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57"/>
  </p:notesMasterIdLst>
  <p:sldIdLst>
    <p:sldId id="256" r:id="rId2"/>
    <p:sldId id="264" r:id="rId3"/>
    <p:sldId id="259" r:id="rId4"/>
    <p:sldId id="388" r:id="rId5"/>
    <p:sldId id="261" r:id="rId6"/>
    <p:sldId id="389" r:id="rId7"/>
    <p:sldId id="263" r:id="rId8"/>
    <p:sldId id="378" r:id="rId9"/>
    <p:sldId id="266" r:id="rId10"/>
    <p:sldId id="267" r:id="rId11"/>
    <p:sldId id="375" r:id="rId12"/>
    <p:sldId id="271" r:id="rId13"/>
    <p:sldId id="387" r:id="rId14"/>
    <p:sldId id="379" r:id="rId15"/>
    <p:sldId id="385" r:id="rId16"/>
    <p:sldId id="275" r:id="rId17"/>
    <p:sldId id="323" r:id="rId18"/>
    <p:sldId id="324" r:id="rId19"/>
    <p:sldId id="325" r:id="rId20"/>
    <p:sldId id="326" r:id="rId21"/>
    <p:sldId id="327" r:id="rId22"/>
    <p:sldId id="328" r:id="rId23"/>
    <p:sldId id="329" r:id="rId24"/>
    <p:sldId id="377" r:id="rId25"/>
    <p:sldId id="372" r:id="rId26"/>
    <p:sldId id="373" r:id="rId27"/>
    <p:sldId id="336" r:id="rId28"/>
    <p:sldId id="384" r:id="rId29"/>
    <p:sldId id="338" r:id="rId30"/>
    <p:sldId id="382" r:id="rId31"/>
    <p:sldId id="340" r:id="rId32"/>
    <p:sldId id="383" r:id="rId33"/>
    <p:sldId id="342" r:id="rId34"/>
    <p:sldId id="343" r:id="rId35"/>
    <p:sldId id="346" r:id="rId36"/>
    <p:sldId id="347" r:id="rId37"/>
    <p:sldId id="349" r:id="rId38"/>
    <p:sldId id="392" r:id="rId39"/>
    <p:sldId id="352" r:id="rId40"/>
    <p:sldId id="390" r:id="rId41"/>
    <p:sldId id="356" r:id="rId42"/>
    <p:sldId id="357" r:id="rId43"/>
    <p:sldId id="359" r:id="rId44"/>
    <p:sldId id="360" r:id="rId45"/>
    <p:sldId id="361" r:id="rId46"/>
    <p:sldId id="362" r:id="rId47"/>
    <p:sldId id="363" r:id="rId48"/>
    <p:sldId id="364" r:id="rId49"/>
    <p:sldId id="391" r:id="rId50"/>
    <p:sldId id="366" r:id="rId51"/>
    <p:sldId id="367" r:id="rId52"/>
    <p:sldId id="369" r:id="rId53"/>
    <p:sldId id="370" r:id="rId54"/>
    <p:sldId id="371" r:id="rId55"/>
    <p:sldId id="257" r:id="rId56"/>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8" autoAdjust="0"/>
    <p:restoredTop sz="76633" autoAdjust="0"/>
  </p:normalViewPr>
  <p:slideViewPr>
    <p:cSldViewPr snapToGrid="0">
      <p:cViewPr varScale="1">
        <p:scale>
          <a:sx n="63" d="100"/>
          <a:sy n="63" d="100"/>
        </p:scale>
        <p:origin x="1440" y="5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6654C6-504B-46C4-9AEA-B7AAE591B1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81A0AA-B8C0-4A4A-A3E2-8BB0CB7E00ED}">
      <dgm:prSet/>
      <dgm:spPr/>
      <dgm:t>
        <a:bodyPr/>
        <a:lstStyle/>
        <a:p>
          <a:r>
            <a:rPr lang="en-US"/>
            <a:t>Cybersecurity Threats</a:t>
          </a:r>
          <a:r>
            <a:rPr lang="id-ID"/>
            <a:t>:</a:t>
          </a:r>
          <a:endParaRPr lang="en-US"/>
        </a:p>
      </dgm:t>
    </dgm:pt>
    <dgm:pt modelId="{46750374-FF4D-4C59-A799-6B60710EE33F}" type="parTrans" cxnId="{FE4AE1BE-8FF7-4ACD-BE73-73F19F491CB5}">
      <dgm:prSet/>
      <dgm:spPr/>
      <dgm:t>
        <a:bodyPr/>
        <a:lstStyle/>
        <a:p>
          <a:endParaRPr lang="en-US"/>
        </a:p>
      </dgm:t>
    </dgm:pt>
    <dgm:pt modelId="{E30D0F68-43C6-458C-BC94-3838D218D392}" type="sibTrans" cxnId="{FE4AE1BE-8FF7-4ACD-BE73-73F19F491CB5}">
      <dgm:prSet/>
      <dgm:spPr/>
      <dgm:t>
        <a:bodyPr/>
        <a:lstStyle/>
        <a:p>
          <a:endParaRPr lang="en-US"/>
        </a:p>
      </dgm:t>
    </dgm:pt>
    <dgm:pt modelId="{65BFD5FA-BA3E-4379-B665-B734721ED37D}">
      <dgm:prSet/>
      <dgm:spPr/>
      <dgm:t>
        <a:bodyPr/>
        <a:lstStyle/>
        <a:p>
          <a:r>
            <a:rPr lang="en-US"/>
            <a:t>Importance due to the critical role of information technologies.</a:t>
          </a:r>
        </a:p>
      </dgm:t>
    </dgm:pt>
    <dgm:pt modelId="{41A1F998-FA7C-45B0-8799-B32275C66156}" type="parTrans" cxnId="{802F0423-800E-4C76-959B-65666A227B25}">
      <dgm:prSet/>
      <dgm:spPr/>
      <dgm:t>
        <a:bodyPr/>
        <a:lstStyle/>
        <a:p>
          <a:endParaRPr lang="en-US"/>
        </a:p>
      </dgm:t>
    </dgm:pt>
    <dgm:pt modelId="{AF443821-3218-44AF-AD7E-DC154BF06DB8}" type="sibTrans" cxnId="{802F0423-800E-4C76-959B-65666A227B25}">
      <dgm:prSet/>
      <dgm:spPr/>
      <dgm:t>
        <a:bodyPr/>
        <a:lstStyle/>
        <a:p>
          <a:endParaRPr lang="en-US"/>
        </a:p>
      </dgm:t>
    </dgm:pt>
    <dgm:pt modelId="{F7866893-4E50-4767-BFCF-3ECE5F143ABB}">
      <dgm:prSet/>
      <dgm:spPr/>
      <dgm:t>
        <a:bodyPr/>
        <a:lstStyle/>
        <a:p>
          <a:r>
            <a:rPr lang="en-US" dirty="0"/>
            <a:t>Major concerns include economic loss, reputation damage, and safety risks</a:t>
          </a:r>
        </a:p>
      </dgm:t>
    </dgm:pt>
    <dgm:pt modelId="{BA897551-8849-4229-AEA0-9D47834EB79B}" type="parTrans" cxnId="{049155F2-EA25-4E9A-87EA-8411ADF28B3D}">
      <dgm:prSet/>
      <dgm:spPr/>
      <dgm:t>
        <a:bodyPr/>
        <a:lstStyle/>
        <a:p>
          <a:endParaRPr lang="en-US"/>
        </a:p>
      </dgm:t>
    </dgm:pt>
    <dgm:pt modelId="{706EB28B-C5C0-41E3-B98A-3DBD378E4F2A}" type="sibTrans" cxnId="{049155F2-EA25-4E9A-87EA-8411ADF28B3D}">
      <dgm:prSet/>
      <dgm:spPr/>
      <dgm:t>
        <a:bodyPr/>
        <a:lstStyle/>
        <a:p>
          <a:endParaRPr lang="en-US"/>
        </a:p>
      </dgm:t>
    </dgm:pt>
    <dgm:pt modelId="{C7826B9A-3564-478E-9D79-8A3AFC3B1EFE}">
      <dgm:prSet/>
      <dgm:spPr/>
      <dgm:t>
        <a:bodyPr/>
        <a:lstStyle/>
        <a:p>
          <a:r>
            <a:rPr lang="en-US" dirty="0"/>
            <a:t>An example of malware cyber attacks.</a:t>
          </a:r>
        </a:p>
      </dgm:t>
    </dgm:pt>
    <dgm:pt modelId="{C197C672-62FB-4628-B72D-22258310E252}" type="parTrans" cxnId="{45ABE9E3-1760-4D30-BE63-68AD7C588107}">
      <dgm:prSet/>
      <dgm:spPr/>
      <dgm:t>
        <a:bodyPr/>
        <a:lstStyle/>
        <a:p>
          <a:endParaRPr lang="en-US"/>
        </a:p>
      </dgm:t>
    </dgm:pt>
    <dgm:pt modelId="{7DAB417F-E53B-4490-AF7C-2CC113D84FB2}" type="sibTrans" cxnId="{45ABE9E3-1760-4D30-BE63-68AD7C588107}">
      <dgm:prSet/>
      <dgm:spPr/>
      <dgm:t>
        <a:bodyPr/>
        <a:lstStyle/>
        <a:p>
          <a:endParaRPr lang="en-US"/>
        </a:p>
      </dgm:t>
    </dgm:pt>
    <dgm:pt modelId="{B8680A52-F1D4-43F3-A6F8-F10223B6F12D}">
      <dgm:prSet/>
      <dgm:spPr/>
      <dgm:t>
        <a:bodyPr/>
        <a:lstStyle/>
        <a:p>
          <a:r>
            <a:rPr lang="en-US" dirty="0"/>
            <a:t>2017 NHS cyberattack - exploited Windows vulnerabilities, affected 200,000+ computers in 150 countries.</a:t>
          </a:r>
        </a:p>
      </dgm:t>
    </dgm:pt>
    <dgm:pt modelId="{D2F07B5A-1320-4D50-AA69-39C88AC5A99B}" type="parTrans" cxnId="{78C096F5-E6A8-48F4-A559-FF12283DE78D}">
      <dgm:prSet/>
      <dgm:spPr/>
      <dgm:t>
        <a:bodyPr/>
        <a:lstStyle/>
        <a:p>
          <a:endParaRPr lang="en-US"/>
        </a:p>
      </dgm:t>
    </dgm:pt>
    <dgm:pt modelId="{C7228E16-0366-4C6B-8CC3-434EE2B4153E}" type="sibTrans" cxnId="{78C096F5-E6A8-48F4-A559-FF12283DE78D}">
      <dgm:prSet/>
      <dgm:spPr/>
      <dgm:t>
        <a:bodyPr/>
        <a:lstStyle/>
        <a:p>
          <a:endParaRPr lang="en-US"/>
        </a:p>
      </dgm:t>
    </dgm:pt>
    <dgm:pt modelId="{5F75DB06-82B5-435F-82CE-A08162B56E60}" type="pres">
      <dgm:prSet presAssocID="{9A6654C6-504B-46C4-9AEA-B7AAE591B102}" presName="linear" presStyleCnt="0">
        <dgm:presLayoutVars>
          <dgm:animLvl val="lvl"/>
          <dgm:resizeHandles val="exact"/>
        </dgm:presLayoutVars>
      </dgm:prSet>
      <dgm:spPr/>
    </dgm:pt>
    <dgm:pt modelId="{2B2C11D1-9A90-4378-A25D-263F19EF1AFF}" type="pres">
      <dgm:prSet presAssocID="{1181A0AA-B8C0-4A4A-A3E2-8BB0CB7E00ED}" presName="parentText" presStyleLbl="node1" presStyleIdx="0" presStyleCnt="1">
        <dgm:presLayoutVars>
          <dgm:chMax val="0"/>
          <dgm:bulletEnabled val="1"/>
        </dgm:presLayoutVars>
      </dgm:prSet>
      <dgm:spPr/>
    </dgm:pt>
    <dgm:pt modelId="{4C2150AC-8CFA-4F77-947E-04798F69588C}" type="pres">
      <dgm:prSet presAssocID="{1181A0AA-B8C0-4A4A-A3E2-8BB0CB7E00ED}" presName="childText" presStyleLbl="revTx" presStyleIdx="0" presStyleCnt="1">
        <dgm:presLayoutVars>
          <dgm:bulletEnabled val="1"/>
        </dgm:presLayoutVars>
      </dgm:prSet>
      <dgm:spPr/>
    </dgm:pt>
  </dgm:ptLst>
  <dgm:cxnLst>
    <dgm:cxn modelId="{C88B3C17-17DF-4616-BC1F-5EE40A38919D}" type="presOf" srcId="{F7866893-4E50-4767-BFCF-3ECE5F143ABB}" destId="{4C2150AC-8CFA-4F77-947E-04798F69588C}" srcOrd="0" destOrd="1" presId="urn:microsoft.com/office/officeart/2005/8/layout/vList2"/>
    <dgm:cxn modelId="{802F0423-800E-4C76-959B-65666A227B25}" srcId="{1181A0AA-B8C0-4A4A-A3E2-8BB0CB7E00ED}" destId="{65BFD5FA-BA3E-4379-B665-B734721ED37D}" srcOrd="0" destOrd="0" parTransId="{41A1F998-FA7C-45B0-8799-B32275C66156}" sibTransId="{AF443821-3218-44AF-AD7E-DC154BF06DB8}"/>
    <dgm:cxn modelId="{86583F2F-92EF-495D-8225-F65F8D62AD75}" type="presOf" srcId="{65BFD5FA-BA3E-4379-B665-B734721ED37D}" destId="{4C2150AC-8CFA-4F77-947E-04798F69588C}" srcOrd="0" destOrd="0" presId="urn:microsoft.com/office/officeart/2005/8/layout/vList2"/>
    <dgm:cxn modelId="{F11B0258-9827-4769-BEC8-7FE3A8A46E4D}" type="presOf" srcId="{B8680A52-F1D4-43F3-A6F8-F10223B6F12D}" destId="{4C2150AC-8CFA-4F77-947E-04798F69588C}" srcOrd="0" destOrd="3" presId="urn:microsoft.com/office/officeart/2005/8/layout/vList2"/>
    <dgm:cxn modelId="{FE4AE1BE-8FF7-4ACD-BE73-73F19F491CB5}" srcId="{9A6654C6-504B-46C4-9AEA-B7AAE591B102}" destId="{1181A0AA-B8C0-4A4A-A3E2-8BB0CB7E00ED}" srcOrd="0" destOrd="0" parTransId="{46750374-FF4D-4C59-A799-6B60710EE33F}" sibTransId="{E30D0F68-43C6-458C-BC94-3838D218D392}"/>
    <dgm:cxn modelId="{492721C9-D0BE-4887-BEBE-79FF0515E2F9}" type="presOf" srcId="{1181A0AA-B8C0-4A4A-A3E2-8BB0CB7E00ED}" destId="{2B2C11D1-9A90-4378-A25D-263F19EF1AFF}" srcOrd="0" destOrd="0" presId="urn:microsoft.com/office/officeart/2005/8/layout/vList2"/>
    <dgm:cxn modelId="{45ABE9E3-1760-4D30-BE63-68AD7C588107}" srcId="{1181A0AA-B8C0-4A4A-A3E2-8BB0CB7E00ED}" destId="{C7826B9A-3564-478E-9D79-8A3AFC3B1EFE}" srcOrd="2" destOrd="0" parTransId="{C197C672-62FB-4628-B72D-22258310E252}" sibTransId="{7DAB417F-E53B-4490-AF7C-2CC113D84FB2}"/>
    <dgm:cxn modelId="{0A31E5E7-6D62-419C-9887-13806D43C6BD}" type="presOf" srcId="{9A6654C6-504B-46C4-9AEA-B7AAE591B102}" destId="{5F75DB06-82B5-435F-82CE-A08162B56E60}" srcOrd="0" destOrd="0" presId="urn:microsoft.com/office/officeart/2005/8/layout/vList2"/>
    <dgm:cxn modelId="{049155F2-EA25-4E9A-87EA-8411ADF28B3D}" srcId="{1181A0AA-B8C0-4A4A-A3E2-8BB0CB7E00ED}" destId="{F7866893-4E50-4767-BFCF-3ECE5F143ABB}" srcOrd="1" destOrd="0" parTransId="{BA897551-8849-4229-AEA0-9D47834EB79B}" sibTransId="{706EB28B-C5C0-41E3-B98A-3DBD378E4F2A}"/>
    <dgm:cxn modelId="{78C096F5-E6A8-48F4-A559-FF12283DE78D}" srcId="{C7826B9A-3564-478E-9D79-8A3AFC3B1EFE}" destId="{B8680A52-F1D4-43F3-A6F8-F10223B6F12D}" srcOrd="0" destOrd="0" parTransId="{D2F07B5A-1320-4D50-AA69-39C88AC5A99B}" sibTransId="{C7228E16-0366-4C6B-8CC3-434EE2B4153E}"/>
    <dgm:cxn modelId="{84CEAFFA-49A6-4B6C-A52C-58427D2FFB85}" type="presOf" srcId="{C7826B9A-3564-478E-9D79-8A3AFC3B1EFE}" destId="{4C2150AC-8CFA-4F77-947E-04798F69588C}" srcOrd="0" destOrd="2" presId="urn:microsoft.com/office/officeart/2005/8/layout/vList2"/>
    <dgm:cxn modelId="{C09D5199-D229-4ABA-AB8E-1012F8A13DAF}" type="presParOf" srcId="{5F75DB06-82B5-435F-82CE-A08162B56E60}" destId="{2B2C11D1-9A90-4378-A25D-263F19EF1AFF}" srcOrd="0" destOrd="0" presId="urn:microsoft.com/office/officeart/2005/8/layout/vList2"/>
    <dgm:cxn modelId="{0216F585-8F79-4517-8FB0-F6F16F8C1552}" type="presParOf" srcId="{5F75DB06-82B5-435F-82CE-A08162B56E60}" destId="{4C2150AC-8CFA-4F77-947E-04798F69588C}"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C37BC9-A3F8-4448-A77D-DE478BD918F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EF2FC33-AC17-41AA-A088-AD356A46D661}">
      <dgm:prSet custT="1"/>
      <dgm:spPr/>
      <dgm:t>
        <a:bodyPr/>
        <a:lstStyle/>
        <a:p>
          <a:pPr>
            <a:lnSpc>
              <a:spcPct val="100000"/>
            </a:lnSpc>
          </a:pPr>
          <a:r>
            <a:rPr lang="en-US" sz="1600" dirty="0"/>
            <a:t>RaaS model</a:t>
          </a:r>
          <a:r>
            <a:rPr lang="id-ID" sz="1600" dirty="0"/>
            <a:t>.</a:t>
          </a:r>
          <a:endParaRPr lang="en-US" sz="1600" dirty="0"/>
        </a:p>
      </dgm:t>
    </dgm:pt>
    <dgm:pt modelId="{95356083-E5CE-4682-B8E6-4ABE68B19C1C}" type="parTrans" cxnId="{0386776B-53BE-4BEF-8605-780D22DFB014}">
      <dgm:prSet/>
      <dgm:spPr/>
      <dgm:t>
        <a:bodyPr/>
        <a:lstStyle/>
        <a:p>
          <a:endParaRPr lang="en-US"/>
        </a:p>
      </dgm:t>
    </dgm:pt>
    <dgm:pt modelId="{9EDA3457-D6AA-41DF-B378-3196B09A61FC}" type="sibTrans" cxnId="{0386776B-53BE-4BEF-8605-780D22DFB014}">
      <dgm:prSet/>
      <dgm:spPr/>
      <dgm:t>
        <a:bodyPr/>
        <a:lstStyle/>
        <a:p>
          <a:endParaRPr lang="en-US"/>
        </a:p>
      </dgm:t>
    </dgm:pt>
    <dgm:pt modelId="{0AE3EE7F-3596-45C3-A00F-451D7C22DEF5}">
      <dgm:prSet custT="1"/>
      <dgm:spPr/>
      <dgm:t>
        <a:bodyPr/>
        <a:lstStyle/>
        <a:p>
          <a:pPr>
            <a:lnSpc>
              <a:spcPct val="100000"/>
            </a:lnSpc>
          </a:pPr>
          <a:r>
            <a:rPr lang="en-US" sz="1600" dirty="0"/>
            <a:t> AES encryption</a:t>
          </a:r>
        </a:p>
      </dgm:t>
    </dgm:pt>
    <dgm:pt modelId="{EF444AAB-E98D-4127-AC45-564852918939}" type="parTrans" cxnId="{951C1155-22F9-4416-B9D4-687595AEC30B}">
      <dgm:prSet/>
      <dgm:spPr/>
      <dgm:t>
        <a:bodyPr/>
        <a:lstStyle/>
        <a:p>
          <a:endParaRPr lang="en-US"/>
        </a:p>
      </dgm:t>
    </dgm:pt>
    <dgm:pt modelId="{265E3E90-4B67-4459-8E62-E785FCA15427}" type="sibTrans" cxnId="{951C1155-22F9-4416-B9D4-687595AEC30B}">
      <dgm:prSet/>
      <dgm:spPr/>
      <dgm:t>
        <a:bodyPr/>
        <a:lstStyle/>
        <a:p>
          <a:endParaRPr lang="en-US"/>
        </a:p>
      </dgm:t>
    </dgm:pt>
    <dgm:pt modelId="{2DA4AB6F-6837-41F1-8B92-602BF321BED3}">
      <dgm:prSet custT="1"/>
      <dgm:spPr/>
      <dgm:t>
        <a:bodyPr/>
        <a:lstStyle/>
        <a:p>
          <a:pPr>
            <a:lnSpc>
              <a:spcPct val="100000"/>
            </a:lnSpc>
          </a:pPr>
          <a:r>
            <a:rPr lang="en-US" sz="1600" dirty="0"/>
            <a:t>Geolocation-based victim targeting</a:t>
          </a:r>
          <a:r>
            <a:rPr lang="id-ID" sz="1600" dirty="0"/>
            <a:t>.</a:t>
          </a:r>
          <a:endParaRPr lang="en-US" sz="1600" dirty="0"/>
        </a:p>
      </dgm:t>
    </dgm:pt>
    <dgm:pt modelId="{72C5301B-ED34-463A-A928-2A029D7267A2}" type="parTrans" cxnId="{77428F6B-3D14-4FB0-85D3-B97568F4A243}">
      <dgm:prSet/>
      <dgm:spPr/>
      <dgm:t>
        <a:bodyPr/>
        <a:lstStyle/>
        <a:p>
          <a:endParaRPr lang="en-US"/>
        </a:p>
      </dgm:t>
    </dgm:pt>
    <dgm:pt modelId="{1B7FC150-8302-45E1-A31B-6E43861ED291}" type="sibTrans" cxnId="{77428F6B-3D14-4FB0-85D3-B97568F4A243}">
      <dgm:prSet/>
      <dgm:spPr/>
      <dgm:t>
        <a:bodyPr/>
        <a:lstStyle/>
        <a:p>
          <a:endParaRPr lang="en-US"/>
        </a:p>
      </dgm:t>
    </dgm:pt>
    <dgm:pt modelId="{CB4AFF53-4509-462B-8B27-98BA94B3E8CF}">
      <dgm:prSet custT="1"/>
      <dgm:spPr/>
      <dgm:t>
        <a:bodyPr/>
        <a:lstStyle/>
        <a:p>
          <a:pPr>
            <a:lnSpc>
              <a:spcPct val="100000"/>
            </a:lnSpc>
          </a:pPr>
          <a:r>
            <a:rPr lang="en-US" sz="1600" dirty="0"/>
            <a:t>System infiltration and persistence techniques</a:t>
          </a:r>
        </a:p>
      </dgm:t>
    </dgm:pt>
    <dgm:pt modelId="{3B3AF1A6-5050-418B-914B-E9BAF877F48C}" type="parTrans" cxnId="{2B5EC277-E402-4839-8058-BEA272DD6424}">
      <dgm:prSet/>
      <dgm:spPr/>
      <dgm:t>
        <a:bodyPr/>
        <a:lstStyle/>
        <a:p>
          <a:endParaRPr lang="en-US"/>
        </a:p>
      </dgm:t>
    </dgm:pt>
    <dgm:pt modelId="{6B870379-B74E-46A1-AF33-B5391C099EDE}" type="sibTrans" cxnId="{2B5EC277-E402-4839-8058-BEA272DD6424}">
      <dgm:prSet/>
      <dgm:spPr/>
      <dgm:t>
        <a:bodyPr/>
        <a:lstStyle/>
        <a:p>
          <a:endParaRPr lang="en-US"/>
        </a:p>
      </dgm:t>
    </dgm:pt>
    <dgm:pt modelId="{F499A6E9-0357-4F64-89A0-097D57EAD6D6}">
      <dgm:prSet custT="1"/>
      <dgm:spPr/>
      <dgm:t>
        <a:bodyPr/>
        <a:lstStyle/>
        <a:p>
          <a:pPr>
            <a:lnSpc>
              <a:spcPct val="100000"/>
            </a:lnSpc>
          </a:pPr>
          <a:r>
            <a:rPr lang="en-US" sz="1600" dirty="0"/>
            <a:t>Stealthy operations in Safe Mode</a:t>
          </a:r>
        </a:p>
      </dgm:t>
    </dgm:pt>
    <dgm:pt modelId="{9FC1FF58-4107-406D-B88B-3A0BAD1E37CD}" type="parTrans" cxnId="{11E42F99-909A-4772-B8F5-37BE4C8DBE75}">
      <dgm:prSet/>
      <dgm:spPr/>
      <dgm:t>
        <a:bodyPr/>
        <a:lstStyle/>
        <a:p>
          <a:endParaRPr lang="en-US"/>
        </a:p>
      </dgm:t>
    </dgm:pt>
    <dgm:pt modelId="{962A689F-8442-4275-A565-890FEB2FCA83}" type="sibTrans" cxnId="{11E42F99-909A-4772-B8F5-37BE4C8DBE75}">
      <dgm:prSet/>
      <dgm:spPr/>
      <dgm:t>
        <a:bodyPr/>
        <a:lstStyle/>
        <a:p>
          <a:endParaRPr lang="en-US"/>
        </a:p>
      </dgm:t>
    </dgm:pt>
    <dgm:pt modelId="{49321A7D-ACDF-4D4F-9362-923E2671ED89}">
      <dgm:prSet custT="1"/>
      <dgm:spPr/>
      <dgm:t>
        <a:bodyPr/>
        <a:lstStyle/>
        <a:p>
          <a:pPr>
            <a:lnSpc>
              <a:spcPct val="100000"/>
            </a:lnSpc>
          </a:pPr>
          <a:r>
            <a:rPr lang="en-US" sz="1600" dirty="0"/>
            <a:t>Psychological impact on victims through fake alerts and notes</a:t>
          </a:r>
        </a:p>
      </dgm:t>
    </dgm:pt>
    <dgm:pt modelId="{FA2A865F-6D23-40DA-AD29-53D230241961}" type="parTrans" cxnId="{3709B11C-9428-44C1-A198-90784FF98ED2}">
      <dgm:prSet/>
      <dgm:spPr/>
      <dgm:t>
        <a:bodyPr/>
        <a:lstStyle/>
        <a:p>
          <a:endParaRPr lang="en-US"/>
        </a:p>
      </dgm:t>
    </dgm:pt>
    <dgm:pt modelId="{B0530105-C04B-4664-AAAD-3CE410D84E3E}" type="sibTrans" cxnId="{3709B11C-9428-44C1-A198-90784FF98ED2}">
      <dgm:prSet/>
      <dgm:spPr/>
      <dgm:t>
        <a:bodyPr/>
        <a:lstStyle/>
        <a:p>
          <a:endParaRPr lang="en-US"/>
        </a:p>
      </dgm:t>
    </dgm:pt>
    <dgm:pt modelId="{8483EF47-9AC5-4C0C-9F83-A6B3E69AFA99}">
      <dgm:prSet custT="1"/>
      <dgm:spPr/>
      <dgm:t>
        <a:bodyPr/>
        <a:lstStyle/>
        <a:p>
          <a:pPr>
            <a:lnSpc>
              <a:spcPct val="100000"/>
            </a:lnSpc>
          </a:pPr>
          <a:r>
            <a:rPr lang="en-US" sz="1600" dirty="0"/>
            <a:t>The threat to organizations and individuals</a:t>
          </a:r>
        </a:p>
      </dgm:t>
    </dgm:pt>
    <dgm:pt modelId="{F3E1AEB5-CEC5-4F1F-B2A4-A3E71FC333FB}" type="parTrans" cxnId="{29D91F71-AECC-4DED-B242-9C16EFE89E09}">
      <dgm:prSet/>
      <dgm:spPr/>
      <dgm:t>
        <a:bodyPr/>
        <a:lstStyle/>
        <a:p>
          <a:endParaRPr lang="en-US"/>
        </a:p>
      </dgm:t>
    </dgm:pt>
    <dgm:pt modelId="{6A9E208C-32C4-4B45-A418-898E5C47BA72}" type="sibTrans" cxnId="{29D91F71-AECC-4DED-B242-9C16EFE89E09}">
      <dgm:prSet/>
      <dgm:spPr/>
      <dgm:t>
        <a:bodyPr/>
        <a:lstStyle/>
        <a:p>
          <a:endParaRPr lang="en-US"/>
        </a:p>
      </dgm:t>
    </dgm:pt>
    <dgm:pt modelId="{FCB1CA8B-F615-4D5F-8B8C-C0F7E89064B1}" type="pres">
      <dgm:prSet presAssocID="{80C37BC9-A3F8-4448-A77D-DE478BD918F5}" presName="root" presStyleCnt="0">
        <dgm:presLayoutVars>
          <dgm:dir/>
          <dgm:resizeHandles val="exact"/>
        </dgm:presLayoutVars>
      </dgm:prSet>
      <dgm:spPr/>
    </dgm:pt>
    <dgm:pt modelId="{767C2CA0-0561-4546-9CEE-08FD6C2586D5}" type="pres">
      <dgm:prSet presAssocID="{1EF2FC33-AC17-41AA-A088-AD356A46D661}" presName="compNode" presStyleCnt="0"/>
      <dgm:spPr/>
    </dgm:pt>
    <dgm:pt modelId="{BB73D982-3F5C-4856-9E27-DF1FBB62D16D}" type="pres">
      <dgm:prSet presAssocID="{1EF2FC33-AC17-41AA-A088-AD356A46D661}"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twork Diagram"/>
        </a:ext>
      </dgm:extLst>
    </dgm:pt>
    <dgm:pt modelId="{46C5AA19-0D3C-4DCB-949C-4446F1321377}" type="pres">
      <dgm:prSet presAssocID="{1EF2FC33-AC17-41AA-A088-AD356A46D661}" presName="spaceRect" presStyleCnt="0"/>
      <dgm:spPr/>
    </dgm:pt>
    <dgm:pt modelId="{F3439FFB-E508-4451-9932-409B7EE1EBBF}" type="pres">
      <dgm:prSet presAssocID="{1EF2FC33-AC17-41AA-A088-AD356A46D661}" presName="textRect" presStyleLbl="revTx" presStyleIdx="0" presStyleCnt="7">
        <dgm:presLayoutVars>
          <dgm:chMax val="1"/>
          <dgm:chPref val="1"/>
        </dgm:presLayoutVars>
      </dgm:prSet>
      <dgm:spPr/>
    </dgm:pt>
    <dgm:pt modelId="{8F1BFA0B-A290-42B6-870E-C724B1BB690D}" type="pres">
      <dgm:prSet presAssocID="{9EDA3457-D6AA-41DF-B378-3196B09A61FC}" presName="sibTrans" presStyleCnt="0"/>
      <dgm:spPr/>
    </dgm:pt>
    <dgm:pt modelId="{62686E4D-9C60-4700-89FE-87AF0693661B}" type="pres">
      <dgm:prSet presAssocID="{0AE3EE7F-3596-45C3-A00F-451D7C22DEF5}" presName="compNode" presStyleCnt="0"/>
      <dgm:spPr/>
    </dgm:pt>
    <dgm:pt modelId="{2799E76E-E63C-405F-9E29-10159F76E797}" type="pres">
      <dgm:prSet presAssocID="{0AE3EE7F-3596-45C3-A00F-451D7C22DEF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ey"/>
        </a:ext>
      </dgm:extLst>
    </dgm:pt>
    <dgm:pt modelId="{F3ECF824-58C2-4D7A-95EB-ADDA41EE74EF}" type="pres">
      <dgm:prSet presAssocID="{0AE3EE7F-3596-45C3-A00F-451D7C22DEF5}" presName="spaceRect" presStyleCnt="0"/>
      <dgm:spPr/>
    </dgm:pt>
    <dgm:pt modelId="{FC7751FD-2BB6-4D04-A291-443A3CBC9D9D}" type="pres">
      <dgm:prSet presAssocID="{0AE3EE7F-3596-45C3-A00F-451D7C22DEF5}" presName="textRect" presStyleLbl="revTx" presStyleIdx="1" presStyleCnt="7">
        <dgm:presLayoutVars>
          <dgm:chMax val="1"/>
          <dgm:chPref val="1"/>
        </dgm:presLayoutVars>
      </dgm:prSet>
      <dgm:spPr/>
    </dgm:pt>
    <dgm:pt modelId="{555CE1FF-6079-41B3-A179-19991D6311FD}" type="pres">
      <dgm:prSet presAssocID="{265E3E90-4B67-4459-8E62-E785FCA15427}" presName="sibTrans" presStyleCnt="0"/>
      <dgm:spPr/>
    </dgm:pt>
    <dgm:pt modelId="{61A0D3C6-5BF1-4A35-9314-9AD02B5E9C84}" type="pres">
      <dgm:prSet presAssocID="{2DA4AB6F-6837-41F1-8B92-602BF321BED3}" presName="compNode" presStyleCnt="0"/>
      <dgm:spPr/>
    </dgm:pt>
    <dgm:pt modelId="{9B588CB9-6A59-41AF-83CF-B43BAA28E0FD}" type="pres">
      <dgm:prSet presAssocID="{2DA4AB6F-6837-41F1-8B92-602BF321BED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r"/>
        </a:ext>
      </dgm:extLst>
    </dgm:pt>
    <dgm:pt modelId="{2FB83E42-6571-470B-BACE-804D80160B2F}" type="pres">
      <dgm:prSet presAssocID="{2DA4AB6F-6837-41F1-8B92-602BF321BED3}" presName="spaceRect" presStyleCnt="0"/>
      <dgm:spPr/>
    </dgm:pt>
    <dgm:pt modelId="{6E3DA29E-B2DB-4924-BD57-A4C64312452D}" type="pres">
      <dgm:prSet presAssocID="{2DA4AB6F-6837-41F1-8B92-602BF321BED3}" presName="textRect" presStyleLbl="revTx" presStyleIdx="2" presStyleCnt="7">
        <dgm:presLayoutVars>
          <dgm:chMax val="1"/>
          <dgm:chPref val="1"/>
        </dgm:presLayoutVars>
      </dgm:prSet>
      <dgm:spPr/>
    </dgm:pt>
    <dgm:pt modelId="{CFAB9A85-61B3-4A52-AEF4-DE3CAE5EDD0B}" type="pres">
      <dgm:prSet presAssocID="{1B7FC150-8302-45E1-A31B-6E43861ED291}" presName="sibTrans" presStyleCnt="0"/>
      <dgm:spPr/>
    </dgm:pt>
    <dgm:pt modelId="{F9728466-24AA-4C09-81C4-72CE33E0FE13}" type="pres">
      <dgm:prSet presAssocID="{CB4AFF53-4509-462B-8B27-98BA94B3E8CF}" presName="compNode" presStyleCnt="0"/>
      <dgm:spPr/>
    </dgm:pt>
    <dgm:pt modelId="{F53AC4F2-2D51-42BF-82BF-AF4BEF6252A6}" type="pres">
      <dgm:prSet presAssocID="{CB4AFF53-4509-462B-8B27-98BA94B3E8C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2A01DDDB-4955-4059-B238-ADBAE11F7D5E}" type="pres">
      <dgm:prSet presAssocID="{CB4AFF53-4509-462B-8B27-98BA94B3E8CF}" presName="spaceRect" presStyleCnt="0"/>
      <dgm:spPr/>
    </dgm:pt>
    <dgm:pt modelId="{750C2D35-4CD2-40CF-AC47-71DDA2A40C2C}" type="pres">
      <dgm:prSet presAssocID="{CB4AFF53-4509-462B-8B27-98BA94B3E8CF}" presName="textRect" presStyleLbl="revTx" presStyleIdx="3" presStyleCnt="7">
        <dgm:presLayoutVars>
          <dgm:chMax val="1"/>
          <dgm:chPref val="1"/>
        </dgm:presLayoutVars>
      </dgm:prSet>
      <dgm:spPr/>
    </dgm:pt>
    <dgm:pt modelId="{48493673-E268-431D-A809-EC636A23A7A4}" type="pres">
      <dgm:prSet presAssocID="{6B870379-B74E-46A1-AF33-B5391C099EDE}" presName="sibTrans" presStyleCnt="0"/>
      <dgm:spPr/>
    </dgm:pt>
    <dgm:pt modelId="{2B6151A9-55EA-48D1-98AF-80EF7BE3928A}" type="pres">
      <dgm:prSet presAssocID="{F499A6E9-0357-4F64-89A0-097D57EAD6D6}" presName="compNode" presStyleCnt="0"/>
      <dgm:spPr/>
    </dgm:pt>
    <dgm:pt modelId="{2C07BF16-E2F8-4E24-B6EB-69D20133E6E1}" type="pres">
      <dgm:prSet presAssocID="{F499A6E9-0357-4F64-89A0-097D57EAD6D6}" presName="iconRect" presStyleLbl="node1" presStyleIdx="4" presStyleCnt="7" custLinFactNeighborX="-8698" custLinFactNeighborY="1007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
        </a:ext>
      </dgm:extLst>
    </dgm:pt>
    <dgm:pt modelId="{2C548C3D-096E-4F82-8BE4-71A593AF901C}" type="pres">
      <dgm:prSet presAssocID="{F499A6E9-0357-4F64-89A0-097D57EAD6D6}" presName="spaceRect" presStyleCnt="0"/>
      <dgm:spPr/>
    </dgm:pt>
    <dgm:pt modelId="{23C84FAB-5A57-49A6-9355-4115C1576966}" type="pres">
      <dgm:prSet presAssocID="{F499A6E9-0357-4F64-89A0-097D57EAD6D6}" presName="textRect" presStyleLbl="revTx" presStyleIdx="4" presStyleCnt="7" custScaleX="113060" custScaleY="88517" custLinFactNeighborX="1272" custLinFactNeighborY="-429">
        <dgm:presLayoutVars>
          <dgm:chMax val="1"/>
          <dgm:chPref val="1"/>
        </dgm:presLayoutVars>
      </dgm:prSet>
      <dgm:spPr/>
    </dgm:pt>
    <dgm:pt modelId="{9D0238CE-0466-41EF-A48D-9E7A9AE8405C}" type="pres">
      <dgm:prSet presAssocID="{962A689F-8442-4275-A565-890FEB2FCA83}" presName="sibTrans" presStyleCnt="0"/>
      <dgm:spPr/>
    </dgm:pt>
    <dgm:pt modelId="{B1320135-3DF4-4FB5-887A-19B533B6D35A}" type="pres">
      <dgm:prSet presAssocID="{49321A7D-ACDF-4D4F-9362-923E2671ED89}" presName="compNode" presStyleCnt="0"/>
      <dgm:spPr/>
    </dgm:pt>
    <dgm:pt modelId="{38849E7F-62BF-47D7-B281-849CDAF092AD}" type="pres">
      <dgm:prSet presAssocID="{49321A7D-ACDF-4D4F-9362-923E2671ED89}" presName="iconRect" presStyleLbl="node1" presStyleIdx="5" presStyleCnt="7" custLinFactNeighborX="-20203" custLinFactNeighborY="2554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rain in head"/>
        </a:ext>
      </dgm:extLst>
    </dgm:pt>
    <dgm:pt modelId="{DE657322-9E3B-4AE1-A4DD-0EDBA705A463}" type="pres">
      <dgm:prSet presAssocID="{49321A7D-ACDF-4D4F-9362-923E2671ED89}" presName="spaceRect" presStyleCnt="0"/>
      <dgm:spPr/>
    </dgm:pt>
    <dgm:pt modelId="{46D14B4A-ED1B-4E75-92FA-A3FD3A711D9A}" type="pres">
      <dgm:prSet presAssocID="{49321A7D-ACDF-4D4F-9362-923E2671ED89}" presName="textRect" presStyleLbl="revTx" presStyleIdx="5" presStyleCnt="7" custScaleX="185560" custScaleY="138088" custLinFactNeighborX="-7440" custLinFactNeighborY="19207">
        <dgm:presLayoutVars>
          <dgm:chMax val="1"/>
          <dgm:chPref val="1"/>
        </dgm:presLayoutVars>
      </dgm:prSet>
      <dgm:spPr/>
    </dgm:pt>
    <dgm:pt modelId="{34DC3C01-C627-4965-8E51-4218CAFA3B29}" type="pres">
      <dgm:prSet presAssocID="{B0530105-C04B-4664-AAAD-3CE410D84E3E}" presName="sibTrans" presStyleCnt="0"/>
      <dgm:spPr/>
    </dgm:pt>
    <dgm:pt modelId="{A1871391-DD76-4E71-A9BB-DB6E73678EB1}" type="pres">
      <dgm:prSet presAssocID="{8483EF47-9AC5-4C0C-9F83-A6B3E69AFA99}" presName="compNode" presStyleCnt="0"/>
      <dgm:spPr/>
    </dgm:pt>
    <dgm:pt modelId="{98FAFE8C-D180-4895-88CE-BB20054B69C4}" type="pres">
      <dgm:prSet presAssocID="{8483EF47-9AC5-4C0C-9F83-A6B3E69AFA99}" presName="iconRect" presStyleLbl="node1" presStyleIdx="6" presStyleCnt="7" custLinFactNeighborX="1313" custLinFactNeighborY="3300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Users"/>
        </a:ext>
      </dgm:extLst>
    </dgm:pt>
    <dgm:pt modelId="{65A78533-F72A-4D58-B843-94958193F652}" type="pres">
      <dgm:prSet presAssocID="{8483EF47-9AC5-4C0C-9F83-A6B3E69AFA99}" presName="spaceRect" presStyleCnt="0"/>
      <dgm:spPr/>
    </dgm:pt>
    <dgm:pt modelId="{FCA74413-1BD7-458C-AE27-8BE0D5525176}" type="pres">
      <dgm:prSet presAssocID="{8483EF47-9AC5-4C0C-9F83-A6B3E69AFA99}" presName="textRect" presStyleLbl="revTx" presStyleIdx="6" presStyleCnt="7" custScaleX="144823">
        <dgm:presLayoutVars>
          <dgm:chMax val="1"/>
          <dgm:chPref val="1"/>
        </dgm:presLayoutVars>
      </dgm:prSet>
      <dgm:spPr/>
    </dgm:pt>
  </dgm:ptLst>
  <dgm:cxnLst>
    <dgm:cxn modelId="{3709B11C-9428-44C1-A198-90784FF98ED2}" srcId="{80C37BC9-A3F8-4448-A77D-DE478BD918F5}" destId="{49321A7D-ACDF-4D4F-9362-923E2671ED89}" srcOrd="5" destOrd="0" parTransId="{FA2A865F-6D23-40DA-AD29-53D230241961}" sibTransId="{B0530105-C04B-4664-AAAD-3CE410D84E3E}"/>
    <dgm:cxn modelId="{59918C40-2383-49C2-8632-6358CDA5406E}" type="presOf" srcId="{8483EF47-9AC5-4C0C-9F83-A6B3E69AFA99}" destId="{FCA74413-1BD7-458C-AE27-8BE0D5525176}" srcOrd="0" destOrd="0" presId="urn:microsoft.com/office/officeart/2018/2/layout/IconLabelList"/>
    <dgm:cxn modelId="{0386776B-53BE-4BEF-8605-780D22DFB014}" srcId="{80C37BC9-A3F8-4448-A77D-DE478BD918F5}" destId="{1EF2FC33-AC17-41AA-A088-AD356A46D661}" srcOrd="0" destOrd="0" parTransId="{95356083-E5CE-4682-B8E6-4ABE68B19C1C}" sibTransId="{9EDA3457-D6AA-41DF-B378-3196B09A61FC}"/>
    <dgm:cxn modelId="{77428F6B-3D14-4FB0-85D3-B97568F4A243}" srcId="{80C37BC9-A3F8-4448-A77D-DE478BD918F5}" destId="{2DA4AB6F-6837-41F1-8B92-602BF321BED3}" srcOrd="2" destOrd="0" parTransId="{72C5301B-ED34-463A-A928-2A029D7267A2}" sibTransId="{1B7FC150-8302-45E1-A31B-6E43861ED291}"/>
    <dgm:cxn modelId="{29D91F71-AECC-4DED-B242-9C16EFE89E09}" srcId="{80C37BC9-A3F8-4448-A77D-DE478BD918F5}" destId="{8483EF47-9AC5-4C0C-9F83-A6B3E69AFA99}" srcOrd="6" destOrd="0" parTransId="{F3E1AEB5-CEC5-4F1F-B2A4-A3E71FC333FB}" sibTransId="{6A9E208C-32C4-4B45-A418-898E5C47BA72}"/>
    <dgm:cxn modelId="{951C1155-22F9-4416-B9D4-687595AEC30B}" srcId="{80C37BC9-A3F8-4448-A77D-DE478BD918F5}" destId="{0AE3EE7F-3596-45C3-A00F-451D7C22DEF5}" srcOrd="1" destOrd="0" parTransId="{EF444AAB-E98D-4127-AC45-564852918939}" sibTransId="{265E3E90-4B67-4459-8E62-E785FCA15427}"/>
    <dgm:cxn modelId="{2B7FBB57-FA00-47E3-9434-D709656A5BEF}" type="presOf" srcId="{2DA4AB6F-6837-41F1-8B92-602BF321BED3}" destId="{6E3DA29E-B2DB-4924-BD57-A4C64312452D}" srcOrd="0" destOrd="0" presId="urn:microsoft.com/office/officeart/2018/2/layout/IconLabelList"/>
    <dgm:cxn modelId="{2B5EC277-E402-4839-8058-BEA272DD6424}" srcId="{80C37BC9-A3F8-4448-A77D-DE478BD918F5}" destId="{CB4AFF53-4509-462B-8B27-98BA94B3E8CF}" srcOrd="3" destOrd="0" parTransId="{3B3AF1A6-5050-418B-914B-E9BAF877F48C}" sibTransId="{6B870379-B74E-46A1-AF33-B5391C099EDE}"/>
    <dgm:cxn modelId="{803BCB8F-87FE-4DDB-94A7-5429484D9ADC}" type="presOf" srcId="{F499A6E9-0357-4F64-89A0-097D57EAD6D6}" destId="{23C84FAB-5A57-49A6-9355-4115C1576966}" srcOrd="0" destOrd="0" presId="urn:microsoft.com/office/officeart/2018/2/layout/IconLabelList"/>
    <dgm:cxn modelId="{11E42F99-909A-4772-B8F5-37BE4C8DBE75}" srcId="{80C37BC9-A3F8-4448-A77D-DE478BD918F5}" destId="{F499A6E9-0357-4F64-89A0-097D57EAD6D6}" srcOrd="4" destOrd="0" parTransId="{9FC1FF58-4107-406D-B88B-3A0BAD1E37CD}" sibTransId="{962A689F-8442-4275-A565-890FEB2FCA83}"/>
    <dgm:cxn modelId="{7299D6AA-63E9-4CA0-9E0B-797FEE2B271A}" type="presOf" srcId="{49321A7D-ACDF-4D4F-9362-923E2671ED89}" destId="{46D14B4A-ED1B-4E75-92FA-A3FD3A711D9A}" srcOrd="0" destOrd="0" presId="urn:microsoft.com/office/officeart/2018/2/layout/IconLabelList"/>
    <dgm:cxn modelId="{291FEEE0-19DA-4E5F-B607-C98FF0C2E98D}" type="presOf" srcId="{CB4AFF53-4509-462B-8B27-98BA94B3E8CF}" destId="{750C2D35-4CD2-40CF-AC47-71DDA2A40C2C}" srcOrd="0" destOrd="0" presId="urn:microsoft.com/office/officeart/2018/2/layout/IconLabelList"/>
    <dgm:cxn modelId="{AF64CFE6-45CC-44B6-88E5-67B4A6441B1D}" type="presOf" srcId="{1EF2FC33-AC17-41AA-A088-AD356A46D661}" destId="{F3439FFB-E508-4451-9932-409B7EE1EBBF}" srcOrd="0" destOrd="0" presId="urn:microsoft.com/office/officeart/2018/2/layout/IconLabelList"/>
    <dgm:cxn modelId="{B680BDEA-B0B4-4FFF-8D26-6DD164968B0D}" type="presOf" srcId="{0AE3EE7F-3596-45C3-A00F-451D7C22DEF5}" destId="{FC7751FD-2BB6-4D04-A291-443A3CBC9D9D}" srcOrd="0" destOrd="0" presId="urn:microsoft.com/office/officeart/2018/2/layout/IconLabelList"/>
    <dgm:cxn modelId="{153CECEC-42F8-44BA-B467-D28ADE70EFC4}" type="presOf" srcId="{80C37BC9-A3F8-4448-A77D-DE478BD918F5}" destId="{FCB1CA8B-F615-4D5F-8B8C-C0F7E89064B1}" srcOrd="0" destOrd="0" presId="urn:microsoft.com/office/officeart/2018/2/layout/IconLabelList"/>
    <dgm:cxn modelId="{7A0BB80A-D336-4888-ABC9-0B342AEEF44B}" type="presParOf" srcId="{FCB1CA8B-F615-4D5F-8B8C-C0F7E89064B1}" destId="{767C2CA0-0561-4546-9CEE-08FD6C2586D5}" srcOrd="0" destOrd="0" presId="urn:microsoft.com/office/officeart/2018/2/layout/IconLabelList"/>
    <dgm:cxn modelId="{3D76A51E-7671-4B69-9ECA-4F346D414FA8}" type="presParOf" srcId="{767C2CA0-0561-4546-9CEE-08FD6C2586D5}" destId="{BB73D982-3F5C-4856-9E27-DF1FBB62D16D}" srcOrd="0" destOrd="0" presId="urn:microsoft.com/office/officeart/2018/2/layout/IconLabelList"/>
    <dgm:cxn modelId="{EA1DB549-79FC-46FF-881F-61E4DF062E1D}" type="presParOf" srcId="{767C2CA0-0561-4546-9CEE-08FD6C2586D5}" destId="{46C5AA19-0D3C-4DCB-949C-4446F1321377}" srcOrd="1" destOrd="0" presId="urn:microsoft.com/office/officeart/2018/2/layout/IconLabelList"/>
    <dgm:cxn modelId="{75DF709D-38B1-4A70-8910-F73E568929CD}" type="presParOf" srcId="{767C2CA0-0561-4546-9CEE-08FD6C2586D5}" destId="{F3439FFB-E508-4451-9932-409B7EE1EBBF}" srcOrd="2" destOrd="0" presId="urn:microsoft.com/office/officeart/2018/2/layout/IconLabelList"/>
    <dgm:cxn modelId="{9C30D297-14C5-4F0C-BD00-4BF4121F17E6}" type="presParOf" srcId="{FCB1CA8B-F615-4D5F-8B8C-C0F7E89064B1}" destId="{8F1BFA0B-A290-42B6-870E-C724B1BB690D}" srcOrd="1" destOrd="0" presId="urn:microsoft.com/office/officeart/2018/2/layout/IconLabelList"/>
    <dgm:cxn modelId="{85AE2BCD-6EC3-4170-9241-A0E85A554B6A}" type="presParOf" srcId="{FCB1CA8B-F615-4D5F-8B8C-C0F7E89064B1}" destId="{62686E4D-9C60-4700-89FE-87AF0693661B}" srcOrd="2" destOrd="0" presId="urn:microsoft.com/office/officeart/2018/2/layout/IconLabelList"/>
    <dgm:cxn modelId="{2E49EC81-5FE4-4220-9A98-294ACAA31D1A}" type="presParOf" srcId="{62686E4D-9C60-4700-89FE-87AF0693661B}" destId="{2799E76E-E63C-405F-9E29-10159F76E797}" srcOrd="0" destOrd="0" presId="urn:microsoft.com/office/officeart/2018/2/layout/IconLabelList"/>
    <dgm:cxn modelId="{0B0DF478-8D29-4D79-AC8F-E391F2B538D1}" type="presParOf" srcId="{62686E4D-9C60-4700-89FE-87AF0693661B}" destId="{F3ECF824-58C2-4D7A-95EB-ADDA41EE74EF}" srcOrd="1" destOrd="0" presId="urn:microsoft.com/office/officeart/2018/2/layout/IconLabelList"/>
    <dgm:cxn modelId="{788A9D2B-EDF9-48A8-95CA-97B429412CF3}" type="presParOf" srcId="{62686E4D-9C60-4700-89FE-87AF0693661B}" destId="{FC7751FD-2BB6-4D04-A291-443A3CBC9D9D}" srcOrd="2" destOrd="0" presId="urn:microsoft.com/office/officeart/2018/2/layout/IconLabelList"/>
    <dgm:cxn modelId="{E2F25430-ED39-4450-997E-69FA7D1F83C9}" type="presParOf" srcId="{FCB1CA8B-F615-4D5F-8B8C-C0F7E89064B1}" destId="{555CE1FF-6079-41B3-A179-19991D6311FD}" srcOrd="3" destOrd="0" presId="urn:microsoft.com/office/officeart/2018/2/layout/IconLabelList"/>
    <dgm:cxn modelId="{03B883FA-B113-4015-9E68-D113F2098D18}" type="presParOf" srcId="{FCB1CA8B-F615-4D5F-8B8C-C0F7E89064B1}" destId="{61A0D3C6-5BF1-4A35-9314-9AD02B5E9C84}" srcOrd="4" destOrd="0" presId="urn:microsoft.com/office/officeart/2018/2/layout/IconLabelList"/>
    <dgm:cxn modelId="{A71E34B2-DF54-4422-8DD0-5C86FE40CDCE}" type="presParOf" srcId="{61A0D3C6-5BF1-4A35-9314-9AD02B5E9C84}" destId="{9B588CB9-6A59-41AF-83CF-B43BAA28E0FD}" srcOrd="0" destOrd="0" presId="urn:microsoft.com/office/officeart/2018/2/layout/IconLabelList"/>
    <dgm:cxn modelId="{71193A10-1F8E-4FB3-BC53-DF73C6BC4CBD}" type="presParOf" srcId="{61A0D3C6-5BF1-4A35-9314-9AD02B5E9C84}" destId="{2FB83E42-6571-470B-BACE-804D80160B2F}" srcOrd="1" destOrd="0" presId="urn:microsoft.com/office/officeart/2018/2/layout/IconLabelList"/>
    <dgm:cxn modelId="{20D6D33B-5AFD-4A71-AD9C-BE4375F6983F}" type="presParOf" srcId="{61A0D3C6-5BF1-4A35-9314-9AD02B5E9C84}" destId="{6E3DA29E-B2DB-4924-BD57-A4C64312452D}" srcOrd="2" destOrd="0" presId="urn:microsoft.com/office/officeart/2018/2/layout/IconLabelList"/>
    <dgm:cxn modelId="{5669697C-68C1-4ECA-ADE9-B45A40D7F069}" type="presParOf" srcId="{FCB1CA8B-F615-4D5F-8B8C-C0F7E89064B1}" destId="{CFAB9A85-61B3-4A52-AEF4-DE3CAE5EDD0B}" srcOrd="5" destOrd="0" presId="urn:microsoft.com/office/officeart/2018/2/layout/IconLabelList"/>
    <dgm:cxn modelId="{9CAE9B70-C2F4-4FE2-821B-1B06AF7683B9}" type="presParOf" srcId="{FCB1CA8B-F615-4D5F-8B8C-C0F7E89064B1}" destId="{F9728466-24AA-4C09-81C4-72CE33E0FE13}" srcOrd="6" destOrd="0" presId="urn:microsoft.com/office/officeart/2018/2/layout/IconLabelList"/>
    <dgm:cxn modelId="{A5542AC5-355A-4B6B-A907-2F22A3D78C28}" type="presParOf" srcId="{F9728466-24AA-4C09-81C4-72CE33E0FE13}" destId="{F53AC4F2-2D51-42BF-82BF-AF4BEF6252A6}" srcOrd="0" destOrd="0" presId="urn:microsoft.com/office/officeart/2018/2/layout/IconLabelList"/>
    <dgm:cxn modelId="{495C4A41-21C4-4470-A27E-2EB50D32B49D}" type="presParOf" srcId="{F9728466-24AA-4C09-81C4-72CE33E0FE13}" destId="{2A01DDDB-4955-4059-B238-ADBAE11F7D5E}" srcOrd="1" destOrd="0" presId="urn:microsoft.com/office/officeart/2018/2/layout/IconLabelList"/>
    <dgm:cxn modelId="{9330AD09-E66F-4FEC-AC88-F0026A1BB68E}" type="presParOf" srcId="{F9728466-24AA-4C09-81C4-72CE33E0FE13}" destId="{750C2D35-4CD2-40CF-AC47-71DDA2A40C2C}" srcOrd="2" destOrd="0" presId="urn:microsoft.com/office/officeart/2018/2/layout/IconLabelList"/>
    <dgm:cxn modelId="{41FDAC16-D4C6-4043-860B-9E21736E6D95}" type="presParOf" srcId="{FCB1CA8B-F615-4D5F-8B8C-C0F7E89064B1}" destId="{48493673-E268-431D-A809-EC636A23A7A4}" srcOrd="7" destOrd="0" presId="urn:microsoft.com/office/officeart/2018/2/layout/IconLabelList"/>
    <dgm:cxn modelId="{FD850AAA-EE1C-49D9-A579-AB502B546298}" type="presParOf" srcId="{FCB1CA8B-F615-4D5F-8B8C-C0F7E89064B1}" destId="{2B6151A9-55EA-48D1-98AF-80EF7BE3928A}" srcOrd="8" destOrd="0" presId="urn:microsoft.com/office/officeart/2018/2/layout/IconLabelList"/>
    <dgm:cxn modelId="{2DD4E5D1-22FB-4C2C-B12E-4E76739A7728}" type="presParOf" srcId="{2B6151A9-55EA-48D1-98AF-80EF7BE3928A}" destId="{2C07BF16-E2F8-4E24-B6EB-69D20133E6E1}" srcOrd="0" destOrd="0" presId="urn:microsoft.com/office/officeart/2018/2/layout/IconLabelList"/>
    <dgm:cxn modelId="{51BA92FE-2B4D-4D54-9586-3ADB41A09C30}" type="presParOf" srcId="{2B6151A9-55EA-48D1-98AF-80EF7BE3928A}" destId="{2C548C3D-096E-4F82-8BE4-71A593AF901C}" srcOrd="1" destOrd="0" presId="urn:microsoft.com/office/officeart/2018/2/layout/IconLabelList"/>
    <dgm:cxn modelId="{8D853272-47ED-49EB-9283-C212C37E02A8}" type="presParOf" srcId="{2B6151A9-55EA-48D1-98AF-80EF7BE3928A}" destId="{23C84FAB-5A57-49A6-9355-4115C1576966}" srcOrd="2" destOrd="0" presId="urn:microsoft.com/office/officeart/2018/2/layout/IconLabelList"/>
    <dgm:cxn modelId="{4CB3F8A7-8F02-4F58-A12B-0A1430640CAA}" type="presParOf" srcId="{FCB1CA8B-F615-4D5F-8B8C-C0F7E89064B1}" destId="{9D0238CE-0466-41EF-A48D-9E7A9AE8405C}" srcOrd="9" destOrd="0" presId="urn:microsoft.com/office/officeart/2018/2/layout/IconLabelList"/>
    <dgm:cxn modelId="{547D626D-403E-4A68-9129-5F0CCF99578D}" type="presParOf" srcId="{FCB1CA8B-F615-4D5F-8B8C-C0F7E89064B1}" destId="{B1320135-3DF4-4FB5-887A-19B533B6D35A}" srcOrd="10" destOrd="0" presId="urn:microsoft.com/office/officeart/2018/2/layout/IconLabelList"/>
    <dgm:cxn modelId="{F57BF726-22E5-435B-9290-993630471DB2}" type="presParOf" srcId="{B1320135-3DF4-4FB5-887A-19B533B6D35A}" destId="{38849E7F-62BF-47D7-B281-849CDAF092AD}" srcOrd="0" destOrd="0" presId="urn:microsoft.com/office/officeart/2018/2/layout/IconLabelList"/>
    <dgm:cxn modelId="{3E47532F-A05F-4A5C-82FC-3635445003A2}" type="presParOf" srcId="{B1320135-3DF4-4FB5-887A-19B533B6D35A}" destId="{DE657322-9E3B-4AE1-A4DD-0EDBA705A463}" srcOrd="1" destOrd="0" presId="urn:microsoft.com/office/officeart/2018/2/layout/IconLabelList"/>
    <dgm:cxn modelId="{126C43F6-7FC0-48A2-BD14-1D3F7B3C6A3B}" type="presParOf" srcId="{B1320135-3DF4-4FB5-887A-19B533B6D35A}" destId="{46D14B4A-ED1B-4E75-92FA-A3FD3A711D9A}" srcOrd="2" destOrd="0" presId="urn:microsoft.com/office/officeart/2018/2/layout/IconLabelList"/>
    <dgm:cxn modelId="{8DE037CC-DF6D-476B-8DE1-43E34CD46403}" type="presParOf" srcId="{FCB1CA8B-F615-4D5F-8B8C-C0F7E89064B1}" destId="{34DC3C01-C627-4965-8E51-4218CAFA3B29}" srcOrd="11" destOrd="0" presId="urn:microsoft.com/office/officeart/2018/2/layout/IconLabelList"/>
    <dgm:cxn modelId="{BE064A3A-50B4-4B70-97F4-A120B0E98FA1}" type="presParOf" srcId="{FCB1CA8B-F615-4D5F-8B8C-C0F7E89064B1}" destId="{A1871391-DD76-4E71-A9BB-DB6E73678EB1}" srcOrd="12" destOrd="0" presId="urn:microsoft.com/office/officeart/2018/2/layout/IconLabelList"/>
    <dgm:cxn modelId="{AED58230-5B78-4208-8F09-133216E65454}" type="presParOf" srcId="{A1871391-DD76-4E71-A9BB-DB6E73678EB1}" destId="{98FAFE8C-D180-4895-88CE-BB20054B69C4}" srcOrd="0" destOrd="0" presId="urn:microsoft.com/office/officeart/2018/2/layout/IconLabelList"/>
    <dgm:cxn modelId="{E04C1619-F3FC-4722-89B4-4DED5A898BDD}" type="presParOf" srcId="{A1871391-DD76-4E71-A9BB-DB6E73678EB1}" destId="{65A78533-F72A-4D58-B843-94958193F652}" srcOrd="1" destOrd="0" presId="urn:microsoft.com/office/officeart/2018/2/layout/IconLabelList"/>
    <dgm:cxn modelId="{B477B837-587D-42F0-8B4D-D57050DD6C6E}" type="presParOf" srcId="{A1871391-DD76-4E71-A9BB-DB6E73678EB1}" destId="{FCA74413-1BD7-458C-AE27-8BE0D552517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168CC0-4457-4309-A9F3-199C9A417AE6}" type="doc">
      <dgm:prSet loTypeId="urn:microsoft.com/office/officeart/2005/8/layout/process1" loCatId="process" qsTypeId="urn:microsoft.com/office/officeart/2005/8/quickstyle/simple1" qsCatId="simple" csTypeId="urn:microsoft.com/office/officeart/2005/8/colors/accent1_2" csCatId="accent1" phldr="1"/>
      <dgm:spPr/>
    </dgm:pt>
    <dgm:pt modelId="{AAA6251C-281C-41AC-97D8-EF78B7FC7CDB}">
      <dgm:prSet phldrT="[Text]"/>
      <dgm:spPr/>
      <dgm:t>
        <a:bodyPr/>
        <a:lstStyle/>
        <a:p>
          <a:r>
            <a:rPr lang="en-US" dirty="0"/>
            <a:t>Obtain Information</a:t>
          </a:r>
        </a:p>
      </dgm:t>
    </dgm:pt>
    <dgm:pt modelId="{7F738EEE-CB25-474D-8138-8BC78B52E420}" type="parTrans" cxnId="{11A6A514-BADA-43D7-BF21-D66481EE8C47}">
      <dgm:prSet/>
      <dgm:spPr/>
      <dgm:t>
        <a:bodyPr/>
        <a:lstStyle/>
        <a:p>
          <a:endParaRPr lang="en-US"/>
        </a:p>
      </dgm:t>
    </dgm:pt>
    <dgm:pt modelId="{93A5A3E2-4CF7-4454-8A06-E8847694C03D}" type="sibTrans" cxnId="{11A6A514-BADA-43D7-BF21-D66481EE8C47}">
      <dgm:prSet/>
      <dgm:spPr/>
      <dgm:t>
        <a:bodyPr/>
        <a:lstStyle/>
        <a:p>
          <a:endParaRPr lang="en-US"/>
        </a:p>
      </dgm:t>
    </dgm:pt>
    <dgm:pt modelId="{EA3DCB0D-4381-46D3-BEC5-60236782CEFB}">
      <dgm:prSet phldrT="[Text]"/>
      <dgm:spPr/>
      <dgm:t>
        <a:bodyPr/>
        <a:lstStyle/>
        <a:p>
          <a:r>
            <a:rPr lang="en-US" dirty="0"/>
            <a:t>Strategize</a:t>
          </a:r>
        </a:p>
      </dgm:t>
    </dgm:pt>
    <dgm:pt modelId="{2DCF6E91-A188-404E-B7C2-5628645003C7}" type="parTrans" cxnId="{DF404767-2B45-4768-8238-AD709C377A73}">
      <dgm:prSet/>
      <dgm:spPr/>
      <dgm:t>
        <a:bodyPr/>
        <a:lstStyle/>
        <a:p>
          <a:endParaRPr lang="en-US"/>
        </a:p>
      </dgm:t>
    </dgm:pt>
    <dgm:pt modelId="{B858FCD0-CC2C-43D1-ABEC-462582752078}" type="sibTrans" cxnId="{DF404767-2B45-4768-8238-AD709C377A73}">
      <dgm:prSet/>
      <dgm:spPr/>
      <dgm:t>
        <a:bodyPr/>
        <a:lstStyle/>
        <a:p>
          <a:endParaRPr lang="en-US"/>
        </a:p>
      </dgm:t>
    </dgm:pt>
    <dgm:pt modelId="{95740653-5D54-45B9-B04D-CA6E80639647}">
      <dgm:prSet phldrT="[Text]"/>
      <dgm:spPr/>
      <dgm:t>
        <a:bodyPr/>
        <a:lstStyle/>
        <a:p>
          <a:r>
            <a:rPr lang="en-US" dirty="0"/>
            <a:t>Collect Evidence</a:t>
          </a:r>
        </a:p>
      </dgm:t>
    </dgm:pt>
    <dgm:pt modelId="{869147E8-1650-4250-A896-38EF093FD816}" type="parTrans" cxnId="{CC1DDC0D-C76C-4BC1-8BC2-07765A705DD9}">
      <dgm:prSet/>
      <dgm:spPr/>
      <dgm:t>
        <a:bodyPr/>
        <a:lstStyle/>
        <a:p>
          <a:endParaRPr lang="en-US"/>
        </a:p>
      </dgm:t>
    </dgm:pt>
    <dgm:pt modelId="{173ABD8B-52BF-41CB-8B88-E5F98A0CA3E1}" type="sibTrans" cxnId="{CC1DDC0D-C76C-4BC1-8BC2-07765A705DD9}">
      <dgm:prSet/>
      <dgm:spPr/>
      <dgm:t>
        <a:bodyPr/>
        <a:lstStyle/>
        <a:p>
          <a:endParaRPr lang="en-US"/>
        </a:p>
      </dgm:t>
    </dgm:pt>
    <dgm:pt modelId="{2C77AF26-2803-4622-9936-9D5216F347DB}">
      <dgm:prSet/>
      <dgm:spPr/>
      <dgm:t>
        <a:bodyPr/>
        <a:lstStyle/>
        <a:p>
          <a:r>
            <a:rPr lang="en-US" dirty="0"/>
            <a:t>Analyze</a:t>
          </a:r>
        </a:p>
      </dgm:t>
    </dgm:pt>
    <dgm:pt modelId="{D9F7DEA0-82C3-430B-85CB-496E5E750211}" type="parTrans" cxnId="{90802CB4-1703-4259-83B7-59C84314A19B}">
      <dgm:prSet/>
      <dgm:spPr/>
      <dgm:t>
        <a:bodyPr/>
        <a:lstStyle/>
        <a:p>
          <a:endParaRPr lang="en-US"/>
        </a:p>
      </dgm:t>
    </dgm:pt>
    <dgm:pt modelId="{EC6C33F5-C25B-4AFB-A911-595BCBC88EEA}" type="sibTrans" cxnId="{90802CB4-1703-4259-83B7-59C84314A19B}">
      <dgm:prSet/>
      <dgm:spPr/>
      <dgm:t>
        <a:bodyPr/>
        <a:lstStyle/>
        <a:p>
          <a:endParaRPr lang="en-US"/>
        </a:p>
      </dgm:t>
    </dgm:pt>
    <dgm:pt modelId="{3529374E-9C7C-49A2-A6B4-0A560F8DAD02}">
      <dgm:prSet/>
      <dgm:spPr/>
      <dgm:t>
        <a:bodyPr/>
        <a:lstStyle/>
        <a:p>
          <a:r>
            <a:rPr lang="en-US" dirty="0"/>
            <a:t>Report</a:t>
          </a:r>
        </a:p>
      </dgm:t>
    </dgm:pt>
    <dgm:pt modelId="{7768497E-1B4E-4F5C-B640-1877A72BBDAA}" type="parTrans" cxnId="{1E36F988-13C8-4298-9399-189CD85A7B2B}">
      <dgm:prSet/>
      <dgm:spPr/>
      <dgm:t>
        <a:bodyPr/>
        <a:lstStyle/>
        <a:p>
          <a:endParaRPr lang="en-US"/>
        </a:p>
      </dgm:t>
    </dgm:pt>
    <dgm:pt modelId="{1778AC10-976A-44DD-8522-97F6AC3274CC}" type="sibTrans" cxnId="{1E36F988-13C8-4298-9399-189CD85A7B2B}">
      <dgm:prSet/>
      <dgm:spPr/>
      <dgm:t>
        <a:bodyPr/>
        <a:lstStyle/>
        <a:p>
          <a:endParaRPr lang="en-US"/>
        </a:p>
      </dgm:t>
    </dgm:pt>
    <dgm:pt modelId="{C6EFD1ED-DD20-4A47-99DC-1E295C5B02F2}" type="pres">
      <dgm:prSet presAssocID="{74168CC0-4457-4309-A9F3-199C9A417AE6}" presName="Name0" presStyleCnt="0">
        <dgm:presLayoutVars>
          <dgm:dir/>
          <dgm:resizeHandles val="exact"/>
        </dgm:presLayoutVars>
      </dgm:prSet>
      <dgm:spPr/>
    </dgm:pt>
    <dgm:pt modelId="{848478A6-1DC6-4A14-A1B8-CD0D8AAB62E0}" type="pres">
      <dgm:prSet presAssocID="{AAA6251C-281C-41AC-97D8-EF78B7FC7CDB}" presName="node" presStyleLbl="node1" presStyleIdx="0" presStyleCnt="5">
        <dgm:presLayoutVars>
          <dgm:bulletEnabled val="1"/>
        </dgm:presLayoutVars>
      </dgm:prSet>
      <dgm:spPr/>
    </dgm:pt>
    <dgm:pt modelId="{251FADDA-FEDB-4FEE-AC49-7E9645D56402}" type="pres">
      <dgm:prSet presAssocID="{93A5A3E2-4CF7-4454-8A06-E8847694C03D}" presName="sibTrans" presStyleLbl="sibTrans2D1" presStyleIdx="0" presStyleCnt="4"/>
      <dgm:spPr/>
    </dgm:pt>
    <dgm:pt modelId="{6008AEA8-DB09-4F19-9873-A8C8818873AD}" type="pres">
      <dgm:prSet presAssocID="{93A5A3E2-4CF7-4454-8A06-E8847694C03D}" presName="connectorText" presStyleLbl="sibTrans2D1" presStyleIdx="0" presStyleCnt="4"/>
      <dgm:spPr/>
    </dgm:pt>
    <dgm:pt modelId="{414755DC-B57E-45E8-975A-606DD44D3E6D}" type="pres">
      <dgm:prSet presAssocID="{EA3DCB0D-4381-46D3-BEC5-60236782CEFB}" presName="node" presStyleLbl="node1" presStyleIdx="1" presStyleCnt="5">
        <dgm:presLayoutVars>
          <dgm:bulletEnabled val="1"/>
        </dgm:presLayoutVars>
      </dgm:prSet>
      <dgm:spPr/>
    </dgm:pt>
    <dgm:pt modelId="{766AFA89-CC73-4433-810E-0DE5FC394C56}" type="pres">
      <dgm:prSet presAssocID="{B858FCD0-CC2C-43D1-ABEC-462582752078}" presName="sibTrans" presStyleLbl="sibTrans2D1" presStyleIdx="1" presStyleCnt="4"/>
      <dgm:spPr/>
    </dgm:pt>
    <dgm:pt modelId="{45C0FBD5-8A87-478A-9E12-11C0215F679A}" type="pres">
      <dgm:prSet presAssocID="{B858FCD0-CC2C-43D1-ABEC-462582752078}" presName="connectorText" presStyleLbl="sibTrans2D1" presStyleIdx="1" presStyleCnt="4"/>
      <dgm:spPr/>
    </dgm:pt>
    <dgm:pt modelId="{9BDF464A-BBC0-4E1E-98B4-1FF829D2D28B}" type="pres">
      <dgm:prSet presAssocID="{95740653-5D54-45B9-B04D-CA6E80639647}" presName="node" presStyleLbl="node1" presStyleIdx="2" presStyleCnt="5">
        <dgm:presLayoutVars>
          <dgm:bulletEnabled val="1"/>
        </dgm:presLayoutVars>
      </dgm:prSet>
      <dgm:spPr/>
    </dgm:pt>
    <dgm:pt modelId="{D75C98A5-9D28-44D6-BC7B-E6DE7643B944}" type="pres">
      <dgm:prSet presAssocID="{173ABD8B-52BF-41CB-8B88-E5F98A0CA3E1}" presName="sibTrans" presStyleLbl="sibTrans2D1" presStyleIdx="2" presStyleCnt="4"/>
      <dgm:spPr/>
    </dgm:pt>
    <dgm:pt modelId="{A40EB3AD-6C35-40F7-AC1E-492FDC739085}" type="pres">
      <dgm:prSet presAssocID="{173ABD8B-52BF-41CB-8B88-E5F98A0CA3E1}" presName="connectorText" presStyleLbl="sibTrans2D1" presStyleIdx="2" presStyleCnt="4"/>
      <dgm:spPr/>
    </dgm:pt>
    <dgm:pt modelId="{F50A40EF-2F8F-48F6-A013-291EFEA7879A}" type="pres">
      <dgm:prSet presAssocID="{2C77AF26-2803-4622-9936-9D5216F347DB}" presName="node" presStyleLbl="node1" presStyleIdx="3" presStyleCnt="5">
        <dgm:presLayoutVars>
          <dgm:bulletEnabled val="1"/>
        </dgm:presLayoutVars>
      </dgm:prSet>
      <dgm:spPr/>
    </dgm:pt>
    <dgm:pt modelId="{E4BF264D-C7B6-424F-91CD-E1EBF8D94E00}" type="pres">
      <dgm:prSet presAssocID="{EC6C33F5-C25B-4AFB-A911-595BCBC88EEA}" presName="sibTrans" presStyleLbl="sibTrans2D1" presStyleIdx="3" presStyleCnt="4"/>
      <dgm:spPr/>
    </dgm:pt>
    <dgm:pt modelId="{CD8A1DD5-A11B-45CC-9A29-0551E5AD75DF}" type="pres">
      <dgm:prSet presAssocID="{EC6C33F5-C25B-4AFB-A911-595BCBC88EEA}" presName="connectorText" presStyleLbl="sibTrans2D1" presStyleIdx="3" presStyleCnt="4"/>
      <dgm:spPr/>
    </dgm:pt>
    <dgm:pt modelId="{B42D7919-5512-4B47-9EBC-9705B62A93E2}" type="pres">
      <dgm:prSet presAssocID="{3529374E-9C7C-49A2-A6B4-0A560F8DAD02}" presName="node" presStyleLbl="node1" presStyleIdx="4" presStyleCnt="5">
        <dgm:presLayoutVars>
          <dgm:bulletEnabled val="1"/>
        </dgm:presLayoutVars>
      </dgm:prSet>
      <dgm:spPr/>
    </dgm:pt>
  </dgm:ptLst>
  <dgm:cxnLst>
    <dgm:cxn modelId="{CC1DDC0D-C76C-4BC1-8BC2-07765A705DD9}" srcId="{74168CC0-4457-4309-A9F3-199C9A417AE6}" destId="{95740653-5D54-45B9-B04D-CA6E80639647}" srcOrd="2" destOrd="0" parTransId="{869147E8-1650-4250-A896-38EF093FD816}" sibTransId="{173ABD8B-52BF-41CB-8B88-E5F98A0CA3E1}"/>
    <dgm:cxn modelId="{11A6A514-BADA-43D7-BF21-D66481EE8C47}" srcId="{74168CC0-4457-4309-A9F3-199C9A417AE6}" destId="{AAA6251C-281C-41AC-97D8-EF78B7FC7CDB}" srcOrd="0" destOrd="0" parTransId="{7F738EEE-CB25-474D-8138-8BC78B52E420}" sibTransId="{93A5A3E2-4CF7-4454-8A06-E8847694C03D}"/>
    <dgm:cxn modelId="{6347C52D-1925-40CD-89A9-CDCD97FD4F4B}" type="presOf" srcId="{93A5A3E2-4CF7-4454-8A06-E8847694C03D}" destId="{6008AEA8-DB09-4F19-9873-A8C8818873AD}" srcOrd="1" destOrd="0" presId="urn:microsoft.com/office/officeart/2005/8/layout/process1"/>
    <dgm:cxn modelId="{F0D6BA2E-245B-42A3-B3C0-93DA26BE8EF8}" type="presOf" srcId="{173ABD8B-52BF-41CB-8B88-E5F98A0CA3E1}" destId="{A40EB3AD-6C35-40F7-AC1E-492FDC739085}" srcOrd="1" destOrd="0" presId="urn:microsoft.com/office/officeart/2005/8/layout/process1"/>
    <dgm:cxn modelId="{DF404767-2B45-4768-8238-AD709C377A73}" srcId="{74168CC0-4457-4309-A9F3-199C9A417AE6}" destId="{EA3DCB0D-4381-46D3-BEC5-60236782CEFB}" srcOrd="1" destOrd="0" parTransId="{2DCF6E91-A188-404E-B7C2-5628645003C7}" sibTransId="{B858FCD0-CC2C-43D1-ABEC-462582752078}"/>
    <dgm:cxn modelId="{7DEDFA73-FCB7-4AB1-9BBB-324A7F975A29}" type="presOf" srcId="{EC6C33F5-C25B-4AFB-A911-595BCBC88EEA}" destId="{CD8A1DD5-A11B-45CC-9A29-0551E5AD75DF}" srcOrd="1" destOrd="0" presId="urn:microsoft.com/office/officeart/2005/8/layout/process1"/>
    <dgm:cxn modelId="{95BF4554-0CDE-4FCA-945C-666E02F6AC1F}" type="presOf" srcId="{EA3DCB0D-4381-46D3-BEC5-60236782CEFB}" destId="{414755DC-B57E-45E8-975A-606DD44D3E6D}" srcOrd="0" destOrd="0" presId="urn:microsoft.com/office/officeart/2005/8/layout/process1"/>
    <dgm:cxn modelId="{2610B456-DABF-4566-BD73-575D4653F844}" type="presOf" srcId="{95740653-5D54-45B9-B04D-CA6E80639647}" destId="{9BDF464A-BBC0-4E1E-98B4-1FF829D2D28B}" srcOrd="0" destOrd="0" presId="urn:microsoft.com/office/officeart/2005/8/layout/process1"/>
    <dgm:cxn modelId="{E6EBE359-01AC-4FBB-BFE4-5E33C81B5C2B}" type="presOf" srcId="{AAA6251C-281C-41AC-97D8-EF78B7FC7CDB}" destId="{848478A6-1DC6-4A14-A1B8-CD0D8AAB62E0}" srcOrd="0" destOrd="0" presId="urn:microsoft.com/office/officeart/2005/8/layout/process1"/>
    <dgm:cxn modelId="{FD41D65A-C158-4A31-8A38-1C41DF66A2BD}" type="presOf" srcId="{B858FCD0-CC2C-43D1-ABEC-462582752078}" destId="{45C0FBD5-8A87-478A-9E12-11C0215F679A}" srcOrd="1" destOrd="0" presId="urn:microsoft.com/office/officeart/2005/8/layout/process1"/>
    <dgm:cxn modelId="{1E36F988-13C8-4298-9399-189CD85A7B2B}" srcId="{74168CC0-4457-4309-A9F3-199C9A417AE6}" destId="{3529374E-9C7C-49A2-A6B4-0A560F8DAD02}" srcOrd="4" destOrd="0" parTransId="{7768497E-1B4E-4F5C-B640-1877A72BBDAA}" sibTransId="{1778AC10-976A-44DD-8522-97F6AC3274CC}"/>
    <dgm:cxn modelId="{A742C3A6-995D-4851-9937-64398001A2CA}" type="presOf" srcId="{B858FCD0-CC2C-43D1-ABEC-462582752078}" destId="{766AFA89-CC73-4433-810E-0DE5FC394C56}" srcOrd="0" destOrd="0" presId="urn:microsoft.com/office/officeart/2005/8/layout/process1"/>
    <dgm:cxn modelId="{90802CB4-1703-4259-83B7-59C84314A19B}" srcId="{74168CC0-4457-4309-A9F3-199C9A417AE6}" destId="{2C77AF26-2803-4622-9936-9D5216F347DB}" srcOrd="3" destOrd="0" parTransId="{D9F7DEA0-82C3-430B-85CB-496E5E750211}" sibTransId="{EC6C33F5-C25B-4AFB-A911-595BCBC88EEA}"/>
    <dgm:cxn modelId="{E99F07D2-3CA9-49FF-B78E-1A81C97978F5}" type="presOf" srcId="{173ABD8B-52BF-41CB-8B88-E5F98A0CA3E1}" destId="{D75C98A5-9D28-44D6-BC7B-E6DE7643B944}" srcOrd="0" destOrd="0" presId="urn:microsoft.com/office/officeart/2005/8/layout/process1"/>
    <dgm:cxn modelId="{670C7AE9-0841-41DB-B64A-140BB16B1B76}" type="presOf" srcId="{93A5A3E2-4CF7-4454-8A06-E8847694C03D}" destId="{251FADDA-FEDB-4FEE-AC49-7E9645D56402}" srcOrd="0" destOrd="0" presId="urn:microsoft.com/office/officeart/2005/8/layout/process1"/>
    <dgm:cxn modelId="{C0A36DEE-1BA4-4117-B166-6BC093A682ED}" type="presOf" srcId="{3529374E-9C7C-49A2-A6B4-0A560F8DAD02}" destId="{B42D7919-5512-4B47-9EBC-9705B62A93E2}" srcOrd="0" destOrd="0" presId="urn:microsoft.com/office/officeart/2005/8/layout/process1"/>
    <dgm:cxn modelId="{97BD7DEF-1E58-45E2-99C4-DD32241CA0CC}" type="presOf" srcId="{EC6C33F5-C25B-4AFB-A911-595BCBC88EEA}" destId="{E4BF264D-C7B6-424F-91CD-E1EBF8D94E00}" srcOrd="0" destOrd="0" presId="urn:microsoft.com/office/officeart/2005/8/layout/process1"/>
    <dgm:cxn modelId="{F38948F3-3875-434D-9FAB-25DE19437475}" type="presOf" srcId="{74168CC0-4457-4309-A9F3-199C9A417AE6}" destId="{C6EFD1ED-DD20-4A47-99DC-1E295C5B02F2}" srcOrd="0" destOrd="0" presId="urn:microsoft.com/office/officeart/2005/8/layout/process1"/>
    <dgm:cxn modelId="{486C47F4-1333-465C-A109-DA7B10D9C585}" type="presOf" srcId="{2C77AF26-2803-4622-9936-9D5216F347DB}" destId="{F50A40EF-2F8F-48F6-A013-291EFEA7879A}" srcOrd="0" destOrd="0" presId="urn:microsoft.com/office/officeart/2005/8/layout/process1"/>
    <dgm:cxn modelId="{1940B621-C46E-439C-8012-EAEB83077538}" type="presParOf" srcId="{C6EFD1ED-DD20-4A47-99DC-1E295C5B02F2}" destId="{848478A6-1DC6-4A14-A1B8-CD0D8AAB62E0}" srcOrd="0" destOrd="0" presId="urn:microsoft.com/office/officeart/2005/8/layout/process1"/>
    <dgm:cxn modelId="{D565DB39-5ADD-4B91-BFC3-35F8AD30973F}" type="presParOf" srcId="{C6EFD1ED-DD20-4A47-99DC-1E295C5B02F2}" destId="{251FADDA-FEDB-4FEE-AC49-7E9645D56402}" srcOrd="1" destOrd="0" presId="urn:microsoft.com/office/officeart/2005/8/layout/process1"/>
    <dgm:cxn modelId="{20611780-90F6-45EF-927B-33E778492F59}" type="presParOf" srcId="{251FADDA-FEDB-4FEE-AC49-7E9645D56402}" destId="{6008AEA8-DB09-4F19-9873-A8C8818873AD}" srcOrd="0" destOrd="0" presId="urn:microsoft.com/office/officeart/2005/8/layout/process1"/>
    <dgm:cxn modelId="{60CE70C2-3FCD-400B-A7CE-71DA7CFD1E9E}" type="presParOf" srcId="{C6EFD1ED-DD20-4A47-99DC-1E295C5B02F2}" destId="{414755DC-B57E-45E8-975A-606DD44D3E6D}" srcOrd="2" destOrd="0" presId="urn:microsoft.com/office/officeart/2005/8/layout/process1"/>
    <dgm:cxn modelId="{54B9AB4D-5D99-4958-B1C7-5C0AA223E6DD}" type="presParOf" srcId="{C6EFD1ED-DD20-4A47-99DC-1E295C5B02F2}" destId="{766AFA89-CC73-4433-810E-0DE5FC394C56}" srcOrd="3" destOrd="0" presId="urn:microsoft.com/office/officeart/2005/8/layout/process1"/>
    <dgm:cxn modelId="{52CA8471-C604-4FEB-A144-0F52DD18BB85}" type="presParOf" srcId="{766AFA89-CC73-4433-810E-0DE5FC394C56}" destId="{45C0FBD5-8A87-478A-9E12-11C0215F679A}" srcOrd="0" destOrd="0" presId="urn:microsoft.com/office/officeart/2005/8/layout/process1"/>
    <dgm:cxn modelId="{C804D318-E42F-4EA8-8AD7-5DAD046BCD7D}" type="presParOf" srcId="{C6EFD1ED-DD20-4A47-99DC-1E295C5B02F2}" destId="{9BDF464A-BBC0-4E1E-98B4-1FF829D2D28B}" srcOrd="4" destOrd="0" presId="urn:microsoft.com/office/officeart/2005/8/layout/process1"/>
    <dgm:cxn modelId="{004F4B71-788E-4D40-875A-AE24DDCC1C92}" type="presParOf" srcId="{C6EFD1ED-DD20-4A47-99DC-1E295C5B02F2}" destId="{D75C98A5-9D28-44D6-BC7B-E6DE7643B944}" srcOrd="5" destOrd="0" presId="urn:microsoft.com/office/officeart/2005/8/layout/process1"/>
    <dgm:cxn modelId="{2D2F0384-5019-42E6-97DA-1D84C802D096}" type="presParOf" srcId="{D75C98A5-9D28-44D6-BC7B-E6DE7643B944}" destId="{A40EB3AD-6C35-40F7-AC1E-492FDC739085}" srcOrd="0" destOrd="0" presId="urn:microsoft.com/office/officeart/2005/8/layout/process1"/>
    <dgm:cxn modelId="{9CA85E9B-876D-4613-A6F8-7504E10A26EE}" type="presParOf" srcId="{C6EFD1ED-DD20-4A47-99DC-1E295C5B02F2}" destId="{F50A40EF-2F8F-48F6-A013-291EFEA7879A}" srcOrd="6" destOrd="0" presId="urn:microsoft.com/office/officeart/2005/8/layout/process1"/>
    <dgm:cxn modelId="{2BE3B359-A7A2-45CA-87DF-64F3B3102FAD}" type="presParOf" srcId="{C6EFD1ED-DD20-4A47-99DC-1E295C5B02F2}" destId="{E4BF264D-C7B6-424F-91CD-E1EBF8D94E00}" srcOrd="7" destOrd="0" presId="urn:microsoft.com/office/officeart/2005/8/layout/process1"/>
    <dgm:cxn modelId="{5FDCFAD0-1A10-44D3-A0BB-536F81BD12C5}" type="presParOf" srcId="{E4BF264D-C7B6-424F-91CD-E1EBF8D94E00}" destId="{CD8A1DD5-A11B-45CC-9A29-0551E5AD75DF}" srcOrd="0" destOrd="0" presId="urn:microsoft.com/office/officeart/2005/8/layout/process1"/>
    <dgm:cxn modelId="{4561F277-D0D0-40AB-9167-9CD549597B3B}" type="presParOf" srcId="{C6EFD1ED-DD20-4A47-99DC-1E295C5B02F2}" destId="{B42D7919-5512-4B47-9EBC-9705B62A93E2}"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F0BB08-F553-404B-A4D9-B8377D011E0E}"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0894A285-0F5E-4089-9423-9A834255B5AE}">
      <dgm:prSet custT="1"/>
      <dgm:spPr/>
      <dgm:t>
        <a:bodyPr/>
        <a:lstStyle/>
        <a:p>
          <a:r>
            <a:rPr lang="en-US" sz="2000" b="1" dirty="0"/>
            <a:t>Chain of Events in </a:t>
          </a:r>
          <a:r>
            <a:rPr lang="en-US" sz="2000" b="1" dirty="0" err="1"/>
            <a:t>PseudoDarkleech</a:t>
          </a:r>
          <a:r>
            <a:rPr lang="en-US" sz="2000" b="1" dirty="0"/>
            <a:t> Campaign:</a:t>
          </a:r>
          <a:endParaRPr lang="en-US" sz="2000" dirty="0"/>
        </a:p>
      </dgm:t>
    </dgm:pt>
    <dgm:pt modelId="{2B4B5B37-9010-4478-A171-9321ADB47D04}" type="parTrans" cxnId="{78523DAF-684E-4F72-91F5-7291B2412633}">
      <dgm:prSet/>
      <dgm:spPr/>
      <dgm:t>
        <a:bodyPr/>
        <a:lstStyle/>
        <a:p>
          <a:endParaRPr lang="en-US"/>
        </a:p>
      </dgm:t>
    </dgm:pt>
    <dgm:pt modelId="{1E51C109-CF5F-41D0-96CC-CD5519F4EDD4}" type="sibTrans" cxnId="{78523DAF-684E-4F72-91F5-7291B2412633}">
      <dgm:prSet/>
      <dgm:spPr/>
      <dgm:t>
        <a:bodyPr/>
        <a:lstStyle/>
        <a:p>
          <a:endParaRPr lang="en-US"/>
        </a:p>
      </dgm:t>
    </dgm:pt>
    <dgm:pt modelId="{451C089F-F8B3-4D0F-B285-7B5E34CC0549}">
      <dgm:prSet custT="1"/>
      <dgm:spPr/>
      <dgm:t>
        <a:bodyPr/>
        <a:lstStyle/>
        <a:p>
          <a:r>
            <a:rPr lang="en-US" sz="1800" dirty="0"/>
            <a:t>- The victim visits a compromised website.</a:t>
          </a:r>
        </a:p>
      </dgm:t>
    </dgm:pt>
    <dgm:pt modelId="{ED12EF99-E79F-4F5B-881C-42086E494708}" type="parTrans" cxnId="{129017CC-9A4D-49BD-9838-A131CC83F6E0}">
      <dgm:prSet/>
      <dgm:spPr/>
      <dgm:t>
        <a:bodyPr/>
        <a:lstStyle/>
        <a:p>
          <a:endParaRPr lang="en-US"/>
        </a:p>
      </dgm:t>
    </dgm:pt>
    <dgm:pt modelId="{D89929A2-032F-4F36-9123-B3F7B3C09DA2}" type="sibTrans" cxnId="{129017CC-9A4D-49BD-9838-A131CC83F6E0}">
      <dgm:prSet/>
      <dgm:spPr/>
      <dgm:t>
        <a:bodyPr/>
        <a:lstStyle/>
        <a:p>
          <a:endParaRPr lang="en-US"/>
        </a:p>
      </dgm:t>
    </dgm:pt>
    <dgm:pt modelId="{09D6DA4C-BA1E-4F75-A93A-44957076DF0B}">
      <dgm:prSet custT="1"/>
      <dgm:spPr/>
      <dgm:t>
        <a:bodyPr/>
        <a:lstStyle/>
        <a:p>
          <a:r>
            <a:rPr lang="en-US" sz="1600" dirty="0"/>
            <a:t>- The website makes an HTTP request to the Exploit Kit Landing Page.</a:t>
          </a:r>
        </a:p>
      </dgm:t>
    </dgm:pt>
    <dgm:pt modelId="{12CF4080-3D12-49E3-A540-F03E54701420}" type="parTrans" cxnId="{927EAC0E-B6E5-448F-AFE4-A534EBB32432}">
      <dgm:prSet/>
      <dgm:spPr/>
      <dgm:t>
        <a:bodyPr/>
        <a:lstStyle/>
        <a:p>
          <a:endParaRPr lang="en-US"/>
        </a:p>
      </dgm:t>
    </dgm:pt>
    <dgm:pt modelId="{3ED329F7-0EA5-4B1A-BEE9-3BC0C23D63A2}" type="sibTrans" cxnId="{927EAC0E-B6E5-448F-AFE4-A534EBB32432}">
      <dgm:prSet/>
      <dgm:spPr/>
      <dgm:t>
        <a:bodyPr/>
        <a:lstStyle/>
        <a:p>
          <a:endParaRPr lang="en-US"/>
        </a:p>
      </dgm:t>
    </dgm:pt>
    <dgm:pt modelId="{811AE997-93B6-4366-83CE-ACCC907F8AC0}">
      <dgm:prSet custT="1"/>
      <dgm:spPr/>
      <dgm:t>
        <a:bodyPr/>
        <a:lstStyle/>
        <a:p>
          <a:r>
            <a:rPr lang="en-US" sz="1600" dirty="0"/>
            <a:t>- The EK evaluates the computer for vulnerabilities, especially in browser-based applications and Adobe Flash Player.</a:t>
          </a:r>
        </a:p>
      </dgm:t>
    </dgm:pt>
    <dgm:pt modelId="{B4E8AA82-8904-447F-A11F-078B634D2405}" type="parTrans" cxnId="{224FA95E-D101-46EE-B29A-3220DFEF62D5}">
      <dgm:prSet/>
      <dgm:spPr/>
      <dgm:t>
        <a:bodyPr/>
        <a:lstStyle/>
        <a:p>
          <a:endParaRPr lang="en-US"/>
        </a:p>
      </dgm:t>
    </dgm:pt>
    <dgm:pt modelId="{56CE5CD5-6635-40CE-AFB5-8440DE863C10}" type="sibTrans" cxnId="{224FA95E-D101-46EE-B29A-3220DFEF62D5}">
      <dgm:prSet/>
      <dgm:spPr/>
      <dgm:t>
        <a:bodyPr/>
        <a:lstStyle/>
        <a:p>
          <a:endParaRPr lang="en-US"/>
        </a:p>
      </dgm:t>
    </dgm:pt>
    <dgm:pt modelId="{ACB6A57F-14B7-4F2E-AE67-AD8844B261B1}">
      <dgm:prSet custT="1"/>
      <dgm:spPr/>
      <dgm:t>
        <a:bodyPr/>
        <a:lstStyle/>
        <a:p>
          <a:r>
            <a:rPr lang="en-US" sz="1800" dirty="0"/>
            <a:t>- If vulnerabilities are found, the EK delivers the ransomware payload for encryption and to restrict file access.</a:t>
          </a:r>
        </a:p>
      </dgm:t>
    </dgm:pt>
    <dgm:pt modelId="{DBCED437-23F4-43F1-8F55-B86D18ADA9F2}" type="parTrans" cxnId="{4DC6C3B0-C0C3-4E14-84B8-46C9B4A96D01}">
      <dgm:prSet/>
      <dgm:spPr/>
      <dgm:t>
        <a:bodyPr/>
        <a:lstStyle/>
        <a:p>
          <a:endParaRPr lang="en-US"/>
        </a:p>
      </dgm:t>
    </dgm:pt>
    <dgm:pt modelId="{D63129EC-D514-4FA8-819A-44329F5DC4D1}" type="sibTrans" cxnId="{4DC6C3B0-C0C3-4E14-84B8-46C9B4A96D01}">
      <dgm:prSet/>
      <dgm:spPr/>
      <dgm:t>
        <a:bodyPr/>
        <a:lstStyle/>
        <a:p>
          <a:endParaRPr lang="en-US"/>
        </a:p>
      </dgm:t>
    </dgm:pt>
    <dgm:pt modelId="{55A61F05-7DED-470B-A3EA-1DCC3B99A74E}" type="pres">
      <dgm:prSet presAssocID="{02F0BB08-F553-404B-A4D9-B8377D011E0E}" presName="outerComposite" presStyleCnt="0">
        <dgm:presLayoutVars>
          <dgm:chMax val="5"/>
          <dgm:dir/>
          <dgm:resizeHandles val="exact"/>
        </dgm:presLayoutVars>
      </dgm:prSet>
      <dgm:spPr/>
    </dgm:pt>
    <dgm:pt modelId="{71F6F9A5-57CA-44A5-985D-DE1700924912}" type="pres">
      <dgm:prSet presAssocID="{02F0BB08-F553-404B-A4D9-B8377D011E0E}" presName="dummyMaxCanvas" presStyleCnt="0">
        <dgm:presLayoutVars/>
      </dgm:prSet>
      <dgm:spPr/>
    </dgm:pt>
    <dgm:pt modelId="{98C06056-0A88-4DE7-B68D-77B08BCD034D}" type="pres">
      <dgm:prSet presAssocID="{02F0BB08-F553-404B-A4D9-B8377D011E0E}" presName="FiveNodes_1" presStyleLbl="node1" presStyleIdx="0" presStyleCnt="5" custLinFactNeighborY="-50000">
        <dgm:presLayoutVars>
          <dgm:bulletEnabled val="1"/>
        </dgm:presLayoutVars>
      </dgm:prSet>
      <dgm:spPr/>
    </dgm:pt>
    <dgm:pt modelId="{09CF847A-DBBE-4071-904D-40BBBA53FE3D}" type="pres">
      <dgm:prSet presAssocID="{02F0BB08-F553-404B-A4D9-B8377D011E0E}" presName="FiveNodes_2" presStyleLbl="node1" presStyleIdx="1" presStyleCnt="5">
        <dgm:presLayoutVars>
          <dgm:bulletEnabled val="1"/>
        </dgm:presLayoutVars>
      </dgm:prSet>
      <dgm:spPr/>
    </dgm:pt>
    <dgm:pt modelId="{A8EA6AED-410A-4D06-AA71-5E0D89F910FC}" type="pres">
      <dgm:prSet presAssocID="{02F0BB08-F553-404B-A4D9-B8377D011E0E}" presName="FiveNodes_3" presStyleLbl="node1" presStyleIdx="2" presStyleCnt="5">
        <dgm:presLayoutVars>
          <dgm:bulletEnabled val="1"/>
        </dgm:presLayoutVars>
      </dgm:prSet>
      <dgm:spPr/>
    </dgm:pt>
    <dgm:pt modelId="{F2805954-1D85-47D8-81DD-82901127529D}" type="pres">
      <dgm:prSet presAssocID="{02F0BB08-F553-404B-A4D9-B8377D011E0E}" presName="FiveNodes_4" presStyleLbl="node1" presStyleIdx="3" presStyleCnt="5">
        <dgm:presLayoutVars>
          <dgm:bulletEnabled val="1"/>
        </dgm:presLayoutVars>
      </dgm:prSet>
      <dgm:spPr/>
    </dgm:pt>
    <dgm:pt modelId="{B755B6E1-75DC-40F9-AEB5-D65B0318D4D0}" type="pres">
      <dgm:prSet presAssocID="{02F0BB08-F553-404B-A4D9-B8377D011E0E}" presName="FiveNodes_5" presStyleLbl="node1" presStyleIdx="4" presStyleCnt="5">
        <dgm:presLayoutVars>
          <dgm:bulletEnabled val="1"/>
        </dgm:presLayoutVars>
      </dgm:prSet>
      <dgm:spPr/>
    </dgm:pt>
    <dgm:pt modelId="{A655FCE7-707E-43B0-9919-AC16C6244CAD}" type="pres">
      <dgm:prSet presAssocID="{02F0BB08-F553-404B-A4D9-B8377D011E0E}" presName="FiveConn_1-2" presStyleLbl="fgAccFollowNode1" presStyleIdx="0" presStyleCnt="4">
        <dgm:presLayoutVars>
          <dgm:bulletEnabled val="1"/>
        </dgm:presLayoutVars>
      </dgm:prSet>
      <dgm:spPr/>
    </dgm:pt>
    <dgm:pt modelId="{35B99D7C-63FA-441A-87AF-A878D5E7C891}" type="pres">
      <dgm:prSet presAssocID="{02F0BB08-F553-404B-A4D9-B8377D011E0E}" presName="FiveConn_2-3" presStyleLbl="fgAccFollowNode1" presStyleIdx="1" presStyleCnt="4">
        <dgm:presLayoutVars>
          <dgm:bulletEnabled val="1"/>
        </dgm:presLayoutVars>
      </dgm:prSet>
      <dgm:spPr/>
    </dgm:pt>
    <dgm:pt modelId="{E0FC3710-7EEB-4356-BBB5-24D9004F0310}" type="pres">
      <dgm:prSet presAssocID="{02F0BB08-F553-404B-A4D9-B8377D011E0E}" presName="FiveConn_3-4" presStyleLbl="fgAccFollowNode1" presStyleIdx="2" presStyleCnt="4">
        <dgm:presLayoutVars>
          <dgm:bulletEnabled val="1"/>
        </dgm:presLayoutVars>
      </dgm:prSet>
      <dgm:spPr/>
    </dgm:pt>
    <dgm:pt modelId="{4B917629-A7EC-41A9-9701-26F26A172476}" type="pres">
      <dgm:prSet presAssocID="{02F0BB08-F553-404B-A4D9-B8377D011E0E}" presName="FiveConn_4-5" presStyleLbl="fgAccFollowNode1" presStyleIdx="3" presStyleCnt="4">
        <dgm:presLayoutVars>
          <dgm:bulletEnabled val="1"/>
        </dgm:presLayoutVars>
      </dgm:prSet>
      <dgm:spPr/>
    </dgm:pt>
    <dgm:pt modelId="{71620E17-586F-4FC4-8D3A-D870D85FFFD5}" type="pres">
      <dgm:prSet presAssocID="{02F0BB08-F553-404B-A4D9-B8377D011E0E}" presName="FiveNodes_1_text" presStyleLbl="node1" presStyleIdx="4" presStyleCnt="5">
        <dgm:presLayoutVars>
          <dgm:bulletEnabled val="1"/>
        </dgm:presLayoutVars>
      </dgm:prSet>
      <dgm:spPr/>
    </dgm:pt>
    <dgm:pt modelId="{18672A34-F906-498F-B359-ECAF0CF8E848}" type="pres">
      <dgm:prSet presAssocID="{02F0BB08-F553-404B-A4D9-B8377D011E0E}" presName="FiveNodes_2_text" presStyleLbl="node1" presStyleIdx="4" presStyleCnt="5">
        <dgm:presLayoutVars>
          <dgm:bulletEnabled val="1"/>
        </dgm:presLayoutVars>
      </dgm:prSet>
      <dgm:spPr/>
    </dgm:pt>
    <dgm:pt modelId="{CBFCFAB0-86A8-4718-BE1D-3189C1A9D4E9}" type="pres">
      <dgm:prSet presAssocID="{02F0BB08-F553-404B-A4D9-B8377D011E0E}" presName="FiveNodes_3_text" presStyleLbl="node1" presStyleIdx="4" presStyleCnt="5">
        <dgm:presLayoutVars>
          <dgm:bulletEnabled val="1"/>
        </dgm:presLayoutVars>
      </dgm:prSet>
      <dgm:spPr/>
    </dgm:pt>
    <dgm:pt modelId="{A6A25B14-F203-416A-915D-41CFC3D6A92E}" type="pres">
      <dgm:prSet presAssocID="{02F0BB08-F553-404B-A4D9-B8377D011E0E}" presName="FiveNodes_4_text" presStyleLbl="node1" presStyleIdx="4" presStyleCnt="5">
        <dgm:presLayoutVars>
          <dgm:bulletEnabled val="1"/>
        </dgm:presLayoutVars>
      </dgm:prSet>
      <dgm:spPr/>
    </dgm:pt>
    <dgm:pt modelId="{8653DB79-7974-4B4E-A662-45E09AE6F1DB}" type="pres">
      <dgm:prSet presAssocID="{02F0BB08-F553-404B-A4D9-B8377D011E0E}" presName="FiveNodes_5_text" presStyleLbl="node1" presStyleIdx="4" presStyleCnt="5">
        <dgm:presLayoutVars>
          <dgm:bulletEnabled val="1"/>
        </dgm:presLayoutVars>
      </dgm:prSet>
      <dgm:spPr/>
    </dgm:pt>
  </dgm:ptLst>
  <dgm:cxnLst>
    <dgm:cxn modelId="{86378E0A-6BEB-498E-BFD1-A2EB212EB53E}" type="presOf" srcId="{0894A285-0F5E-4089-9423-9A834255B5AE}" destId="{98C06056-0A88-4DE7-B68D-77B08BCD034D}" srcOrd="0" destOrd="0" presId="urn:microsoft.com/office/officeart/2005/8/layout/vProcess5"/>
    <dgm:cxn modelId="{CDDA440B-BE74-44E1-A97C-1356A7FAB46E}" type="presOf" srcId="{56CE5CD5-6635-40CE-AFB5-8440DE863C10}" destId="{4B917629-A7EC-41A9-9701-26F26A172476}" srcOrd="0" destOrd="0" presId="urn:microsoft.com/office/officeart/2005/8/layout/vProcess5"/>
    <dgm:cxn modelId="{927EAC0E-B6E5-448F-AFE4-A534EBB32432}" srcId="{02F0BB08-F553-404B-A4D9-B8377D011E0E}" destId="{09D6DA4C-BA1E-4F75-A93A-44957076DF0B}" srcOrd="2" destOrd="0" parTransId="{12CF4080-3D12-49E3-A540-F03E54701420}" sibTransId="{3ED329F7-0EA5-4B1A-BEE9-3BC0C23D63A2}"/>
    <dgm:cxn modelId="{E3A03E17-120B-4432-B70D-CB1A15ECFEBA}" type="presOf" srcId="{09D6DA4C-BA1E-4F75-A93A-44957076DF0B}" destId="{A8EA6AED-410A-4D06-AA71-5E0D89F910FC}" srcOrd="0" destOrd="0" presId="urn:microsoft.com/office/officeart/2005/8/layout/vProcess5"/>
    <dgm:cxn modelId="{224FA95E-D101-46EE-B29A-3220DFEF62D5}" srcId="{02F0BB08-F553-404B-A4D9-B8377D011E0E}" destId="{811AE997-93B6-4366-83CE-ACCC907F8AC0}" srcOrd="3" destOrd="0" parTransId="{B4E8AA82-8904-447F-A11F-078B634D2405}" sibTransId="{56CE5CD5-6635-40CE-AFB5-8440DE863C10}"/>
    <dgm:cxn modelId="{96CC7A44-923E-40AE-A31D-6402966FD69E}" type="presOf" srcId="{09D6DA4C-BA1E-4F75-A93A-44957076DF0B}" destId="{CBFCFAB0-86A8-4718-BE1D-3189C1A9D4E9}" srcOrd="1" destOrd="0" presId="urn:microsoft.com/office/officeart/2005/8/layout/vProcess5"/>
    <dgm:cxn modelId="{4B441F7D-3C19-4E3F-82FC-0D3DF99FA3CD}" type="presOf" srcId="{3ED329F7-0EA5-4B1A-BEE9-3BC0C23D63A2}" destId="{E0FC3710-7EEB-4356-BBB5-24D9004F0310}" srcOrd="0" destOrd="0" presId="urn:microsoft.com/office/officeart/2005/8/layout/vProcess5"/>
    <dgm:cxn modelId="{2F94D181-7BA4-41A1-8BF7-95CDC51EA461}" type="presOf" srcId="{ACB6A57F-14B7-4F2E-AE67-AD8844B261B1}" destId="{8653DB79-7974-4B4E-A662-45E09AE6F1DB}" srcOrd="1" destOrd="0" presId="urn:microsoft.com/office/officeart/2005/8/layout/vProcess5"/>
    <dgm:cxn modelId="{33D5A490-69CA-406C-BF98-B328D72922AA}" type="presOf" srcId="{811AE997-93B6-4366-83CE-ACCC907F8AC0}" destId="{A6A25B14-F203-416A-915D-41CFC3D6A92E}" srcOrd="1" destOrd="0" presId="urn:microsoft.com/office/officeart/2005/8/layout/vProcess5"/>
    <dgm:cxn modelId="{DFEA2792-F6EC-428B-A019-1837CFBFD98F}" type="presOf" srcId="{ACB6A57F-14B7-4F2E-AE67-AD8844B261B1}" destId="{B755B6E1-75DC-40F9-AEB5-D65B0318D4D0}" srcOrd="0" destOrd="0" presId="urn:microsoft.com/office/officeart/2005/8/layout/vProcess5"/>
    <dgm:cxn modelId="{55037EAD-8232-48FF-BDCC-CC5FB1FE97E8}" type="presOf" srcId="{0894A285-0F5E-4089-9423-9A834255B5AE}" destId="{71620E17-586F-4FC4-8D3A-D870D85FFFD5}" srcOrd="1" destOrd="0" presId="urn:microsoft.com/office/officeart/2005/8/layout/vProcess5"/>
    <dgm:cxn modelId="{78523DAF-684E-4F72-91F5-7291B2412633}" srcId="{02F0BB08-F553-404B-A4D9-B8377D011E0E}" destId="{0894A285-0F5E-4089-9423-9A834255B5AE}" srcOrd="0" destOrd="0" parTransId="{2B4B5B37-9010-4478-A171-9321ADB47D04}" sibTransId="{1E51C109-CF5F-41D0-96CC-CD5519F4EDD4}"/>
    <dgm:cxn modelId="{4DC6C3B0-C0C3-4E14-84B8-46C9B4A96D01}" srcId="{02F0BB08-F553-404B-A4D9-B8377D011E0E}" destId="{ACB6A57F-14B7-4F2E-AE67-AD8844B261B1}" srcOrd="4" destOrd="0" parTransId="{DBCED437-23F4-43F1-8F55-B86D18ADA9F2}" sibTransId="{D63129EC-D514-4FA8-819A-44329F5DC4D1}"/>
    <dgm:cxn modelId="{4475E4C4-41D1-4B6A-BC6E-77DD74481B11}" type="presOf" srcId="{02F0BB08-F553-404B-A4D9-B8377D011E0E}" destId="{55A61F05-7DED-470B-A3EA-1DCC3B99A74E}" srcOrd="0" destOrd="0" presId="urn:microsoft.com/office/officeart/2005/8/layout/vProcess5"/>
    <dgm:cxn modelId="{129017CC-9A4D-49BD-9838-A131CC83F6E0}" srcId="{02F0BB08-F553-404B-A4D9-B8377D011E0E}" destId="{451C089F-F8B3-4D0F-B285-7B5E34CC0549}" srcOrd="1" destOrd="0" parTransId="{ED12EF99-E79F-4F5B-881C-42086E494708}" sibTransId="{D89929A2-032F-4F36-9123-B3F7B3C09DA2}"/>
    <dgm:cxn modelId="{A42396DA-652A-4FF2-8AB5-11E0B4B01778}" type="presOf" srcId="{451C089F-F8B3-4D0F-B285-7B5E34CC0549}" destId="{09CF847A-DBBE-4071-904D-40BBBA53FE3D}" srcOrd="0" destOrd="0" presId="urn:microsoft.com/office/officeart/2005/8/layout/vProcess5"/>
    <dgm:cxn modelId="{F9EF78E9-BBF1-4CC3-865D-A62D0F9F88CE}" type="presOf" srcId="{1E51C109-CF5F-41D0-96CC-CD5519F4EDD4}" destId="{A655FCE7-707E-43B0-9919-AC16C6244CAD}" srcOrd="0" destOrd="0" presId="urn:microsoft.com/office/officeart/2005/8/layout/vProcess5"/>
    <dgm:cxn modelId="{3B5660F8-2DA8-411F-A499-5C7E3949A709}" type="presOf" srcId="{811AE997-93B6-4366-83CE-ACCC907F8AC0}" destId="{F2805954-1D85-47D8-81DD-82901127529D}" srcOrd="0" destOrd="0" presId="urn:microsoft.com/office/officeart/2005/8/layout/vProcess5"/>
    <dgm:cxn modelId="{FAEA01F9-2A74-4FAA-AE44-80D1050410F2}" type="presOf" srcId="{D89929A2-032F-4F36-9123-B3F7B3C09DA2}" destId="{35B99D7C-63FA-441A-87AF-A878D5E7C891}" srcOrd="0" destOrd="0" presId="urn:microsoft.com/office/officeart/2005/8/layout/vProcess5"/>
    <dgm:cxn modelId="{5E7EE2F9-7E7D-4E0C-B729-0A25F9F08D4F}" type="presOf" srcId="{451C089F-F8B3-4D0F-B285-7B5E34CC0549}" destId="{18672A34-F906-498F-B359-ECAF0CF8E848}" srcOrd="1" destOrd="0" presId="urn:microsoft.com/office/officeart/2005/8/layout/vProcess5"/>
    <dgm:cxn modelId="{FC19BB29-CCF1-4F54-A5B0-B7223F0E57A2}" type="presParOf" srcId="{55A61F05-7DED-470B-A3EA-1DCC3B99A74E}" destId="{71F6F9A5-57CA-44A5-985D-DE1700924912}" srcOrd="0" destOrd="0" presId="urn:microsoft.com/office/officeart/2005/8/layout/vProcess5"/>
    <dgm:cxn modelId="{3ED9FD30-6F79-438C-B710-548621099DCB}" type="presParOf" srcId="{55A61F05-7DED-470B-A3EA-1DCC3B99A74E}" destId="{98C06056-0A88-4DE7-B68D-77B08BCD034D}" srcOrd="1" destOrd="0" presId="urn:microsoft.com/office/officeart/2005/8/layout/vProcess5"/>
    <dgm:cxn modelId="{0F837BD1-AFCB-4F04-A660-323A81882C0A}" type="presParOf" srcId="{55A61F05-7DED-470B-A3EA-1DCC3B99A74E}" destId="{09CF847A-DBBE-4071-904D-40BBBA53FE3D}" srcOrd="2" destOrd="0" presId="urn:microsoft.com/office/officeart/2005/8/layout/vProcess5"/>
    <dgm:cxn modelId="{3E43FC1B-3879-4756-B355-9CD167C9BB41}" type="presParOf" srcId="{55A61F05-7DED-470B-A3EA-1DCC3B99A74E}" destId="{A8EA6AED-410A-4D06-AA71-5E0D89F910FC}" srcOrd="3" destOrd="0" presId="urn:microsoft.com/office/officeart/2005/8/layout/vProcess5"/>
    <dgm:cxn modelId="{CE1DADC9-CC03-4EB7-9178-D1AB4895A3CF}" type="presParOf" srcId="{55A61F05-7DED-470B-A3EA-1DCC3B99A74E}" destId="{F2805954-1D85-47D8-81DD-82901127529D}" srcOrd="4" destOrd="0" presId="urn:microsoft.com/office/officeart/2005/8/layout/vProcess5"/>
    <dgm:cxn modelId="{D96EA26A-3831-44E0-9F6C-B4C1085E1816}" type="presParOf" srcId="{55A61F05-7DED-470B-A3EA-1DCC3B99A74E}" destId="{B755B6E1-75DC-40F9-AEB5-D65B0318D4D0}" srcOrd="5" destOrd="0" presId="urn:microsoft.com/office/officeart/2005/8/layout/vProcess5"/>
    <dgm:cxn modelId="{63E2B461-F610-4C3F-B36F-93B4A7E8E2EE}" type="presParOf" srcId="{55A61F05-7DED-470B-A3EA-1DCC3B99A74E}" destId="{A655FCE7-707E-43B0-9919-AC16C6244CAD}" srcOrd="6" destOrd="0" presId="urn:microsoft.com/office/officeart/2005/8/layout/vProcess5"/>
    <dgm:cxn modelId="{6C4C8F65-1D91-44E4-82EE-5429792BC4E9}" type="presParOf" srcId="{55A61F05-7DED-470B-A3EA-1DCC3B99A74E}" destId="{35B99D7C-63FA-441A-87AF-A878D5E7C891}" srcOrd="7" destOrd="0" presId="urn:microsoft.com/office/officeart/2005/8/layout/vProcess5"/>
    <dgm:cxn modelId="{517471D1-3492-4593-B257-9A3D203374CD}" type="presParOf" srcId="{55A61F05-7DED-470B-A3EA-1DCC3B99A74E}" destId="{E0FC3710-7EEB-4356-BBB5-24D9004F0310}" srcOrd="8" destOrd="0" presId="urn:microsoft.com/office/officeart/2005/8/layout/vProcess5"/>
    <dgm:cxn modelId="{4778BF1D-AC81-4C38-B1C2-8A00457E30E8}" type="presParOf" srcId="{55A61F05-7DED-470B-A3EA-1DCC3B99A74E}" destId="{4B917629-A7EC-41A9-9701-26F26A172476}" srcOrd="9" destOrd="0" presId="urn:microsoft.com/office/officeart/2005/8/layout/vProcess5"/>
    <dgm:cxn modelId="{5752EA34-ED4F-4103-A0F2-B9255EEAA26C}" type="presParOf" srcId="{55A61F05-7DED-470B-A3EA-1DCC3B99A74E}" destId="{71620E17-586F-4FC4-8D3A-D870D85FFFD5}" srcOrd="10" destOrd="0" presId="urn:microsoft.com/office/officeart/2005/8/layout/vProcess5"/>
    <dgm:cxn modelId="{20CE8B8F-D275-49CA-A909-CBDFC69C6A69}" type="presParOf" srcId="{55A61F05-7DED-470B-A3EA-1DCC3B99A74E}" destId="{18672A34-F906-498F-B359-ECAF0CF8E848}" srcOrd="11" destOrd="0" presId="urn:microsoft.com/office/officeart/2005/8/layout/vProcess5"/>
    <dgm:cxn modelId="{414D82B5-716F-47E4-BC95-1B17B1ABB0DC}" type="presParOf" srcId="{55A61F05-7DED-470B-A3EA-1DCC3B99A74E}" destId="{CBFCFAB0-86A8-4718-BE1D-3189C1A9D4E9}" srcOrd="12" destOrd="0" presId="urn:microsoft.com/office/officeart/2005/8/layout/vProcess5"/>
    <dgm:cxn modelId="{B791FEDC-A0C9-48EA-9217-501E560C8E44}" type="presParOf" srcId="{55A61F05-7DED-470B-A3EA-1DCC3B99A74E}" destId="{A6A25B14-F203-416A-915D-41CFC3D6A92E}" srcOrd="13" destOrd="0" presId="urn:microsoft.com/office/officeart/2005/8/layout/vProcess5"/>
    <dgm:cxn modelId="{FC84F17E-23AD-4B58-B5C4-EE120CCBF442}" type="presParOf" srcId="{55A61F05-7DED-470B-A3EA-1DCC3B99A74E}" destId="{8653DB79-7974-4B4E-A662-45E09AE6F1DB}"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C11D1-9A90-4378-A25D-263F19EF1AFF}">
      <dsp:nvSpPr>
        <dsp:cNvPr id="0" name=""/>
        <dsp:cNvSpPr/>
      </dsp:nvSpPr>
      <dsp:spPr>
        <a:xfrm>
          <a:off x="0" y="228254"/>
          <a:ext cx="6340077" cy="1023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Cybersecurity Threats</a:t>
          </a:r>
          <a:r>
            <a:rPr lang="id-ID" sz="3300" kern="1200"/>
            <a:t>:</a:t>
          </a:r>
          <a:endParaRPr lang="en-US" sz="3300" kern="1200"/>
        </a:p>
      </dsp:txBody>
      <dsp:txXfrm>
        <a:off x="49947" y="278201"/>
        <a:ext cx="6240183" cy="923271"/>
      </dsp:txXfrm>
    </dsp:sp>
    <dsp:sp modelId="{4C2150AC-8CFA-4F77-947E-04798F69588C}">
      <dsp:nvSpPr>
        <dsp:cNvPr id="0" name=""/>
        <dsp:cNvSpPr/>
      </dsp:nvSpPr>
      <dsp:spPr>
        <a:xfrm>
          <a:off x="0" y="1251419"/>
          <a:ext cx="6340077" cy="4645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297"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Importance due to the critical role of information technologies.</a:t>
          </a:r>
        </a:p>
        <a:p>
          <a:pPr marL="228600" lvl="1" indent="-228600" algn="l" defTabSz="1155700">
            <a:lnSpc>
              <a:spcPct val="90000"/>
            </a:lnSpc>
            <a:spcBef>
              <a:spcPct val="0"/>
            </a:spcBef>
            <a:spcAft>
              <a:spcPct val="20000"/>
            </a:spcAft>
            <a:buChar char="•"/>
          </a:pPr>
          <a:r>
            <a:rPr lang="en-US" sz="2600" kern="1200" dirty="0"/>
            <a:t>Major concerns include economic loss, reputation damage, and safety risks</a:t>
          </a:r>
        </a:p>
        <a:p>
          <a:pPr marL="228600" lvl="1" indent="-228600" algn="l" defTabSz="1155700">
            <a:lnSpc>
              <a:spcPct val="90000"/>
            </a:lnSpc>
            <a:spcBef>
              <a:spcPct val="0"/>
            </a:spcBef>
            <a:spcAft>
              <a:spcPct val="20000"/>
            </a:spcAft>
            <a:buChar char="•"/>
          </a:pPr>
          <a:r>
            <a:rPr lang="en-US" sz="2600" kern="1200" dirty="0"/>
            <a:t>An example of malware cyber attacks.</a:t>
          </a:r>
        </a:p>
        <a:p>
          <a:pPr marL="457200" lvl="2" indent="-228600" algn="l" defTabSz="1155700">
            <a:lnSpc>
              <a:spcPct val="90000"/>
            </a:lnSpc>
            <a:spcBef>
              <a:spcPct val="0"/>
            </a:spcBef>
            <a:spcAft>
              <a:spcPct val="20000"/>
            </a:spcAft>
            <a:buChar char="•"/>
          </a:pPr>
          <a:r>
            <a:rPr lang="en-US" sz="2600" kern="1200" dirty="0"/>
            <a:t>2017 NHS cyberattack - exploited Windows vulnerabilities, affected 200,000+ computers in 150 countries.</a:t>
          </a:r>
        </a:p>
      </dsp:txBody>
      <dsp:txXfrm>
        <a:off x="0" y="1251419"/>
        <a:ext cx="6340077" cy="4645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3D982-3F5C-4856-9E27-DF1FBB62D16D}">
      <dsp:nvSpPr>
        <dsp:cNvPr id="0" name=""/>
        <dsp:cNvSpPr/>
      </dsp:nvSpPr>
      <dsp:spPr>
        <a:xfrm>
          <a:off x="934078" y="442745"/>
          <a:ext cx="676318" cy="6763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439FFB-E508-4451-9932-409B7EE1EBBF}">
      <dsp:nvSpPr>
        <dsp:cNvPr id="0" name=""/>
        <dsp:cNvSpPr/>
      </dsp:nvSpPr>
      <dsp:spPr>
        <a:xfrm>
          <a:off x="520773" y="1417656"/>
          <a:ext cx="1502929" cy="80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RaaS model</a:t>
          </a:r>
          <a:r>
            <a:rPr lang="id-ID" sz="1600" kern="1200" dirty="0"/>
            <a:t>.</a:t>
          </a:r>
          <a:endParaRPr lang="en-US" sz="1600" kern="1200" dirty="0"/>
        </a:p>
      </dsp:txBody>
      <dsp:txXfrm>
        <a:off x="520773" y="1417656"/>
        <a:ext cx="1502929" cy="806003"/>
      </dsp:txXfrm>
    </dsp:sp>
    <dsp:sp modelId="{2799E76E-E63C-405F-9E29-10159F76E797}">
      <dsp:nvSpPr>
        <dsp:cNvPr id="0" name=""/>
        <dsp:cNvSpPr/>
      </dsp:nvSpPr>
      <dsp:spPr>
        <a:xfrm>
          <a:off x="2700021" y="442745"/>
          <a:ext cx="676318" cy="6763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7751FD-2BB6-4D04-A291-443A3CBC9D9D}">
      <dsp:nvSpPr>
        <dsp:cNvPr id="0" name=""/>
        <dsp:cNvSpPr/>
      </dsp:nvSpPr>
      <dsp:spPr>
        <a:xfrm>
          <a:off x="2286715" y="1417656"/>
          <a:ext cx="1502929" cy="80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 AES encryption</a:t>
          </a:r>
        </a:p>
      </dsp:txBody>
      <dsp:txXfrm>
        <a:off x="2286715" y="1417656"/>
        <a:ext cx="1502929" cy="806003"/>
      </dsp:txXfrm>
    </dsp:sp>
    <dsp:sp modelId="{9B588CB9-6A59-41AF-83CF-B43BAA28E0FD}">
      <dsp:nvSpPr>
        <dsp:cNvPr id="0" name=""/>
        <dsp:cNvSpPr/>
      </dsp:nvSpPr>
      <dsp:spPr>
        <a:xfrm>
          <a:off x="4465963" y="442745"/>
          <a:ext cx="676318" cy="6763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3DA29E-B2DB-4924-BD57-A4C64312452D}">
      <dsp:nvSpPr>
        <dsp:cNvPr id="0" name=""/>
        <dsp:cNvSpPr/>
      </dsp:nvSpPr>
      <dsp:spPr>
        <a:xfrm>
          <a:off x="4052657" y="1417656"/>
          <a:ext cx="1502929" cy="80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Geolocation-based victim targeting</a:t>
          </a:r>
          <a:r>
            <a:rPr lang="id-ID" sz="1600" kern="1200" dirty="0"/>
            <a:t>.</a:t>
          </a:r>
          <a:endParaRPr lang="en-US" sz="1600" kern="1200" dirty="0"/>
        </a:p>
      </dsp:txBody>
      <dsp:txXfrm>
        <a:off x="4052657" y="1417656"/>
        <a:ext cx="1502929" cy="806003"/>
      </dsp:txXfrm>
    </dsp:sp>
    <dsp:sp modelId="{F53AC4F2-2D51-42BF-82BF-AF4BEF6252A6}">
      <dsp:nvSpPr>
        <dsp:cNvPr id="0" name=""/>
        <dsp:cNvSpPr/>
      </dsp:nvSpPr>
      <dsp:spPr>
        <a:xfrm>
          <a:off x="6231905" y="442745"/>
          <a:ext cx="676318" cy="6763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0C2D35-4CD2-40CF-AC47-71DDA2A40C2C}">
      <dsp:nvSpPr>
        <dsp:cNvPr id="0" name=""/>
        <dsp:cNvSpPr/>
      </dsp:nvSpPr>
      <dsp:spPr>
        <a:xfrm>
          <a:off x="5818600" y="1417656"/>
          <a:ext cx="1502929" cy="80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System infiltration and persistence techniques</a:t>
          </a:r>
        </a:p>
      </dsp:txBody>
      <dsp:txXfrm>
        <a:off x="5818600" y="1417656"/>
        <a:ext cx="1502929" cy="806003"/>
      </dsp:txXfrm>
    </dsp:sp>
    <dsp:sp modelId="{2C07BF16-E2F8-4E24-B6EB-69D20133E6E1}">
      <dsp:nvSpPr>
        <dsp:cNvPr id="0" name=""/>
        <dsp:cNvSpPr/>
      </dsp:nvSpPr>
      <dsp:spPr>
        <a:xfrm>
          <a:off x="778441" y="2767391"/>
          <a:ext cx="676318" cy="6763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84FAB-5A57-49A6-9355-4115C1576966}">
      <dsp:nvSpPr>
        <dsp:cNvPr id="0" name=""/>
        <dsp:cNvSpPr/>
      </dsp:nvSpPr>
      <dsp:spPr>
        <a:xfrm>
          <a:off x="344937" y="3717009"/>
          <a:ext cx="1699212" cy="71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Stealthy operations in Safe Mode</a:t>
          </a:r>
        </a:p>
      </dsp:txBody>
      <dsp:txXfrm>
        <a:off x="344937" y="3717009"/>
        <a:ext cx="1699212" cy="713450"/>
      </dsp:txXfrm>
    </dsp:sp>
    <dsp:sp modelId="{38849E7F-62BF-47D7-B281-849CDAF092AD}">
      <dsp:nvSpPr>
        <dsp:cNvPr id="0" name=""/>
        <dsp:cNvSpPr/>
      </dsp:nvSpPr>
      <dsp:spPr>
        <a:xfrm>
          <a:off x="3207667" y="2772172"/>
          <a:ext cx="676318" cy="67631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D14B4A-ED1B-4E75-92FA-A3FD3A711D9A}">
      <dsp:nvSpPr>
        <dsp:cNvPr id="0" name=""/>
        <dsp:cNvSpPr/>
      </dsp:nvSpPr>
      <dsp:spPr>
        <a:xfrm>
          <a:off x="2176227" y="3575618"/>
          <a:ext cx="2788836" cy="1112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Psychological impact on victims through fake alerts and notes</a:t>
          </a:r>
        </a:p>
      </dsp:txBody>
      <dsp:txXfrm>
        <a:off x="2176227" y="3575618"/>
        <a:ext cx="2788836" cy="1112994"/>
      </dsp:txXfrm>
    </dsp:sp>
    <dsp:sp modelId="{98FAFE8C-D180-4895-88CE-BB20054B69C4}">
      <dsp:nvSpPr>
        <dsp:cNvPr id="0" name=""/>
        <dsp:cNvSpPr/>
      </dsp:nvSpPr>
      <dsp:spPr>
        <a:xfrm>
          <a:off x="6098909" y="2899352"/>
          <a:ext cx="676318" cy="67631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A74413-1BD7-458C-AE27-8BE0D5525176}">
      <dsp:nvSpPr>
        <dsp:cNvPr id="0" name=""/>
        <dsp:cNvSpPr/>
      </dsp:nvSpPr>
      <dsp:spPr>
        <a:xfrm>
          <a:off x="5339894" y="3651052"/>
          <a:ext cx="2176587" cy="80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The threat to organizations and individuals</a:t>
          </a:r>
        </a:p>
      </dsp:txBody>
      <dsp:txXfrm>
        <a:off x="5339894" y="3651052"/>
        <a:ext cx="2176587" cy="806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478A6-1DC6-4A14-A1B8-CD0D8AAB62E0}">
      <dsp:nvSpPr>
        <dsp:cNvPr id="0" name=""/>
        <dsp:cNvSpPr/>
      </dsp:nvSpPr>
      <dsp:spPr>
        <a:xfrm>
          <a:off x="3321" y="272597"/>
          <a:ext cx="1029810" cy="675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Obtain Information</a:t>
          </a:r>
        </a:p>
      </dsp:txBody>
      <dsp:txXfrm>
        <a:off x="23115" y="292391"/>
        <a:ext cx="990222" cy="636225"/>
      </dsp:txXfrm>
    </dsp:sp>
    <dsp:sp modelId="{251FADDA-FEDB-4FEE-AC49-7E9645D56402}">
      <dsp:nvSpPr>
        <dsp:cNvPr id="0" name=""/>
        <dsp:cNvSpPr/>
      </dsp:nvSpPr>
      <dsp:spPr>
        <a:xfrm>
          <a:off x="1136113" y="482807"/>
          <a:ext cx="218319" cy="2553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36113" y="533886"/>
        <a:ext cx="152823" cy="153235"/>
      </dsp:txXfrm>
    </dsp:sp>
    <dsp:sp modelId="{414755DC-B57E-45E8-975A-606DD44D3E6D}">
      <dsp:nvSpPr>
        <dsp:cNvPr id="0" name=""/>
        <dsp:cNvSpPr/>
      </dsp:nvSpPr>
      <dsp:spPr>
        <a:xfrm>
          <a:off x="1445057" y="272597"/>
          <a:ext cx="1029810" cy="675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Strategize</a:t>
          </a:r>
        </a:p>
      </dsp:txBody>
      <dsp:txXfrm>
        <a:off x="1464851" y="292391"/>
        <a:ext cx="990222" cy="636225"/>
      </dsp:txXfrm>
    </dsp:sp>
    <dsp:sp modelId="{766AFA89-CC73-4433-810E-0DE5FC394C56}">
      <dsp:nvSpPr>
        <dsp:cNvPr id="0" name=""/>
        <dsp:cNvSpPr/>
      </dsp:nvSpPr>
      <dsp:spPr>
        <a:xfrm>
          <a:off x="2577849" y="482807"/>
          <a:ext cx="218319" cy="2553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577849" y="533886"/>
        <a:ext cx="152823" cy="153235"/>
      </dsp:txXfrm>
    </dsp:sp>
    <dsp:sp modelId="{9BDF464A-BBC0-4E1E-98B4-1FF829D2D28B}">
      <dsp:nvSpPr>
        <dsp:cNvPr id="0" name=""/>
        <dsp:cNvSpPr/>
      </dsp:nvSpPr>
      <dsp:spPr>
        <a:xfrm>
          <a:off x="2886792" y="272597"/>
          <a:ext cx="1029810" cy="675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Collect Evidence</a:t>
          </a:r>
        </a:p>
      </dsp:txBody>
      <dsp:txXfrm>
        <a:off x="2906586" y="292391"/>
        <a:ext cx="990222" cy="636225"/>
      </dsp:txXfrm>
    </dsp:sp>
    <dsp:sp modelId="{D75C98A5-9D28-44D6-BC7B-E6DE7643B944}">
      <dsp:nvSpPr>
        <dsp:cNvPr id="0" name=""/>
        <dsp:cNvSpPr/>
      </dsp:nvSpPr>
      <dsp:spPr>
        <a:xfrm>
          <a:off x="4019584" y="482807"/>
          <a:ext cx="218319" cy="2553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019584" y="533886"/>
        <a:ext cx="152823" cy="153235"/>
      </dsp:txXfrm>
    </dsp:sp>
    <dsp:sp modelId="{F50A40EF-2F8F-48F6-A013-291EFEA7879A}">
      <dsp:nvSpPr>
        <dsp:cNvPr id="0" name=""/>
        <dsp:cNvSpPr/>
      </dsp:nvSpPr>
      <dsp:spPr>
        <a:xfrm>
          <a:off x="4328527" y="272597"/>
          <a:ext cx="1029810" cy="675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Analyze</a:t>
          </a:r>
        </a:p>
      </dsp:txBody>
      <dsp:txXfrm>
        <a:off x="4348321" y="292391"/>
        <a:ext cx="990222" cy="636225"/>
      </dsp:txXfrm>
    </dsp:sp>
    <dsp:sp modelId="{E4BF264D-C7B6-424F-91CD-E1EBF8D94E00}">
      <dsp:nvSpPr>
        <dsp:cNvPr id="0" name=""/>
        <dsp:cNvSpPr/>
      </dsp:nvSpPr>
      <dsp:spPr>
        <a:xfrm>
          <a:off x="5461319" y="482807"/>
          <a:ext cx="218319" cy="2553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461319" y="533886"/>
        <a:ext cx="152823" cy="153235"/>
      </dsp:txXfrm>
    </dsp:sp>
    <dsp:sp modelId="{B42D7919-5512-4B47-9EBC-9705B62A93E2}">
      <dsp:nvSpPr>
        <dsp:cNvPr id="0" name=""/>
        <dsp:cNvSpPr/>
      </dsp:nvSpPr>
      <dsp:spPr>
        <a:xfrm>
          <a:off x="5770263" y="272597"/>
          <a:ext cx="1029810" cy="675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Report</a:t>
          </a:r>
        </a:p>
      </dsp:txBody>
      <dsp:txXfrm>
        <a:off x="5790057" y="292391"/>
        <a:ext cx="990222" cy="6362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06056-0A88-4DE7-B68D-77B08BCD034D}">
      <dsp:nvSpPr>
        <dsp:cNvPr id="0" name=""/>
        <dsp:cNvSpPr/>
      </dsp:nvSpPr>
      <dsp:spPr>
        <a:xfrm>
          <a:off x="0" y="0"/>
          <a:ext cx="7110591" cy="604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Chain of Events in </a:t>
          </a:r>
          <a:r>
            <a:rPr lang="en-US" sz="2000" b="1" kern="1200" dirty="0" err="1"/>
            <a:t>PseudoDarkleech</a:t>
          </a:r>
          <a:r>
            <a:rPr lang="en-US" sz="2000" b="1" kern="1200" dirty="0"/>
            <a:t> Campaign:</a:t>
          </a:r>
          <a:endParaRPr lang="en-US" sz="2000" kern="1200" dirty="0"/>
        </a:p>
      </dsp:txBody>
      <dsp:txXfrm>
        <a:off x="17713" y="17713"/>
        <a:ext cx="6387226" cy="569354"/>
      </dsp:txXfrm>
    </dsp:sp>
    <dsp:sp modelId="{09CF847A-DBBE-4071-904D-40BBBA53FE3D}">
      <dsp:nvSpPr>
        <dsp:cNvPr id="0" name=""/>
        <dsp:cNvSpPr/>
      </dsp:nvSpPr>
      <dsp:spPr>
        <a:xfrm>
          <a:off x="530985" y="688778"/>
          <a:ext cx="7110591" cy="604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The victim visits a compromised website.</a:t>
          </a:r>
        </a:p>
      </dsp:txBody>
      <dsp:txXfrm>
        <a:off x="548698" y="706491"/>
        <a:ext cx="6151071" cy="569354"/>
      </dsp:txXfrm>
    </dsp:sp>
    <dsp:sp modelId="{A8EA6AED-410A-4D06-AA71-5E0D89F910FC}">
      <dsp:nvSpPr>
        <dsp:cNvPr id="0" name=""/>
        <dsp:cNvSpPr/>
      </dsp:nvSpPr>
      <dsp:spPr>
        <a:xfrm>
          <a:off x="1061971" y="1377556"/>
          <a:ext cx="7110591" cy="604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 The website makes an HTTP request to the Exploit Kit Landing Page.</a:t>
          </a:r>
        </a:p>
      </dsp:txBody>
      <dsp:txXfrm>
        <a:off x="1079684" y="1395269"/>
        <a:ext cx="6151071" cy="569354"/>
      </dsp:txXfrm>
    </dsp:sp>
    <dsp:sp modelId="{F2805954-1D85-47D8-81DD-82901127529D}">
      <dsp:nvSpPr>
        <dsp:cNvPr id="0" name=""/>
        <dsp:cNvSpPr/>
      </dsp:nvSpPr>
      <dsp:spPr>
        <a:xfrm>
          <a:off x="1592957" y="2066334"/>
          <a:ext cx="7110591" cy="604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 The EK evaluates the computer for vulnerabilities, especially in browser-based applications and Adobe Flash Player.</a:t>
          </a:r>
        </a:p>
      </dsp:txBody>
      <dsp:txXfrm>
        <a:off x="1610670" y="2084047"/>
        <a:ext cx="6151071" cy="569354"/>
      </dsp:txXfrm>
    </dsp:sp>
    <dsp:sp modelId="{B755B6E1-75DC-40F9-AEB5-D65B0318D4D0}">
      <dsp:nvSpPr>
        <dsp:cNvPr id="0" name=""/>
        <dsp:cNvSpPr/>
      </dsp:nvSpPr>
      <dsp:spPr>
        <a:xfrm>
          <a:off x="2123942" y="2755113"/>
          <a:ext cx="7110591" cy="604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If vulnerabilities are found, the EK delivers the ransomware payload for encryption and to restrict file access.</a:t>
          </a:r>
        </a:p>
      </dsp:txBody>
      <dsp:txXfrm>
        <a:off x="2141655" y="2772826"/>
        <a:ext cx="6151071" cy="569354"/>
      </dsp:txXfrm>
    </dsp:sp>
    <dsp:sp modelId="{A655FCE7-707E-43B0-9919-AC16C6244CAD}">
      <dsp:nvSpPr>
        <dsp:cNvPr id="0" name=""/>
        <dsp:cNvSpPr/>
      </dsp:nvSpPr>
      <dsp:spPr>
        <a:xfrm>
          <a:off x="6717483" y="441826"/>
          <a:ext cx="393107" cy="39310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805932" y="441826"/>
        <a:ext cx="216209" cy="295813"/>
      </dsp:txXfrm>
    </dsp:sp>
    <dsp:sp modelId="{35B99D7C-63FA-441A-87AF-A878D5E7C891}">
      <dsp:nvSpPr>
        <dsp:cNvPr id="0" name=""/>
        <dsp:cNvSpPr/>
      </dsp:nvSpPr>
      <dsp:spPr>
        <a:xfrm>
          <a:off x="7248469" y="1130604"/>
          <a:ext cx="393107" cy="39310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336918" y="1130604"/>
        <a:ext cx="216209" cy="295813"/>
      </dsp:txXfrm>
    </dsp:sp>
    <dsp:sp modelId="{E0FC3710-7EEB-4356-BBB5-24D9004F0310}">
      <dsp:nvSpPr>
        <dsp:cNvPr id="0" name=""/>
        <dsp:cNvSpPr/>
      </dsp:nvSpPr>
      <dsp:spPr>
        <a:xfrm>
          <a:off x="7779454" y="1809302"/>
          <a:ext cx="393107" cy="39310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867903" y="1809302"/>
        <a:ext cx="216209" cy="295813"/>
      </dsp:txXfrm>
    </dsp:sp>
    <dsp:sp modelId="{4B917629-A7EC-41A9-9701-26F26A172476}">
      <dsp:nvSpPr>
        <dsp:cNvPr id="0" name=""/>
        <dsp:cNvSpPr/>
      </dsp:nvSpPr>
      <dsp:spPr>
        <a:xfrm>
          <a:off x="8310440" y="2504800"/>
          <a:ext cx="393107" cy="39310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398889" y="2504800"/>
        <a:ext cx="216209" cy="2958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1"/>
            <a:ext cx="3041968" cy="466912"/>
          </a:xfrm>
          <a:prstGeom prst="rect">
            <a:avLst/>
          </a:prstGeom>
        </p:spPr>
        <p:txBody>
          <a:bodyPr vert="horz" lIns="93287" tIns="46644" rIns="93287" bIns="46644" rtlCol="0"/>
          <a:lstStyle>
            <a:lvl1pPr algn="r">
              <a:defRPr sz="1200"/>
            </a:lvl1pPr>
          </a:lstStyle>
          <a:p>
            <a:fld id="{D96653EC-D82B-43F5-85BC-A1CAEA75F28F}" type="datetimeFigureOut">
              <a:rPr lang="en-US" smtClean="0"/>
              <a:t>1/21/2024</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7"/>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AE4B2FF7-B16A-43ED-A1D8-1DABE91DDD21}" type="slidenum">
              <a:rPr lang="en-US" smtClean="0"/>
              <a:t>‹#›</a:t>
            </a:fld>
            <a:endParaRPr lang="en-US"/>
          </a:p>
        </p:txBody>
      </p:sp>
    </p:spTree>
    <p:extLst>
      <p:ext uri="{BB962C8B-B14F-4D97-AF65-F5344CB8AC3E}">
        <p14:creationId xmlns:p14="http://schemas.microsoft.com/office/powerpoint/2010/main" val="84416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Respected Professors Masayuki Murata, </a:t>
            </a:r>
            <a:r>
              <a:rPr lang="en-US" dirty="0" err="1"/>
              <a:t>Hirozumi</a:t>
            </a:r>
            <a:r>
              <a:rPr lang="en-US" dirty="0"/>
              <a:t> Yamaguchi, Toru Hasegawa, Hideyuki </a:t>
            </a:r>
            <a:r>
              <a:rPr lang="en-US" dirty="0" err="1"/>
              <a:t>Shimonishi</a:t>
            </a:r>
            <a:r>
              <a:rPr lang="en-US" dirty="0"/>
              <a:t>, and Takashi Watanabe,</a:t>
            </a:r>
          </a:p>
          <a:p>
            <a:endParaRPr lang="en-US" dirty="0"/>
          </a:p>
          <a:p>
            <a:r>
              <a:rPr lang="en-US" dirty="0"/>
              <a:t>I am profoundly honored and grateful for the opportunity to present my thesis, titled "Network Forensics of Ransomware and Sensor Integrity in Machine Learning: Toward Building Robust Systems against Cyberattacks</a:t>
            </a:r>
            <a:r>
              <a:rPr lang="id-ID" dirty="0"/>
              <a:t>.</a:t>
            </a:r>
            <a:endParaRPr lang="en-US" dirty="0"/>
          </a:p>
          <a:p>
            <a:r>
              <a:rPr lang="en-US" dirty="0"/>
              <a:t>Thank you for your </a:t>
            </a:r>
            <a:r>
              <a:rPr lang="id-ID" dirty="0"/>
              <a:t>time, </a:t>
            </a:r>
            <a:r>
              <a:rPr lang="en-US" dirty="0"/>
              <a:t>support and the opportunity to share my work with you today.</a:t>
            </a:r>
          </a:p>
        </p:txBody>
      </p:sp>
      <p:sp>
        <p:nvSpPr>
          <p:cNvPr id="4" name="Slide Number Placeholder 3"/>
          <p:cNvSpPr>
            <a:spLocks noGrp="1"/>
          </p:cNvSpPr>
          <p:nvPr>
            <p:ph type="sldNum" sz="quarter" idx="5"/>
          </p:nvPr>
        </p:nvSpPr>
        <p:spPr/>
        <p:txBody>
          <a:bodyPr/>
          <a:lstStyle/>
          <a:p>
            <a:fld id="{AE4B2FF7-B16A-43ED-A1D8-1DABE91DDD21}" type="slidenum">
              <a:rPr lang="en-US" smtClean="0"/>
              <a:t>1</a:t>
            </a:fld>
            <a:endParaRPr lang="en-US"/>
          </a:p>
        </p:txBody>
      </p:sp>
    </p:spTree>
    <p:extLst>
      <p:ext uri="{BB962C8B-B14F-4D97-AF65-F5344CB8AC3E}">
        <p14:creationId xmlns:p14="http://schemas.microsoft.com/office/powerpoint/2010/main" val="351675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panose="020F0502020204030204" pitchFamily="2" charset="0"/>
              </a:rPr>
              <a:t>Research investigators currently believe that Cerber originated in Russia because the ransomware will not infect users in Russia or neighboring countries such as Uzbekistan, Moldova, Armenia, and Kyrgyzstan</a:t>
            </a:r>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15</a:t>
            </a:fld>
            <a:endParaRPr lang="en-US"/>
          </a:p>
        </p:txBody>
      </p:sp>
    </p:spTree>
    <p:extLst>
      <p:ext uri="{BB962C8B-B14F-4D97-AF65-F5344CB8AC3E}">
        <p14:creationId xmlns:p14="http://schemas.microsoft.com/office/powerpoint/2010/main" val="435397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16</a:t>
            </a:fld>
            <a:endParaRPr lang="en-US"/>
          </a:p>
        </p:txBody>
      </p:sp>
    </p:spTree>
    <p:extLst>
      <p:ext uri="{BB962C8B-B14F-4D97-AF65-F5344CB8AC3E}">
        <p14:creationId xmlns:p14="http://schemas.microsoft.com/office/powerpoint/2010/main" val="2739987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Jelsakn</a:t>
            </a:r>
            <a:r>
              <a:rPr lang="en-US" dirty="0"/>
              <a:t> </a:t>
            </a:r>
            <a:r>
              <a:rPr lang="en-US" dirty="0" err="1"/>
              <a:t>ebih</a:t>
            </a:r>
            <a:r>
              <a:rPr lang="en-US" dirty="0"/>
              <a:t> jauh </a:t>
            </a:r>
          </a:p>
        </p:txBody>
      </p:sp>
      <p:sp>
        <p:nvSpPr>
          <p:cNvPr id="4" name="Slide Number Placeholder 3"/>
          <p:cNvSpPr>
            <a:spLocks noGrp="1"/>
          </p:cNvSpPr>
          <p:nvPr>
            <p:ph type="sldNum" sz="quarter" idx="5"/>
          </p:nvPr>
        </p:nvSpPr>
        <p:spPr/>
        <p:txBody>
          <a:bodyPr/>
          <a:lstStyle/>
          <a:p>
            <a:fld id="{AE4B2FF7-B16A-43ED-A1D8-1DABE91DDD21}" type="slidenum">
              <a:rPr lang="en-US" smtClean="0"/>
              <a:t>23</a:t>
            </a:fld>
            <a:endParaRPr lang="en-US"/>
          </a:p>
        </p:txBody>
      </p:sp>
    </p:spTree>
    <p:extLst>
      <p:ext uri="{BB962C8B-B14F-4D97-AF65-F5344CB8AC3E}">
        <p14:creationId xmlns:p14="http://schemas.microsoft.com/office/powerpoint/2010/main" val="967824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AI based on DNNs has significantly impacted human lives</a:t>
            </a:r>
          </a:p>
          <a:p>
            <a:pPr defTabSz="932871">
              <a:defRPr/>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AI is widely used in many areas, such as smart nations, agriculture, medicine, industry, and HAR.</a:t>
            </a:r>
          </a:p>
          <a:p>
            <a:pPr defTabSz="932871">
              <a:defRPr/>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Many IoT sensor devices are used to achieve accurate recognition of the real world.</a:t>
            </a:r>
          </a:p>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24</a:t>
            </a:fld>
            <a:endParaRPr lang="en-US"/>
          </a:p>
        </p:txBody>
      </p:sp>
    </p:spTree>
    <p:extLst>
      <p:ext uri="{BB962C8B-B14F-4D97-AF65-F5344CB8AC3E}">
        <p14:creationId xmlns:p14="http://schemas.microsoft.com/office/powerpoint/2010/main" val="258829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Though not previously addressed, this thesis explores the impact of hacking a small subset of sensors on machine learning models. We demonstrate that attackers can manipulate the output of ML models using values from only a portion of the sensors. This novel attack, termed "sensor-based AEs," poses a significant risk, as attackers may gain control over only a small number of sensors to achieve their malicious goals.</a:t>
            </a:r>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26</a:t>
            </a:fld>
            <a:endParaRPr lang="en-US"/>
          </a:p>
        </p:txBody>
      </p:sp>
    </p:spTree>
    <p:extLst>
      <p:ext uri="{BB962C8B-B14F-4D97-AF65-F5344CB8AC3E}">
        <p14:creationId xmlns:p14="http://schemas.microsoft.com/office/powerpoint/2010/main" val="908413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32</a:t>
            </a:fld>
            <a:endParaRPr lang="en-US"/>
          </a:p>
        </p:txBody>
      </p:sp>
    </p:spTree>
    <p:extLst>
      <p:ext uri="{BB962C8B-B14F-4D97-AF65-F5344CB8AC3E}">
        <p14:creationId xmlns:p14="http://schemas.microsoft.com/office/powerpoint/2010/main" val="3139948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Jeaskan</a:t>
            </a:r>
            <a:r>
              <a:rPr lang="en-US" dirty="0"/>
              <a:t> </a:t>
            </a:r>
            <a:r>
              <a:rPr lang="en-US" dirty="0" err="1"/>
              <a:t>ebih</a:t>
            </a:r>
            <a:r>
              <a:rPr lang="en-US" dirty="0"/>
              <a:t> jauh</a:t>
            </a:r>
          </a:p>
        </p:txBody>
      </p:sp>
      <p:sp>
        <p:nvSpPr>
          <p:cNvPr id="4" name="Slide Number Placeholder 3"/>
          <p:cNvSpPr>
            <a:spLocks noGrp="1"/>
          </p:cNvSpPr>
          <p:nvPr>
            <p:ph type="sldNum" sz="quarter" idx="5"/>
          </p:nvPr>
        </p:nvSpPr>
        <p:spPr/>
        <p:txBody>
          <a:bodyPr/>
          <a:lstStyle/>
          <a:p>
            <a:fld id="{AE4B2FF7-B16A-43ED-A1D8-1DABE91DDD21}" type="slidenum">
              <a:rPr lang="en-US" smtClean="0"/>
              <a:t>35</a:t>
            </a:fld>
            <a:endParaRPr lang="en-US"/>
          </a:p>
        </p:txBody>
      </p:sp>
    </p:spTree>
    <p:extLst>
      <p:ext uri="{BB962C8B-B14F-4D97-AF65-F5344CB8AC3E}">
        <p14:creationId xmlns:p14="http://schemas.microsoft.com/office/powerpoint/2010/main" val="1480845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Tambahkan</a:t>
            </a:r>
            <a:r>
              <a:rPr lang="en-US" dirty="0"/>
              <a:t> </a:t>
            </a:r>
            <a:r>
              <a:rPr lang="en-US" dirty="0" err="1"/>
              <a:t>agoritma</a:t>
            </a:r>
            <a:r>
              <a:rPr lang="en-US" dirty="0"/>
              <a:t> </a:t>
            </a:r>
            <a:r>
              <a:rPr lang="en-US" dirty="0" err="1"/>
              <a:t>beserta</a:t>
            </a:r>
            <a:r>
              <a:rPr lang="en-US" dirty="0"/>
              <a:t> </a:t>
            </a:r>
            <a:r>
              <a:rPr lang="en-US" dirty="0" err="1"/>
              <a:t>penjeasannya</a:t>
            </a:r>
            <a:endParaRPr lang="en-US" dirty="0"/>
          </a:p>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37</a:t>
            </a:fld>
            <a:endParaRPr lang="en-US"/>
          </a:p>
        </p:txBody>
      </p:sp>
    </p:spTree>
    <p:extLst>
      <p:ext uri="{BB962C8B-B14F-4D97-AF65-F5344CB8AC3E}">
        <p14:creationId xmlns:p14="http://schemas.microsoft.com/office/powerpoint/2010/main" val="1990817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38</a:t>
            </a:fld>
            <a:endParaRPr lang="en-US"/>
          </a:p>
        </p:txBody>
      </p:sp>
    </p:spTree>
    <p:extLst>
      <p:ext uri="{BB962C8B-B14F-4D97-AF65-F5344CB8AC3E}">
        <p14:creationId xmlns:p14="http://schemas.microsoft.com/office/powerpoint/2010/main" val="598205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4913" indent="-174913">
                  <a:lnSpc>
                    <a:spcPct val="15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The properties of the FRM were compared to the original model to understand its performance.</a:t>
                </a:r>
              </a:p>
              <a:p>
                <a:pPr marL="174913" indent="-174913">
                  <a:lnSpc>
                    <a:spcPct val="150000"/>
                  </a:lnSpc>
                  <a:buFont typeface="Arial" panose="020B0604020202020204" pitchFamily="34" charset="0"/>
                  <a:buChar char="•"/>
                </a:pPr>
                <a:r>
                  <a:rPr lang="en-US" sz="1800" b="1" dirty="0">
                    <a:latin typeface="Tahoma" panose="020B0604030504040204" pitchFamily="34" charset="0"/>
                    <a:ea typeface="Tahoma" panose="020B0604030504040204" pitchFamily="34" charset="0"/>
                    <a:cs typeface="Tahoma" panose="020B0604030504040204" pitchFamily="34" charset="0"/>
                  </a:rPr>
                  <a:t>Performance Metrics: </a:t>
                </a:r>
                <a:r>
                  <a:rPr lang="en-US" sz="1800" dirty="0">
                    <a:latin typeface="Tahoma" panose="020B0604030504040204" pitchFamily="34" charset="0"/>
                    <a:ea typeface="Tahoma" panose="020B0604030504040204" pitchFamily="34" charset="0"/>
                    <a:cs typeface="Tahoma" panose="020B0604030504040204" pitchFamily="34" charset="0"/>
                  </a:rPr>
                  <a:t>Precision and Recall are used as metrics, defined as</a:t>
                </a:r>
                <a:r>
                  <a:rPr lang="id-ID" sz="18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id-ID" sz="1800">
                        <a:latin typeface="Cambria Math" panose="02040503050406030204" pitchFamily="18" charset="0"/>
                      </a:rPr>
                      <m:t> </m:t>
                    </m:r>
                    <m:r>
                      <a:rPr lang="en-US" sz="1800" i="1">
                        <a:latin typeface="Cambria Math" panose="02040503050406030204" pitchFamily="18" charset="0"/>
                      </a:rPr>
                      <m:t>𝑃𝑟𝑒𝑐𝑖𝑠𝑖𝑜𝑛</m:t>
                    </m:r>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𝑡𝑝</m:t>
                        </m:r>
                      </m:num>
                      <m:den>
                        <m:r>
                          <a:rPr lang="en-US" sz="1800" i="1">
                            <a:latin typeface="Cambria Math" panose="02040503050406030204" pitchFamily="18" charset="0"/>
                          </a:rPr>
                          <m:t>𝑡𝑝</m:t>
                        </m:r>
                        <m:r>
                          <a:rPr lang="en-US" sz="1800" i="1">
                            <a:latin typeface="Cambria Math" panose="02040503050406030204" pitchFamily="18" charset="0"/>
                          </a:rPr>
                          <m:t>+</m:t>
                        </m:r>
                        <m:r>
                          <a:rPr lang="en-US" sz="1800" i="1">
                            <a:latin typeface="Cambria Math" panose="02040503050406030204" pitchFamily="18" charset="0"/>
                          </a:rPr>
                          <m:t>𝑓𝑝</m:t>
                        </m:r>
                      </m:den>
                    </m:f>
                  </m:oMath>
                </a14:m>
                <a:r>
                  <a:rPr lang="id-ID" sz="18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id-ID" sz="1800" kern="100">
                        <a:latin typeface="Cambria Math" panose="02040503050406030204" pitchFamily="18" charset="0"/>
                        <a:ea typeface="游明朝" panose="02020400000000000000" pitchFamily="18" charset="-128"/>
                        <a:cs typeface="Times New Roman" panose="02020603050405020304" pitchFamily="18" charset="0"/>
                      </a:rPr>
                      <m:t>  </m:t>
                    </m:r>
                    <m:r>
                      <a:rPr lang="en-US" sz="1800" i="1" kern="100">
                        <a:latin typeface="Cambria Math" panose="02040503050406030204" pitchFamily="18" charset="0"/>
                        <a:ea typeface="游明朝" panose="02020400000000000000" pitchFamily="18" charset="-128"/>
                        <a:cs typeface="Times New Roman" panose="02020603050405020304" pitchFamily="18" charset="0"/>
                      </a:rPr>
                      <m:t>𝑅𝑒𝑐𝑎𝑙𝑙</m:t>
                    </m:r>
                    <m:r>
                      <a:rPr lang="en-US" sz="1800" i="1" kern="100">
                        <a:latin typeface="Cambria Math" panose="02040503050406030204" pitchFamily="18" charset="0"/>
                        <a:ea typeface="游明朝" panose="02020400000000000000" pitchFamily="18" charset="-128"/>
                        <a:cs typeface="Times New Roman" panose="02020603050405020304" pitchFamily="18" charset="0"/>
                      </a:rPr>
                      <m:t>=</m:t>
                    </m:r>
                    <m:f>
                      <m:fPr>
                        <m:ctrlPr>
                          <a:rPr lang="en-US" sz="1800" i="1" kern="100">
                            <a:latin typeface="Cambria Math" panose="02040503050406030204" pitchFamily="18" charset="0"/>
                            <a:ea typeface="游明朝" panose="02020400000000000000" pitchFamily="18" charset="-128"/>
                            <a:cs typeface="Times New Roman" panose="02020603050405020304" pitchFamily="18" charset="0"/>
                          </a:rPr>
                        </m:ctrlPr>
                      </m:fPr>
                      <m:num>
                        <m:r>
                          <a:rPr lang="en-US" sz="1800" i="1" kern="100">
                            <a:latin typeface="Cambria Math" panose="02040503050406030204" pitchFamily="18" charset="0"/>
                            <a:ea typeface="游明朝" panose="02020400000000000000" pitchFamily="18" charset="-128"/>
                            <a:cs typeface="Times New Roman" panose="02020603050405020304" pitchFamily="18" charset="0"/>
                          </a:rPr>
                          <m:t>𝑡𝑝</m:t>
                        </m:r>
                      </m:num>
                      <m:den>
                        <m:r>
                          <a:rPr lang="en-US" sz="1800" i="1" kern="100">
                            <a:latin typeface="Cambria Math" panose="02040503050406030204" pitchFamily="18" charset="0"/>
                            <a:ea typeface="游明朝" panose="02020400000000000000" pitchFamily="18" charset="-128"/>
                            <a:cs typeface="Times New Roman" panose="02020603050405020304" pitchFamily="18" charset="0"/>
                          </a:rPr>
                          <m:t>𝑡𝑝</m:t>
                        </m:r>
                        <m:r>
                          <a:rPr lang="en-US" sz="1800" i="1" kern="100">
                            <a:latin typeface="Cambria Math" panose="02040503050406030204" pitchFamily="18" charset="0"/>
                            <a:ea typeface="游明朝" panose="02020400000000000000" pitchFamily="18" charset="-128"/>
                            <a:cs typeface="Times New Roman" panose="02020603050405020304" pitchFamily="18" charset="0"/>
                          </a:rPr>
                          <m:t>+</m:t>
                        </m:r>
                        <m:r>
                          <a:rPr lang="en-US" sz="1800" i="1" kern="100">
                            <a:latin typeface="Cambria Math" panose="02040503050406030204" pitchFamily="18" charset="0"/>
                            <a:ea typeface="游明朝" panose="02020400000000000000" pitchFamily="18" charset="-128"/>
                            <a:cs typeface="Times New Roman" panose="02020603050405020304" pitchFamily="18" charset="0"/>
                          </a:rPr>
                          <m:t>𝑓𝑛</m:t>
                        </m:r>
                      </m:den>
                    </m:f>
                  </m:oMath>
                </a14:m>
                <a:endParaRPr lang="id-ID" sz="1800" dirty="0">
                  <a:latin typeface="Söhne"/>
                </a:endParaRPr>
              </a:p>
              <a:p>
                <a:pPr marL="174913" lvl="1" indent="-174913">
                  <a:lnSpc>
                    <a:spcPct val="15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where </a:t>
                </a:r>
                <a:r>
                  <a:rPr lang="en-US" sz="1800" i="1" dirty="0" err="1">
                    <a:latin typeface="Tahoma" panose="020B0604030504040204" pitchFamily="34" charset="0"/>
                    <a:ea typeface="Tahoma" panose="020B0604030504040204" pitchFamily="34" charset="0"/>
                    <a:cs typeface="Tahoma" panose="020B0604030504040204" pitchFamily="34" charset="0"/>
                  </a:rPr>
                  <a:t>tp</a:t>
                </a:r>
                <a:r>
                  <a:rPr lang="en-US" sz="1800" dirty="0">
                    <a:latin typeface="Tahoma" panose="020B0604030504040204" pitchFamily="34" charset="0"/>
                    <a:ea typeface="Tahoma" panose="020B0604030504040204" pitchFamily="34" charset="0"/>
                    <a:cs typeface="Tahoma" panose="020B0604030504040204" pitchFamily="34" charset="0"/>
                  </a:rPr>
                  <a:t> (true positives) are correct identifications, and </a:t>
                </a:r>
                <a:r>
                  <a:rPr lang="en-US" sz="1800" i="1" dirty="0" err="1">
                    <a:latin typeface="Tahoma" panose="020B0604030504040204" pitchFamily="34" charset="0"/>
                    <a:ea typeface="Tahoma" panose="020B0604030504040204" pitchFamily="34" charset="0"/>
                    <a:cs typeface="Tahoma" panose="020B0604030504040204" pitchFamily="34" charset="0"/>
                  </a:rPr>
                  <a:t>fp</a:t>
                </a:r>
                <a:r>
                  <a:rPr lang="en-US" sz="1800" dirty="0">
                    <a:latin typeface="Tahoma" panose="020B0604030504040204" pitchFamily="34" charset="0"/>
                    <a:ea typeface="Tahoma" panose="020B0604030504040204" pitchFamily="34" charset="0"/>
                    <a:cs typeface="Tahoma" panose="020B0604030504040204" pitchFamily="34" charset="0"/>
                  </a:rPr>
                  <a:t> (false positives) are incorrect identifications of the target class. where </a:t>
                </a:r>
                <a:r>
                  <a:rPr lang="en-US" sz="1800" i="1" dirty="0" err="1">
                    <a:latin typeface="Tahoma" panose="020B0604030504040204" pitchFamily="34" charset="0"/>
                    <a:ea typeface="Tahoma" panose="020B0604030504040204" pitchFamily="34" charset="0"/>
                    <a:cs typeface="Tahoma" panose="020B0604030504040204" pitchFamily="34" charset="0"/>
                  </a:rPr>
                  <a:t>fn</a:t>
                </a:r>
                <a:r>
                  <a:rPr lang="en-US" sz="1800" dirty="0">
                    <a:latin typeface="Tahoma" panose="020B0604030504040204" pitchFamily="34" charset="0"/>
                    <a:ea typeface="Tahoma" panose="020B0604030504040204" pitchFamily="34" charset="0"/>
                    <a:cs typeface="Tahoma" panose="020B0604030504040204" pitchFamily="34" charset="0"/>
                  </a:rPr>
                  <a:t> (false negatives) are instances where the actual class is the target class, but it is not identified as such.</a:t>
                </a:r>
                <a:endParaRPr lang="id-ID" sz="1800" dirty="0">
                  <a:latin typeface="Tahoma" panose="020B0604030504040204" pitchFamily="34" charset="0"/>
                  <a:ea typeface="Tahoma" panose="020B0604030504040204" pitchFamily="34" charset="0"/>
                  <a:cs typeface="Tahoma" panose="020B0604030504040204" pitchFamily="34" charset="0"/>
                </a:endParaRPr>
              </a:p>
              <a:p>
                <a:pPr marL="174913" lvl="1" indent="-174913">
                  <a:lnSpc>
                    <a:spcPct val="150000"/>
                  </a:lnSpc>
                  <a:buFont typeface="Arial" panose="020B0604020202020204" pitchFamily="34" charset="0"/>
                  <a:buChar char="•"/>
                </a:pPr>
                <a:r>
                  <a:rPr lang="en-US" sz="1800" b="1" dirty="0">
                    <a:latin typeface="Tahoma" panose="020B0604030504040204" pitchFamily="34" charset="0"/>
                    <a:ea typeface="Tahoma" panose="020B0604030504040204" pitchFamily="34" charset="0"/>
                    <a:cs typeface="Tahoma" panose="020B0604030504040204" pitchFamily="34" charset="0"/>
                  </a:rPr>
                  <a:t>FRM Performance:</a:t>
                </a:r>
                <a:r>
                  <a:rPr lang="en-US" sz="1800" dirty="0">
                    <a:latin typeface="Tahoma" panose="020B0604030504040204" pitchFamily="34" charset="0"/>
                    <a:ea typeface="Tahoma" panose="020B0604030504040204" pitchFamily="34" charset="0"/>
                    <a:cs typeface="Tahoma" panose="020B0604030504040204" pitchFamily="34" charset="0"/>
                  </a:rPr>
                  <a:t> The FRM can output high probabilities for multiple classes. Precision for FRM is slightly lower than the original model due to this allowance, but it is still above 0.95, indicating high accuracy</a:t>
                </a:r>
              </a:p>
              <a:p>
                <a:endParaRPr lang="en-US" dirty="0"/>
              </a:p>
            </p:txBody>
          </p:sp>
        </mc:Choice>
        <mc:Fallback xmlns="">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The properties of the FRM were compared to the original model to understand its performance.</a:t>
                </a:r>
              </a:p>
              <a:p>
                <a:pPr marL="171450" indent="-171450">
                  <a:lnSpc>
                    <a:spcPct val="150000"/>
                  </a:lnSpc>
                  <a:buFont typeface="Arial" panose="020B0604020202020204" pitchFamily="34" charset="0"/>
                  <a:buChar char="•"/>
                </a:pPr>
                <a:r>
                  <a:rPr lang="en-US" sz="1800" b="1" i="0" dirty="0">
                    <a:effectLst/>
                    <a:latin typeface="Tahoma" panose="020B0604030504040204" pitchFamily="34" charset="0"/>
                    <a:ea typeface="Tahoma" panose="020B0604030504040204" pitchFamily="34" charset="0"/>
                    <a:cs typeface="Tahoma" panose="020B0604030504040204" pitchFamily="34" charset="0"/>
                  </a:rPr>
                  <a:t>Performance Metrics: </a:t>
                </a:r>
                <a:r>
                  <a:rPr lang="en-US" sz="1800" i="0" dirty="0">
                    <a:effectLst/>
                    <a:latin typeface="Tahoma" panose="020B0604030504040204" pitchFamily="34" charset="0"/>
                    <a:ea typeface="Tahoma" panose="020B0604030504040204" pitchFamily="34" charset="0"/>
                    <a:cs typeface="Tahoma" panose="020B0604030504040204" pitchFamily="34" charset="0"/>
                  </a:rPr>
                  <a:t>Precision and Recall are used as metrics, defined as</a:t>
                </a:r>
                <a:r>
                  <a:rPr lang="id-ID" sz="1800" i="0" dirty="0">
                    <a:effectLst/>
                    <a:latin typeface="Tahoma" panose="020B0604030504040204" pitchFamily="34" charset="0"/>
                    <a:ea typeface="Tahoma" panose="020B0604030504040204" pitchFamily="34" charset="0"/>
                    <a:cs typeface="Tahoma" panose="020B0604030504040204" pitchFamily="34" charset="0"/>
                  </a:rPr>
                  <a:t>: </a:t>
                </a:r>
                <a:r>
                  <a:rPr lang="id-ID" sz="1800" b="0" i="0">
                    <a:solidFill>
                      <a:schemeClr val="tx1"/>
                    </a:solidFill>
                    <a:latin typeface="Cambria Math" panose="02040503050406030204" pitchFamily="18" charset="0"/>
                  </a:rPr>
                  <a:t> </a:t>
                </a:r>
                <a:r>
                  <a:rPr lang="en-US" sz="1800" i="0">
                    <a:solidFill>
                      <a:schemeClr val="tx1"/>
                    </a:solidFill>
                    <a:latin typeface="Cambria Math" panose="02040503050406030204" pitchFamily="18" charset="0"/>
                  </a:rPr>
                  <a:t>𝑃𝑟𝑒𝑐𝑖𝑠𝑖𝑜𝑛=𝑡𝑝/(𝑡𝑝+𝑓𝑝)</a:t>
                </a:r>
                <a:r>
                  <a:rPr lang="id-ID"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id-ID" sz="1800" b="0" i="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  </a:t>
                </a:r>
                <a:r>
                  <a:rPr lang="en-US" sz="1800" i="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𝑅𝑒𝑐𝑎𝑙𝑙=𝑡𝑝/(𝑡𝑝+𝑓𝑛)</a:t>
                </a:r>
                <a:endParaRPr lang="id-ID" sz="1800" b="0" i="0" dirty="0">
                  <a:solidFill>
                    <a:schemeClr val="tx1"/>
                  </a:solidFill>
                  <a:effectLst/>
                  <a:latin typeface="Söhne"/>
                </a:endParaRPr>
              </a:p>
              <a:p>
                <a:pPr marL="171450" lvl="1" indent="-171450">
                  <a:lnSpc>
                    <a:spcPct val="150000"/>
                  </a:lnSpc>
                  <a:buFont typeface="Arial" panose="020B0604020202020204" pitchFamily="34" charset="0"/>
                  <a:buChar char="•"/>
                </a:pP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where </a:t>
                </a:r>
                <a:r>
                  <a:rPr lang="en-US" sz="1800" b="0"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tp</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(true positives) are correct identifications, and </a:t>
                </a:r>
                <a:r>
                  <a:rPr lang="en-US" sz="1800" b="0"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fp</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(false positives) are incorrect identifications of the target class. where </a:t>
                </a:r>
                <a:r>
                  <a:rPr lang="en-US" sz="1800" b="0"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fn</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(false negatives) are instances where the actual class is the target class, but it is not identified as such.</a:t>
                </a:r>
                <a:endParaRPr lang="id-ID"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171450" lvl="1" indent="-171450">
                  <a:lnSpc>
                    <a:spcPct val="150000"/>
                  </a:lnSpc>
                  <a:buFont typeface="Arial" panose="020B0604020202020204" pitchFamily="34" charset="0"/>
                  <a:buChar char="•"/>
                </a:pPr>
                <a:r>
                  <a:rPr lang="en-US" sz="18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FRM Performance:</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The FRM can output high probabilities for multiple classes. Precision for FRM is slightly lower than the original model due to this allowance, but it is still above 0.95, indicating high accuracy</a:t>
                </a:r>
              </a:p>
              <a:p>
                <a:endParaRPr lang="en-US" dirty="0"/>
              </a:p>
            </p:txBody>
          </p:sp>
        </mc:Fallback>
      </mc:AlternateContent>
      <p:sp>
        <p:nvSpPr>
          <p:cNvPr id="4" name="Slide Number Placeholder 3"/>
          <p:cNvSpPr>
            <a:spLocks noGrp="1"/>
          </p:cNvSpPr>
          <p:nvPr>
            <p:ph type="sldNum" sz="quarter" idx="5"/>
          </p:nvPr>
        </p:nvSpPr>
        <p:spPr/>
        <p:txBody>
          <a:bodyPr/>
          <a:lstStyle/>
          <a:p>
            <a:fld id="{AE4B2FF7-B16A-43ED-A1D8-1DABE91DDD21}" type="slidenum">
              <a:rPr lang="en-US" smtClean="0"/>
              <a:t>44</a:t>
            </a:fld>
            <a:endParaRPr lang="en-US"/>
          </a:p>
        </p:txBody>
      </p:sp>
    </p:spTree>
    <p:extLst>
      <p:ext uri="{BB962C8B-B14F-4D97-AF65-F5344CB8AC3E}">
        <p14:creationId xmlns:p14="http://schemas.microsoft.com/office/powerpoint/2010/main" val="140155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solidFill>
                  <a:srgbClr val="1F1F1F"/>
                </a:solidFill>
                <a:effectLst/>
                <a:latin typeface="Google Sans"/>
              </a:rPr>
              <a:t>Tech Revolution: 3 Key Components</a:t>
            </a:r>
          </a:p>
          <a:p>
            <a:pPr rtl="0"/>
            <a:r>
              <a:rPr lang="en-US" b="0" dirty="0">
                <a:solidFill>
                  <a:srgbClr val="1F1F1F"/>
                </a:solidFill>
                <a:effectLst/>
                <a:latin typeface="Google Sans"/>
              </a:rPr>
              <a:t>PCs:</a:t>
            </a:r>
            <a:r>
              <a:rPr lang="en-US" dirty="0">
                <a:solidFill>
                  <a:srgbClr val="1F1F1F"/>
                </a:solidFill>
                <a:effectLst/>
                <a:latin typeface="Google Sans"/>
              </a:rPr>
              <a:t> Evolved from data processors to hubs for communication, entertainment, and information.</a:t>
            </a:r>
          </a:p>
          <a:p>
            <a:pPr rtl="0"/>
            <a:r>
              <a:rPr lang="en-US" b="0" dirty="0">
                <a:solidFill>
                  <a:srgbClr val="1F1F1F"/>
                </a:solidFill>
                <a:effectLst/>
                <a:latin typeface="Google Sans"/>
              </a:rPr>
              <a:t>Sensors:</a:t>
            </a:r>
            <a:r>
              <a:rPr lang="en-US" dirty="0">
                <a:solidFill>
                  <a:srgbClr val="1F1F1F"/>
                </a:solidFill>
                <a:effectLst/>
                <a:latin typeface="Google Sans"/>
              </a:rPr>
              <a:t> Transformed from simple tools to sophisticated instruments capturing complex life data.</a:t>
            </a:r>
          </a:p>
          <a:p>
            <a:pPr rtl="0"/>
            <a:r>
              <a:rPr lang="en-US" b="0" dirty="0">
                <a:solidFill>
                  <a:srgbClr val="1F1F1F"/>
                </a:solidFill>
                <a:effectLst/>
                <a:latin typeface="Google Sans"/>
              </a:rPr>
              <a:t>AI:</a:t>
            </a:r>
            <a:r>
              <a:rPr lang="en-US" dirty="0">
                <a:solidFill>
                  <a:srgbClr val="1F1F1F"/>
                </a:solidFill>
                <a:effectLst/>
                <a:latin typeface="Google Sans"/>
              </a:rPr>
              <a:t> Bloomed from a theoretical concept into a powerful technology for learning, decision-making, and even mimicking human thought.</a:t>
            </a:r>
          </a:p>
          <a:p>
            <a:pPr rtl="0"/>
            <a:r>
              <a:rPr lang="en-US" b="0" dirty="0">
                <a:solidFill>
                  <a:srgbClr val="1F1F1F"/>
                </a:solidFill>
                <a:effectLst/>
                <a:latin typeface="Google Sans"/>
              </a:rPr>
              <a:t>Together, they reshape our interaction with the world.</a:t>
            </a:r>
            <a:endParaRPr lang="en-US" dirty="0">
              <a:solidFill>
                <a:srgbClr val="1F1F1F"/>
              </a:solidFill>
              <a:effectLst/>
              <a:latin typeface="Google Sans"/>
            </a:endParaRPr>
          </a:p>
          <a:p>
            <a:pPr algn="l"/>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3</a:t>
            </a:fld>
            <a:endParaRPr lang="en-US"/>
          </a:p>
        </p:txBody>
      </p:sp>
    </p:spTree>
    <p:extLst>
      <p:ext uri="{BB962C8B-B14F-4D97-AF65-F5344CB8AC3E}">
        <p14:creationId xmlns:p14="http://schemas.microsoft.com/office/powerpoint/2010/main" val="3848309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eaLnBrk="0" fontAlgn="base" hangingPunct="0">
              <a:spcBef>
                <a:spcPct val="0"/>
              </a:spcBef>
              <a:spcAft>
                <a:spcPct val="0"/>
              </a:spcAft>
            </a:pPr>
            <a:r>
              <a:rPr kumimoji="0" lang="en-US" altLang="en-US" b="0" i="0" u="none" strike="noStrike" cap="none" normalizeH="0" baseline="0" dirty="0">
                <a:ln>
                  <a:noFill/>
                </a:ln>
                <a:solidFill>
                  <a:srgbClr val="1F1F1F"/>
                </a:solidFill>
                <a:effectLst/>
                <a:latin typeface="Arial" panose="020B0604020202020204" pitchFamily="34" charset="0"/>
                <a:ea typeface="Google Sans"/>
              </a:rPr>
              <a:t>Evaluation of Sensor Detection in AEs</a:t>
            </a:r>
          </a:p>
          <a:p>
            <a:pPr defTabSz="932871" eaLnBrk="0" fontAlgn="base" hangingPunct="0">
              <a:spcBef>
                <a:spcPct val="0"/>
              </a:spcBef>
              <a:spcAft>
                <a:spcPct val="0"/>
              </a:spcAft>
            </a:pPr>
            <a:r>
              <a:rPr kumimoji="0" lang="en-US" altLang="en-US" b="0" i="0" u="none" strike="noStrike" cap="none" normalizeH="0" baseline="0" dirty="0">
                <a:ln>
                  <a:noFill/>
                </a:ln>
                <a:solidFill>
                  <a:srgbClr val="1F1F1F"/>
                </a:solidFill>
                <a:effectLst/>
                <a:latin typeface="Arial" panose="020B0604020202020204" pitchFamily="34" charset="0"/>
                <a:ea typeface="Google Sans"/>
              </a:rPr>
              <a:t>Metrics:</a:t>
            </a:r>
          </a:p>
          <a:p>
            <a:pPr defTabSz="932871" eaLnBrk="0" fontAlgn="base" hangingPunct="0">
              <a:spcBef>
                <a:spcPct val="0"/>
              </a:spcBef>
              <a:spcAft>
                <a:spcPct val="0"/>
              </a:spcAft>
              <a:buFontTx/>
              <a:buChar char="•"/>
            </a:pPr>
            <a:r>
              <a:rPr kumimoji="0" lang="en-US" altLang="en-US" b="0" i="0" u="none" strike="noStrike" cap="none" normalizeH="0" baseline="0" dirty="0">
                <a:ln>
                  <a:noFill/>
                </a:ln>
                <a:solidFill>
                  <a:srgbClr val="1F1F1F"/>
                </a:solidFill>
                <a:effectLst/>
                <a:latin typeface="Arial" panose="020B0604020202020204" pitchFamily="34" charset="0"/>
                <a:ea typeface="Google Sans"/>
              </a:rPr>
              <a:t>Precision of Detected Sensors: Measures accuracy of identifying actual sensor involvement in AEs. </a:t>
            </a:r>
          </a:p>
          <a:p>
            <a:pPr marL="466435" lvl="1" defTabSz="932871" eaLnBrk="0" fontAlgn="base" hangingPunct="0">
              <a:spcBef>
                <a:spcPct val="0"/>
              </a:spcBef>
              <a:spcAft>
                <a:spcPct val="0"/>
              </a:spcAft>
              <a:buFontTx/>
              <a:buChar char="•"/>
            </a:pPr>
            <a:r>
              <a:rPr kumimoji="0" lang="en-US" altLang="en-US" b="0" i="0" u="none" strike="noStrike" cap="none" normalizeH="0" baseline="0" dirty="0">
                <a:ln>
                  <a:noFill/>
                </a:ln>
                <a:solidFill>
                  <a:srgbClr val="1F1F1F"/>
                </a:solidFill>
                <a:effectLst/>
                <a:latin typeface="Arial" panose="020B0604020202020204" pitchFamily="34" charset="0"/>
                <a:ea typeface="Google Sans"/>
              </a:rPr>
              <a:t>Formula: </a:t>
            </a:r>
            <a:r>
              <a:rPr kumimoji="0" lang="en-US" altLang="en-US" b="0" i="0" u="none" strike="noStrike" cap="none" normalizeH="0" baseline="0" dirty="0">
                <a:ln>
                  <a:noFill/>
                </a:ln>
                <a:solidFill>
                  <a:srgbClr val="444746"/>
                </a:solidFill>
                <a:effectLst/>
                <a:latin typeface="Arial Unicode MS"/>
                <a:ea typeface="Google Sans Mono"/>
              </a:rPr>
              <a:t>Precision = Truly Detected Sensors / (Truly Detected Sensors + Falsely Detected Sensors)</a:t>
            </a:r>
            <a:r>
              <a:rPr kumimoji="0" lang="en-US" altLang="en-US" b="0" i="0" u="none" strike="noStrike" cap="none" normalizeH="0" baseline="0" dirty="0">
                <a:ln>
                  <a:noFill/>
                </a:ln>
                <a:solidFill>
                  <a:srgbClr val="1F1F1F"/>
                </a:solidFill>
                <a:effectLst/>
                <a:ea typeface="Google Sans"/>
              </a:rPr>
              <a:t> </a:t>
            </a:r>
            <a:endParaRPr kumimoji="0" lang="en-US" altLang="en-US" b="0" i="0" u="none" strike="noStrike" cap="none" normalizeH="0" baseline="0" dirty="0">
              <a:ln>
                <a:noFill/>
              </a:ln>
              <a:solidFill>
                <a:srgbClr val="1F1F1F"/>
              </a:solidFill>
              <a:effectLst/>
              <a:latin typeface="Arial" panose="020B0604020202020204" pitchFamily="34" charset="0"/>
              <a:ea typeface="Google Sans"/>
            </a:endParaRPr>
          </a:p>
          <a:p>
            <a:pPr defTabSz="932871" eaLnBrk="0" fontAlgn="base" hangingPunct="0">
              <a:spcBef>
                <a:spcPct val="0"/>
              </a:spcBef>
              <a:spcAft>
                <a:spcPct val="0"/>
              </a:spcAft>
              <a:buFontTx/>
              <a:buChar char="•"/>
            </a:pPr>
            <a:r>
              <a:rPr kumimoji="0" lang="en-US" altLang="en-US" b="0" i="0" u="none" strike="noStrike" cap="none" normalizeH="0" baseline="0" dirty="0">
                <a:ln>
                  <a:noFill/>
                </a:ln>
                <a:solidFill>
                  <a:srgbClr val="1F1F1F"/>
                </a:solidFill>
                <a:effectLst/>
                <a:latin typeface="Arial" panose="020B0604020202020204" pitchFamily="34" charset="0"/>
                <a:ea typeface="Google Sans"/>
              </a:rPr>
              <a:t>Recall of Detected Sensors: Measures completeness of identifying all sensors used in AEs. </a:t>
            </a:r>
          </a:p>
          <a:p>
            <a:pPr marL="466435" lvl="1" defTabSz="932871" eaLnBrk="0" fontAlgn="base" hangingPunct="0">
              <a:spcBef>
                <a:spcPct val="0"/>
              </a:spcBef>
              <a:spcAft>
                <a:spcPct val="0"/>
              </a:spcAft>
              <a:buFontTx/>
              <a:buChar char="•"/>
            </a:pPr>
            <a:r>
              <a:rPr kumimoji="0" lang="en-US" altLang="en-US" b="0" i="0" u="none" strike="noStrike" cap="none" normalizeH="0" baseline="0" dirty="0">
                <a:ln>
                  <a:noFill/>
                </a:ln>
                <a:solidFill>
                  <a:srgbClr val="1F1F1F"/>
                </a:solidFill>
                <a:effectLst/>
                <a:latin typeface="Arial" panose="020B0604020202020204" pitchFamily="34" charset="0"/>
                <a:ea typeface="Google Sans"/>
              </a:rPr>
              <a:t>Formula: </a:t>
            </a:r>
            <a:r>
              <a:rPr kumimoji="0" lang="en-US" altLang="en-US" b="0" i="0" u="none" strike="noStrike" cap="none" normalizeH="0" baseline="0" dirty="0">
                <a:ln>
                  <a:noFill/>
                </a:ln>
                <a:solidFill>
                  <a:srgbClr val="444746"/>
                </a:solidFill>
                <a:effectLst/>
                <a:latin typeface="Arial Unicode MS"/>
                <a:ea typeface="Google Sans Mono"/>
              </a:rPr>
              <a:t>Recall = Truly Detected Sensors / (Truly Detected Sensors + Missed Detected Sensors)</a:t>
            </a:r>
            <a:r>
              <a:rPr kumimoji="0" lang="en-US" altLang="en-US" b="0" i="0" u="none" strike="noStrike" cap="none" normalizeH="0" baseline="0" dirty="0">
                <a:ln>
                  <a:noFill/>
                </a:ln>
                <a:solidFill>
                  <a:srgbClr val="1F1F1F"/>
                </a:solidFill>
                <a:effectLst/>
                <a:ea typeface="Google Sans"/>
              </a:rPr>
              <a:t> </a:t>
            </a:r>
            <a:endParaRPr lang="en-US" b="1" dirty="0">
              <a:latin typeface="Söhne"/>
            </a:endParaRPr>
          </a:p>
          <a:p>
            <a:pPr defTabSz="932871">
              <a:lnSpc>
                <a:spcPct val="150000"/>
              </a:lnSpc>
              <a:buFont typeface="+mj-lt"/>
              <a:buAutoNum type="arabicPeriod"/>
              <a:defRPr/>
            </a:pPr>
            <a:endParaRPr lang="en-US" b="1" dirty="0">
              <a:latin typeface="Söhne"/>
            </a:endParaRPr>
          </a:p>
          <a:p>
            <a:pPr defTabSz="932871">
              <a:lnSpc>
                <a:spcPct val="150000"/>
              </a:lnSpc>
              <a:buFont typeface="+mj-lt"/>
              <a:buAutoNum type="arabicPeriod"/>
              <a:defRPr/>
            </a:pPr>
            <a:r>
              <a:rPr lang="en-US" b="1" dirty="0">
                <a:latin typeface="Söhne"/>
              </a:rPr>
              <a:t>Performance Results:</a:t>
            </a:r>
            <a:endParaRPr lang="en-US" b="1" dirty="0">
              <a:solidFill>
                <a:srgbClr val="37415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buFont typeface="+mj-lt"/>
              <a:buAutoNum type="arabicPeriod"/>
            </a:pPr>
            <a:r>
              <a:rPr lang="en-US" b="1" dirty="0">
                <a:solidFill>
                  <a:srgbClr val="374151"/>
                </a:solidFill>
                <a:latin typeface="Tahoma" panose="020B0604030504040204" pitchFamily="34" charset="0"/>
                <a:ea typeface="Tahoma" panose="020B0604030504040204" pitchFamily="34" charset="0"/>
                <a:cs typeface="Tahoma" panose="020B0604030504040204" pitchFamily="34" charset="0"/>
              </a:rPr>
              <a:t>High Recall Achievement:</a:t>
            </a:r>
            <a:r>
              <a:rPr lang="en-US" dirty="0">
                <a:solidFill>
                  <a:srgbClr val="374151"/>
                </a:solidFill>
                <a:latin typeface="Tahoma" panose="020B0604030504040204" pitchFamily="34" charset="0"/>
                <a:ea typeface="Tahoma" panose="020B0604030504040204" pitchFamily="34" charset="0"/>
                <a:cs typeface="Tahoma" panose="020B0604030504040204" pitchFamily="34" charset="0"/>
              </a:rPr>
              <a:t> The method achieved a high 'Recall Of Detected Sensors' (0.92 overall), indicating most sensors used in AEs are correctly detected.</a:t>
            </a:r>
          </a:p>
          <a:p>
            <a:pPr algn="l">
              <a:lnSpc>
                <a:spcPct val="150000"/>
              </a:lnSpc>
              <a:buFont typeface="+mj-lt"/>
              <a:buAutoNum type="arabicPeriod"/>
            </a:pPr>
            <a:r>
              <a:rPr lang="en-US" b="1" dirty="0">
                <a:solidFill>
                  <a:srgbClr val="374151"/>
                </a:solidFill>
                <a:latin typeface="Tahoma" panose="020B0604030504040204" pitchFamily="34" charset="0"/>
                <a:ea typeface="Tahoma" panose="020B0604030504040204" pitchFamily="34" charset="0"/>
                <a:cs typeface="Tahoma" panose="020B0604030504040204" pitchFamily="34" charset="0"/>
              </a:rPr>
              <a:t>Effectiveness of the Method:</a:t>
            </a:r>
            <a:r>
              <a:rPr lang="en-US" dirty="0">
                <a:solidFill>
                  <a:srgbClr val="374151"/>
                </a:solidFill>
                <a:latin typeface="Tahoma" panose="020B0604030504040204" pitchFamily="34" charset="0"/>
                <a:ea typeface="Tahoma" panose="020B0604030504040204" pitchFamily="34" charset="0"/>
                <a:cs typeface="Tahoma" panose="020B0604030504040204" pitchFamily="34" charset="0"/>
              </a:rPr>
              <a:t> The method effectively uses the features of the attack to detect changes in prediction results when attackers use compromised sensors.</a:t>
            </a:r>
          </a:p>
          <a:p>
            <a:endParaRPr lang="en-US" dirty="0"/>
          </a:p>
          <a:p>
            <a:pPr defTabSz="932871">
              <a:defRPr/>
            </a:pPr>
            <a:r>
              <a:rPr lang="en-US" b="1" i="0" dirty="0">
                <a:effectLst/>
                <a:latin typeface="Söhne"/>
              </a:rPr>
              <a:t>Challenges in Detection:</a:t>
            </a:r>
          </a:p>
          <a:p>
            <a:pPr algn="l">
              <a:lnSpc>
                <a:spcPct val="150000"/>
              </a:lnSpc>
              <a:buFont typeface="+mj-lt"/>
              <a:buAutoNum type="arabicPeriod"/>
            </a:pPr>
            <a:r>
              <a:rPr lang="en-US" b="1" dirty="0">
                <a:solidFill>
                  <a:srgbClr val="374151"/>
                </a:solidFill>
                <a:latin typeface="Tahoma" panose="020B0604030504040204" pitchFamily="34" charset="0"/>
                <a:ea typeface="Tahoma" panose="020B0604030504040204" pitchFamily="34" charset="0"/>
                <a:cs typeface="Tahoma" panose="020B0604030504040204" pitchFamily="34" charset="0"/>
              </a:rPr>
              <a:t>Not Perfect Recall:</a:t>
            </a:r>
            <a:r>
              <a:rPr lang="en-US" dirty="0">
                <a:solidFill>
                  <a:srgbClr val="374151"/>
                </a:solidFill>
                <a:latin typeface="Tahoma" panose="020B0604030504040204" pitchFamily="34" charset="0"/>
                <a:ea typeface="Tahoma" panose="020B0604030504040204" pitchFamily="34" charset="0"/>
                <a:cs typeface="Tahoma" panose="020B0604030504040204" pitchFamily="34" charset="0"/>
              </a:rPr>
              <a:t> In some cases, the 'Recall Of Detected Sensors' is not 100%. For example, it is 0.79 for AEs from standing to sitting class using the wrist sensor, due to difficulty distinguishing between the target class and actual class.</a:t>
            </a:r>
          </a:p>
          <a:p>
            <a:pPr algn="l">
              <a:lnSpc>
                <a:spcPct val="150000"/>
              </a:lnSpc>
              <a:buFont typeface="+mj-lt"/>
              <a:buAutoNum type="arabicPeriod"/>
            </a:pPr>
            <a:r>
              <a:rPr lang="en-US" b="1" dirty="0">
                <a:solidFill>
                  <a:srgbClr val="374151"/>
                </a:solidFill>
                <a:latin typeface="Tahoma" panose="020B0604030504040204" pitchFamily="34" charset="0"/>
                <a:ea typeface="Tahoma" panose="020B0604030504040204" pitchFamily="34" charset="0"/>
                <a:cs typeface="Tahoma" panose="020B0604030504040204" pitchFamily="34" charset="0"/>
              </a:rPr>
              <a:t>Solution Approach:</a:t>
            </a:r>
            <a:r>
              <a:rPr lang="en-US" dirty="0">
                <a:solidFill>
                  <a:srgbClr val="374151"/>
                </a:solidFill>
                <a:latin typeface="Tahoma" panose="020B0604030504040204" pitchFamily="34" charset="0"/>
                <a:ea typeface="Tahoma" panose="020B0604030504040204" pitchFamily="34" charset="0"/>
                <a:cs typeface="Tahoma" panose="020B0604030504040204" pitchFamily="34" charset="0"/>
              </a:rPr>
              <a:t> Adding more sensors to the system could improve redundancy, making it easier to distinguish classes even if some sensors are excluded.</a:t>
            </a:r>
          </a:p>
          <a:p>
            <a:pPr defTabSz="932871">
              <a:defRPr/>
            </a:pPr>
            <a:endParaRPr lang="en-US" b="1" i="0" dirty="0">
              <a:effectLst/>
              <a:latin typeface="Söhne"/>
            </a:endParaRPr>
          </a:p>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47</a:t>
            </a:fld>
            <a:endParaRPr lang="en-US"/>
          </a:p>
        </p:txBody>
      </p:sp>
    </p:spTree>
    <p:extLst>
      <p:ext uri="{BB962C8B-B14F-4D97-AF65-F5344CB8AC3E}">
        <p14:creationId xmlns:p14="http://schemas.microsoft.com/office/powerpoint/2010/main" val="1814501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In most cases, the FRM, even without compromised sensor data, achieves accurate classification, showing its effectiveness. </a:t>
            </a:r>
          </a:p>
          <a:p>
            <a:r>
              <a:rPr lang="en-US" b="0" i="0" dirty="0">
                <a:solidFill>
                  <a:srgbClr val="0F0F0F"/>
                </a:solidFill>
                <a:effectLst/>
                <a:latin typeface="Söhne"/>
              </a:rPr>
              <a:t>For certain classes (e.g., climbing stairs), excluding specific sensor data (e.g., ankle sensor) can lead to lower precision, indicating the importance of those sensors for precise classification.</a:t>
            </a:r>
          </a:p>
          <a:p>
            <a:r>
              <a:rPr lang="en-US" b="0" i="0" dirty="0">
                <a:solidFill>
                  <a:srgbClr val="0F0F0F"/>
                </a:solidFill>
                <a:effectLst/>
                <a:latin typeface="Söhne"/>
              </a:rPr>
              <a:t>Despite lower precision in some cases, the FRM can still identify the actual class by suggesting multiple possibilities with high probabilities, compensating for the lack of specific sensor data</a:t>
            </a:r>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48</a:t>
            </a:fld>
            <a:endParaRPr lang="en-US"/>
          </a:p>
        </p:txBody>
      </p:sp>
    </p:spTree>
    <p:extLst>
      <p:ext uri="{BB962C8B-B14F-4D97-AF65-F5344CB8AC3E}">
        <p14:creationId xmlns:p14="http://schemas.microsoft.com/office/powerpoint/2010/main" val="3470524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49</a:t>
            </a:fld>
            <a:endParaRPr lang="en-US"/>
          </a:p>
        </p:txBody>
      </p:sp>
    </p:spTree>
    <p:extLst>
      <p:ext uri="{BB962C8B-B14F-4D97-AF65-F5344CB8AC3E}">
        <p14:creationId xmlns:p14="http://schemas.microsoft.com/office/powerpoint/2010/main" val="3442539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50</a:t>
            </a:fld>
            <a:endParaRPr lang="en-US"/>
          </a:p>
        </p:txBody>
      </p:sp>
    </p:spTree>
    <p:extLst>
      <p:ext uri="{BB962C8B-B14F-4D97-AF65-F5344CB8AC3E}">
        <p14:creationId xmlns:p14="http://schemas.microsoft.com/office/powerpoint/2010/main" val="271324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4</a:t>
            </a:fld>
            <a:endParaRPr lang="en-US"/>
          </a:p>
        </p:txBody>
      </p:sp>
    </p:spTree>
    <p:extLst>
      <p:ext uri="{BB962C8B-B14F-4D97-AF65-F5344CB8AC3E}">
        <p14:creationId xmlns:p14="http://schemas.microsoft.com/office/powerpoint/2010/main" val="2512558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ML systems face cyber threats, including adversarial examples that can manipulate input data and skew predictions. Fortifying ML models against these attacks is essential for robust cybersecurity</a:t>
            </a:r>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7</a:t>
            </a:fld>
            <a:endParaRPr lang="en-US"/>
          </a:p>
        </p:txBody>
      </p:sp>
    </p:spTree>
    <p:extLst>
      <p:ext uri="{BB962C8B-B14F-4D97-AF65-F5344CB8AC3E}">
        <p14:creationId xmlns:p14="http://schemas.microsoft.com/office/powerpoint/2010/main" val="412669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explore the impact of manipulating a small number of sensors on machine learning models.  We demonstrate how tampering with specific sensors can alter ML model outputs in a human activity recognition scenario.</a:t>
            </a:r>
          </a:p>
        </p:txBody>
      </p:sp>
      <p:sp>
        <p:nvSpPr>
          <p:cNvPr id="4" name="Slide Number Placeholder 3"/>
          <p:cNvSpPr>
            <a:spLocks noGrp="1"/>
          </p:cNvSpPr>
          <p:nvPr>
            <p:ph type="sldNum" sz="quarter" idx="5"/>
          </p:nvPr>
        </p:nvSpPr>
        <p:spPr/>
        <p:txBody>
          <a:bodyPr/>
          <a:lstStyle/>
          <a:p>
            <a:fld id="{AE4B2FF7-B16A-43ED-A1D8-1DABE91DDD21}" type="slidenum">
              <a:rPr lang="en-US" smtClean="0"/>
              <a:t>8</a:t>
            </a:fld>
            <a:endParaRPr lang="en-US"/>
          </a:p>
        </p:txBody>
      </p:sp>
    </p:spTree>
    <p:extLst>
      <p:ext uri="{BB962C8B-B14F-4D97-AF65-F5344CB8AC3E}">
        <p14:creationId xmlns:p14="http://schemas.microsoft.com/office/powerpoint/2010/main" val="192223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Protecting every sensor is impractical, so we propose a novel strategy to safeguard ML models even with compromised sensors. Our approach identifies manipulated sensors by analyzing inconsistencies in model outputs, enabling inspection and replacement.**</a:t>
            </a:r>
          </a:p>
        </p:txBody>
      </p:sp>
      <p:sp>
        <p:nvSpPr>
          <p:cNvPr id="4" name="Slide Number Placeholder 3"/>
          <p:cNvSpPr>
            <a:spLocks noGrp="1"/>
          </p:cNvSpPr>
          <p:nvPr>
            <p:ph type="sldNum" sz="quarter" idx="5"/>
          </p:nvPr>
        </p:nvSpPr>
        <p:spPr/>
        <p:txBody>
          <a:bodyPr/>
          <a:lstStyle/>
          <a:p>
            <a:fld id="{AE4B2FF7-B16A-43ED-A1D8-1DABE91DDD21}" type="slidenum">
              <a:rPr lang="en-US" smtClean="0"/>
              <a:t>9</a:t>
            </a:fld>
            <a:endParaRPr lang="en-US"/>
          </a:p>
        </p:txBody>
      </p:sp>
    </p:spTree>
    <p:extLst>
      <p:ext uri="{BB962C8B-B14F-4D97-AF65-F5344CB8AC3E}">
        <p14:creationId xmlns:p14="http://schemas.microsoft.com/office/powerpoint/2010/main" val="3926719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solidFill>
                  <a:srgbClr val="1F1F1F"/>
                </a:solidFill>
                <a:effectLst/>
                <a:latin typeface="Google Sans"/>
              </a:rPr>
              <a:t>This thesis proposes a proactive approach to sensor-based AE robustness. By leveraging redundancy, systems can function despite compromised sensors. We define sensor groups vulnerable to an attacker and assess their criticality for classifying classes. We then add sensors interactively, reducing criticality and enhancing robustness.</a:t>
            </a:r>
            <a:endParaRPr lang="en-US" dirty="0">
              <a:solidFill>
                <a:srgbClr val="1F1F1F"/>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10</a:t>
            </a:fld>
            <a:endParaRPr lang="en-US"/>
          </a:p>
        </p:txBody>
      </p:sp>
    </p:spTree>
    <p:extLst>
      <p:ext uri="{BB962C8B-B14F-4D97-AF65-F5344CB8AC3E}">
        <p14:creationId xmlns:p14="http://schemas.microsoft.com/office/powerpoint/2010/main" val="82107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side</a:t>
            </a:r>
          </a:p>
        </p:txBody>
      </p:sp>
      <p:sp>
        <p:nvSpPr>
          <p:cNvPr id="4" name="Slide Number Placeholder 3"/>
          <p:cNvSpPr>
            <a:spLocks noGrp="1"/>
          </p:cNvSpPr>
          <p:nvPr>
            <p:ph type="sldNum" sz="quarter" idx="5"/>
          </p:nvPr>
        </p:nvSpPr>
        <p:spPr/>
        <p:txBody>
          <a:bodyPr/>
          <a:lstStyle/>
          <a:p>
            <a:fld id="{AE4B2FF7-B16A-43ED-A1D8-1DABE91DDD21}" type="slidenum">
              <a:rPr lang="en-US" smtClean="0"/>
              <a:t>12</a:t>
            </a:fld>
            <a:endParaRPr lang="en-US"/>
          </a:p>
        </p:txBody>
      </p:sp>
    </p:spTree>
    <p:extLst>
      <p:ext uri="{BB962C8B-B14F-4D97-AF65-F5344CB8AC3E}">
        <p14:creationId xmlns:p14="http://schemas.microsoft.com/office/powerpoint/2010/main" val="1568312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14</a:t>
            </a:fld>
            <a:endParaRPr lang="en-US"/>
          </a:p>
        </p:txBody>
      </p:sp>
    </p:spTree>
    <p:extLst>
      <p:ext uri="{BB962C8B-B14F-4D97-AF65-F5344CB8AC3E}">
        <p14:creationId xmlns:p14="http://schemas.microsoft.com/office/powerpoint/2010/main" val="7168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1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FF7985FF-0647-429C-8B12-E5556910AA02}" type="datetime1">
              <a:rPr lang="en-US" smtClean="0"/>
              <a:t>1/21/2024</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93717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1DB3EC2B-0A86-4338-9E41-342F6E15F399}" type="datetime1">
              <a:rPr lang="en-US" smtClean="0"/>
              <a:t>1/21/2024</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243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FBE88938-2F83-4580-9D22-05810A16B1B1}" type="datetime1">
              <a:rPr lang="en-US" smtClean="0"/>
              <a:t>1/21/2024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341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13CFE690-DCDE-4C9C-892F-7BF127AC8A4D}" type="datetime1">
              <a:rPr lang="en-US" smtClean="0"/>
              <a:t>1/21/2024</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2503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8B8824C6-7EEB-4B20-9B80-3346AA8550D7}" type="datetime1">
              <a:rPr lang="en-US" smtClean="0"/>
              <a:t>1/21/2024</a:t>
            </a:fld>
            <a:endParaRPr lang="en-US" dirty="0"/>
          </a:p>
        </p:txBody>
      </p:sp>
    </p:spTree>
    <p:extLst>
      <p:ext uri="{BB962C8B-B14F-4D97-AF65-F5344CB8AC3E}">
        <p14:creationId xmlns:p14="http://schemas.microsoft.com/office/powerpoint/2010/main" val="338906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D8B69AF-5450-4B7B-A1DD-4C2D59F7E067}" type="datetime1">
              <a:rPr lang="en-US" smtClean="0"/>
              <a:t>1/21/2024</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79645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DA289FE6-1433-4489-938D-23B802D24E31}" type="datetime1">
              <a:rPr lang="en-US" smtClean="0"/>
              <a:t>1/21/2024</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971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224D5D0A-691D-4856-927C-3DA205FA8E7A}" type="datetime1">
              <a:rPr lang="en-US" smtClean="0"/>
              <a:t>1/21/2024</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7123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22F17270-E383-485C-8083-1FBC2B69AC0C}" type="datetime1">
              <a:rPr lang="en-US" smtClean="0"/>
              <a:t>1/21/2024</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9273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356716C0-3717-4F63-ADC3-8D985A1F53EF}" type="datetime1">
              <a:rPr lang="en-US" smtClean="0"/>
              <a:t>1/21/2024</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93354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9F40347B-B909-49B1-92A3-68C3294B74A0}" type="datetime1">
              <a:rPr lang="en-US" smtClean="0"/>
              <a:t>1/21/2024</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5318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lIns="109728" tIns="109728" rIns="109728" bIns="91440" anchor="b"/>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lIns="109728" tIns="109728" rIns="109728" bIns="91440" anchor="ctr"/>
          <a:lstStyle>
            <a:lvl1pPr algn="r">
              <a:defRPr sz="1100" spc="50" baseline="0">
                <a:solidFill>
                  <a:schemeClr val="tx1">
                    <a:lumMod val="75000"/>
                    <a:lumOff val="25000"/>
                  </a:schemeClr>
                </a:solidFill>
                <a:latin typeface="+mj-lt"/>
              </a:defRPr>
            </a:lvl1pPr>
          </a:lstStyle>
          <a:p>
            <a:fld id="{00128385-5F25-45EF-8525-E7355FDEF840}" type="datetime1">
              <a:rPr lang="en-US" smtClean="0"/>
              <a:t>1/21/2024</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lIns="109728" tIns="109728" rIns="109728" bIns="91440" anchor="ctr"/>
          <a:lstStyle>
            <a:lvl1pPr algn="l">
              <a:defRPr sz="1100" spc="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lIns="109728" tIns="109728" rIns="109728" bIns="9144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04813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46" r:id="rId5"/>
    <p:sldLayoutId id="2147483751" r:id="rId6"/>
    <p:sldLayoutId id="2147483747" r:id="rId7"/>
    <p:sldLayoutId id="2147483748" r:id="rId8"/>
    <p:sldLayoutId id="2147483749" r:id="rId9"/>
    <p:sldLayoutId id="2147483750" r:id="rId10"/>
    <p:sldLayoutId id="2147483752" r:id="rId11"/>
  </p:sldLayoutIdLst>
  <p:hf hdr="0" ftr="0"/>
  <p:txStyles>
    <p:title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6633/IJNS.201809_20(5).04"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0.jpg"/><Relationship Id="rId7" Type="http://schemas.openxmlformats.org/officeDocument/2006/relationships/diagramColors" Target="../diagrams/colors4.xml"/><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Network connection abstract against a white background">
            <a:extLst>
              <a:ext uri="{FF2B5EF4-FFF2-40B4-BE49-F238E27FC236}">
                <a16:creationId xmlns:a16="http://schemas.microsoft.com/office/drawing/2014/main" id="{F5349B12-0267-76CA-1D5E-730567F49A1C}"/>
              </a:ext>
            </a:extLst>
          </p:cNvPr>
          <p:cNvPicPr>
            <a:picLocks noChangeAspect="1"/>
          </p:cNvPicPr>
          <p:nvPr/>
        </p:nvPicPr>
        <p:blipFill rotWithShape="1">
          <a:blip r:embed="rId3"/>
          <a:srcRect t="15710" r="-1" b="-1"/>
          <a:stretch/>
        </p:blipFill>
        <p:spPr>
          <a:xfrm>
            <a:off x="1524" y="10"/>
            <a:ext cx="12188952" cy="6857990"/>
          </a:xfrm>
          <a:prstGeom prst="rect">
            <a:avLst/>
          </a:prstGeom>
        </p:spPr>
      </p:pic>
      <p:grpSp>
        <p:nvGrpSpPr>
          <p:cNvPr id="11" name="Group 10">
            <a:extLst>
              <a:ext uri="{FF2B5EF4-FFF2-40B4-BE49-F238E27FC236}">
                <a16:creationId xmlns:a16="http://schemas.microsoft.com/office/drawing/2014/main" id="{FB8CE58F-407C-497E-B723-21FD8C6D35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9937" y="721297"/>
            <a:ext cx="5565913" cy="5415406"/>
            <a:chOff x="797792" y="912854"/>
            <a:chExt cx="5298208" cy="5032292"/>
          </a:xfrm>
        </p:grpSpPr>
        <p:sp>
          <p:nvSpPr>
            <p:cNvPr id="12" name="Freeform: Shape 11">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1439" y="1056388"/>
              <a:ext cx="4968823" cy="474806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671" y="1232452"/>
              <a:ext cx="4715122" cy="443990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Subtitle 2">
            <a:extLst>
              <a:ext uri="{FF2B5EF4-FFF2-40B4-BE49-F238E27FC236}">
                <a16:creationId xmlns:a16="http://schemas.microsoft.com/office/drawing/2014/main" id="{EAD6EBBA-A611-D0DD-CC53-95BC64634DCF}"/>
              </a:ext>
            </a:extLst>
          </p:cNvPr>
          <p:cNvSpPr>
            <a:spLocks noGrp="1"/>
          </p:cNvSpPr>
          <p:nvPr>
            <p:ph type="subTitle" idx="1"/>
          </p:nvPr>
        </p:nvSpPr>
        <p:spPr>
          <a:xfrm>
            <a:off x="697048" y="2767738"/>
            <a:ext cx="10746348" cy="816301"/>
          </a:xfrm>
        </p:spPr>
        <p:txBody>
          <a:bodyPr anchor="t">
            <a:normAutofit/>
          </a:bodyPr>
          <a:lstStyle/>
          <a:p>
            <a:pPr algn="ctr"/>
            <a:r>
              <a:rPr lang="en-US" sz="2800" b="1" dirty="0"/>
              <a:t>Toward Building Robust Systems against Cyberattacks. </a:t>
            </a:r>
          </a:p>
          <a:p>
            <a:pPr algn="ctr"/>
            <a:endParaRPr lang="en-US" sz="2800" b="1" dirty="0">
              <a:solidFill>
                <a:schemeClr val="tx1">
                  <a:lumMod val="75000"/>
                  <a:lumOff val="25000"/>
                </a:schemeClr>
              </a:solidFill>
            </a:endParaRPr>
          </a:p>
        </p:txBody>
      </p:sp>
      <p:sp>
        <p:nvSpPr>
          <p:cNvPr id="5" name="Google Shape;195;p32">
            <a:extLst>
              <a:ext uri="{FF2B5EF4-FFF2-40B4-BE49-F238E27FC236}">
                <a16:creationId xmlns:a16="http://schemas.microsoft.com/office/drawing/2014/main" id="{2B947D36-0E7D-2E15-8B7A-7D3C0FC2902C}"/>
              </a:ext>
            </a:extLst>
          </p:cNvPr>
          <p:cNvSpPr txBox="1">
            <a:spLocks noGrp="1"/>
          </p:cNvSpPr>
          <p:nvPr>
            <p:ph type="ctrTitle"/>
          </p:nvPr>
        </p:nvSpPr>
        <p:spPr>
          <a:xfrm>
            <a:off x="709937" y="1217101"/>
            <a:ext cx="10746348" cy="14607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002060"/>
                </a:solidFill>
              </a:rPr>
              <a:t>Network Forensics of Ransomware and Sensor Integrity in Machine Learning:</a:t>
            </a:r>
            <a:br>
              <a:rPr lang="en-US" sz="4000" dirty="0">
                <a:solidFill>
                  <a:srgbClr val="002060"/>
                </a:solidFill>
              </a:rPr>
            </a:br>
            <a:endParaRPr sz="4000" i="1" dirty="0">
              <a:solidFill>
                <a:srgbClr val="002060"/>
              </a:solidFill>
              <a:latin typeface="Work Sans Medium"/>
              <a:ea typeface="Tahoma" panose="020B0604030504040204" pitchFamily="34" charset="0"/>
              <a:cs typeface="Tahoma" panose="020B0604030504040204" pitchFamily="34" charset="0"/>
              <a:sym typeface="Work Sans Medium"/>
            </a:endParaRPr>
          </a:p>
        </p:txBody>
      </p:sp>
      <p:sp>
        <p:nvSpPr>
          <p:cNvPr id="10" name="Google Shape;196;p32">
            <a:extLst>
              <a:ext uri="{FF2B5EF4-FFF2-40B4-BE49-F238E27FC236}">
                <a16:creationId xmlns:a16="http://schemas.microsoft.com/office/drawing/2014/main" id="{3B80D6E6-D1EA-00A1-D681-A7FE17314498}"/>
              </a:ext>
            </a:extLst>
          </p:cNvPr>
          <p:cNvSpPr txBox="1">
            <a:spLocks/>
          </p:cNvSpPr>
          <p:nvPr/>
        </p:nvSpPr>
        <p:spPr>
          <a:xfrm>
            <a:off x="684159" y="4305336"/>
            <a:ext cx="10772126" cy="314434"/>
          </a:xfrm>
          <a:prstGeom prst="rect">
            <a:avLst/>
          </a:prstGeom>
        </p:spPr>
        <p:txBody>
          <a:bodyPr spcFirstLastPara="1" wrap="square" lIns="91425" tIns="91425" rIns="91425" bIns="91425" anchor="t" anchorCtr="0">
            <a:no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0" baseline="0">
                <a:solidFill>
                  <a:schemeClr val="tx1">
                    <a:lumMod val="85000"/>
                    <a:lumOff val="15000"/>
                  </a:schemeClr>
                </a:solidFill>
                <a:latin typeface="+mn-lt"/>
                <a:ea typeface="+mn-ea"/>
                <a:cs typeface="+mn-cs"/>
              </a:defRPr>
            </a:lvl1pPr>
            <a:lvl2pPr marL="457200" indent="0" algn="ctr" defTabSz="914400" rtl="0" eaLnBrk="1" latinLnBrk="0" hangingPunct="1">
              <a:lnSpc>
                <a:spcPct val="110000"/>
              </a:lnSpc>
              <a:spcBef>
                <a:spcPts val="930"/>
              </a:spcBef>
              <a:buFont typeface="Corbel" panose="020B0503020204020204" pitchFamily="34" charset="0"/>
              <a:buNone/>
              <a:defRPr sz="2000" kern="1200" spc="10" baseline="0">
                <a:solidFill>
                  <a:schemeClr val="tx1">
                    <a:lumMod val="75000"/>
                    <a:lumOff val="25000"/>
                  </a:schemeClr>
                </a:solidFill>
                <a:latin typeface="+mn-lt"/>
                <a:ea typeface="+mn-ea"/>
                <a:cs typeface="+mn-cs"/>
              </a:defRPr>
            </a:lvl2pPr>
            <a:lvl3pPr marL="914400" indent="0" algn="ctr" defTabSz="914400" rtl="0" eaLnBrk="1" latinLnBrk="0" hangingPunct="1">
              <a:lnSpc>
                <a:spcPct val="110000"/>
              </a:lnSpc>
              <a:spcBef>
                <a:spcPts val="930"/>
              </a:spcBef>
              <a:buFont typeface="Corbel" panose="020B0503020204020204" pitchFamily="34" charset="0"/>
              <a:buNone/>
              <a:defRPr sz="1800" i="1" kern="1200" spc="10" baseline="0">
                <a:solidFill>
                  <a:schemeClr val="tx1">
                    <a:lumMod val="75000"/>
                    <a:lumOff val="25000"/>
                  </a:schemeClr>
                </a:solidFill>
                <a:latin typeface="+mn-lt"/>
                <a:ea typeface="+mn-ea"/>
                <a:cs typeface="+mn-cs"/>
              </a:defRPr>
            </a:lvl3pPr>
            <a:lvl4pPr marL="1371600" indent="0" algn="ctr" defTabSz="914400" rtl="0" eaLnBrk="1" latinLnBrk="0" hangingPunct="1">
              <a:lnSpc>
                <a:spcPct val="110000"/>
              </a:lnSpc>
              <a:spcBef>
                <a:spcPts val="930"/>
              </a:spcBef>
              <a:buFont typeface="Corbel" panose="020B0503020204020204" pitchFamily="34" charset="0"/>
              <a:buNone/>
              <a:defRPr sz="1600" kern="1200" spc="10" baseline="0">
                <a:solidFill>
                  <a:schemeClr val="tx1">
                    <a:lumMod val="75000"/>
                    <a:lumOff val="25000"/>
                  </a:schemeClr>
                </a:solidFill>
                <a:latin typeface="+mn-lt"/>
                <a:ea typeface="+mn-ea"/>
                <a:cs typeface="+mn-cs"/>
              </a:defRPr>
            </a:lvl4pPr>
            <a:lvl5pPr marL="1828800" indent="0" algn="ctr" defTabSz="914400" rtl="0" eaLnBrk="1" latinLnBrk="0" hangingPunct="1">
              <a:lnSpc>
                <a:spcPct val="110000"/>
              </a:lnSpc>
              <a:spcBef>
                <a:spcPts val="930"/>
              </a:spcBef>
              <a:buFont typeface="Corbel" panose="020B0503020204020204" pitchFamily="34" charset="0"/>
              <a:buNone/>
              <a:defRPr sz="1600" i="1" kern="1200" spc="1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pPr algn="ctr">
              <a:spcBef>
                <a:spcPts val="0"/>
              </a:spcBef>
              <a:buClr>
                <a:schemeClr val="dk1"/>
              </a:buClr>
              <a:buSzPts val="1100"/>
              <a:buFont typeface="Arial"/>
              <a:buNone/>
            </a:pPr>
            <a:r>
              <a:rPr lang="en-US" sz="1900" b="1" dirty="0">
                <a:latin typeface="Tahoma" panose="020B0604030504040204" pitchFamily="34" charset="0"/>
                <a:ea typeface="Tahoma" panose="020B0604030504040204" pitchFamily="34" charset="0"/>
                <a:cs typeface="Tahoma" panose="020B0604030504040204" pitchFamily="34" charset="0"/>
              </a:rPr>
              <a:t>Ade </a:t>
            </a:r>
            <a:r>
              <a:rPr lang="id-ID" sz="1900" b="1" dirty="0">
                <a:latin typeface="Tahoma" panose="020B0604030504040204" pitchFamily="34" charset="0"/>
                <a:ea typeface="Tahoma" panose="020B0604030504040204" pitchFamily="34" charset="0"/>
                <a:cs typeface="Tahoma" panose="020B0604030504040204" pitchFamily="34" charset="0"/>
              </a:rPr>
              <a:t>Kurniawan</a:t>
            </a:r>
            <a:endParaRPr lang="en-US" sz="1900" b="1"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blue and white logo&#10;&#10;Description automatically generated">
            <a:extLst>
              <a:ext uri="{FF2B5EF4-FFF2-40B4-BE49-F238E27FC236}">
                <a16:creationId xmlns:a16="http://schemas.microsoft.com/office/drawing/2014/main" id="{B8B5A568-24B5-D76B-6D6F-880B8A3831A1}"/>
              </a:ext>
            </a:extLst>
          </p:cNvPr>
          <p:cNvPicPr>
            <a:picLocks noChangeAspect="1"/>
          </p:cNvPicPr>
          <p:nvPr/>
        </p:nvPicPr>
        <p:blipFill>
          <a:blip r:embed="rId4"/>
          <a:stretch>
            <a:fillRect/>
          </a:stretch>
        </p:blipFill>
        <p:spPr>
          <a:xfrm>
            <a:off x="0" y="5748176"/>
            <a:ext cx="2067331" cy="1146993"/>
          </a:xfrm>
          <a:prstGeom prst="rect">
            <a:avLst/>
          </a:prstGeom>
        </p:spPr>
      </p:pic>
      <p:pic>
        <p:nvPicPr>
          <p:cNvPr id="16" name="Picture 15">
            <a:extLst>
              <a:ext uri="{FF2B5EF4-FFF2-40B4-BE49-F238E27FC236}">
                <a16:creationId xmlns:a16="http://schemas.microsoft.com/office/drawing/2014/main" id="{42FA7176-DD43-ACCB-8AB4-83BCB76B32F8}"/>
              </a:ext>
            </a:extLst>
          </p:cNvPr>
          <p:cNvPicPr>
            <a:picLocks noChangeAspect="1"/>
          </p:cNvPicPr>
          <p:nvPr/>
        </p:nvPicPr>
        <p:blipFill>
          <a:blip r:embed="rId5"/>
          <a:stretch>
            <a:fillRect/>
          </a:stretch>
        </p:blipFill>
        <p:spPr>
          <a:xfrm>
            <a:off x="3237060" y="6064339"/>
            <a:ext cx="5348077" cy="365760"/>
          </a:xfrm>
          <a:prstGeom prst="rect">
            <a:avLst/>
          </a:prstGeom>
        </p:spPr>
      </p:pic>
      <p:pic>
        <p:nvPicPr>
          <p:cNvPr id="17" name="Picture 16" descr="A logo with blue and white stripes&#10;&#10;Description automatically generated">
            <a:extLst>
              <a:ext uri="{FF2B5EF4-FFF2-40B4-BE49-F238E27FC236}">
                <a16:creationId xmlns:a16="http://schemas.microsoft.com/office/drawing/2014/main" id="{9392160E-3E8F-BD37-5D1B-FC0BD06A68CD}"/>
              </a:ext>
            </a:extLst>
          </p:cNvPr>
          <p:cNvPicPr>
            <a:picLocks noChangeAspect="1"/>
          </p:cNvPicPr>
          <p:nvPr/>
        </p:nvPicPr>
        <p:blipFill>
          <a:blip r:embed="rId6"/>
          <a:stretch>
            <a:fillRect/>
          </a:stretch>
        </p:blipFill>
        <p:spPr>
          <a:xfrm>
            <a:off x="10036632" y="4818875"/>
            <a:ext cx="2066544" cy="2039115"/>
          </a:xfrm>
          <a:prstGeom prst="rect">
            <a:avLst/>
          </a:prstGeom>
        </p:spPr>
      </p:pic>
      <p:sp>
        <p:nvSpPr>
          <p:cNvPr id="20" name="Slide Number Placeholder 19">
            <a:extLst>
              <a:ext uri="{FF2B5EF4-FFF2-40B4-BE49-F238E27FC236}">
                <a16:creationId xmlns:a16="http://schemas.microsoft.com/office/drawing/2014/main" id="{4A51D8BE-931F-46A7-F7AD-03C136595503}"/>
              </a:ext>
            </a:extLst>
          </p:cNvPr>
          <p:cNvSpPr>
            <a:spLocks noGrp="1"/>
          </p:cNvSpPr>
          <p:nvPr>
            <p:ph type="sldNum" sz="quarter" idx="12"/>
          </p:nvPr>
        </p:nvSpPr>
        <p:spPr/>
        <p:txBody>
          <a:bodyPr/>
          <a:lstStyle/>
          <a:p>
            <a:fld id="{FAEF9944-A4F6-4C59-AEBD-678D6480B8EA}" type="slidenum">
              <a:rPr lang="en-US" smtClean="0"/>
              <a:pPr/>
              <a:t>1</a:t>
            </a:fld>
            <a:endParaRPr lang="en-US" dirty="0"/>
          </a:p>
        </p:txBody>
      </p:sp>
      <p:sp>
        <p:nvSpPr>
          <p:cNvPr id="2" name="Date Placeholder 1">
            <a:extLst>
              <a:ext uri="{FF2B5EF4-FFF2-40B4-BE49-F238E27FC236}">
                <a16:creationId xmlns:a16="http://schemas.microsoft.com/office/drawing/2014/main" id="{468A49A8-0A1C-C1DD-3FC9-0332D61CD1BA}"/>
              </a:ext>
            </a:extLst>
          </p:cNvPr>
          <p:cNvSpPr>
            <a:spLocks noGrp="1"/>
          </p:cNvSpPr>
          <p:nvPr>
            <p:ph type="dt" sz="half" idx="10"/>
          </p:nvPr>
        </p:nvSpPr>
        <p:spPr/>
        <p:txBody>
          <a:bodyPr/>
          <a:lstStyle/>
          <a:p>
            <a:fld id="{8F969D0C-2BDC-46E2-B4EB-D96A9E95FBDE}" type="datetime1">
              <a:rPr lang="en-US" smtClean="0"/>
              <a:t>1/21/2024</a:t>
            </a:fld>
            <a:endParaRPr lang="en-US" dirty="0"/>
          </a:p>
        </p:txBody>
      </p:sp>
    </p:spTree>
    <p:extLst>
      <p:ext uri="{BB962C8B-B14F-4D97-AF65-F5344CB8AC3E}">
        <p14:creationId xmlns:p14="http://schemas.microsoft.com/office/powerpoint/2010/main" val="634838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48E1-D00A-7C14-D31D-62E807261915}"/>
              </a:ext>
            </a:extLst>
          </p:cNvPr>
          <p:cNvSpPr>
            <a:spLocks noGrp="1"/>
          </p:cNvSpPr>
          <p:nvPr>
            <p:ph type="title"/>
          </p:nvPr>
        </p:nvSpPr>
        <p:spPr/>
        <p:txBody>
          <a:bodyPr/>
          <a:lstStyle/>
          <a:p>
            <a:r>
              <a:rPr lang="en-US" dirty="0"/>
              <a:t> Enhancing System Robustness Against Sensor-Based AEs:</a:t>
            </a:r>
          </a:p>
        </p:txBody>
      </p:sp>
      <p:sp>
        <p:nvSpPr>
          <p:cNvPr id="3" name="Date Placeholder 2">
            <a:extLst>
              <a:ext uri="{FF2B5EF4-FFF2-40B4-BE49-F238E27FC236}">
                <a16:creationId xmlns:a16="http://schemas.microsoft.com/office/drawing/2014/main" id="{C8D5E600-0ADA-E3D7-6E2F-B6FDC459B338}"/>
              </a:ext>
            </a:extLst>
          </p:cNvPr>
          <p:cNvSpPr>
            <a:spLocks noGrp="1"/>
          </p:cNvSpPr>
          <p:nvPr>
            <p:ph type="dt" sz="half" idx="10"/>
          </p:nvPr>
        </p:nvSpPr>
        <p:spPr/>
        <p:txBody>
          <a:bodyPr/>
          <a:lstStyle/>
          <a:p>
            <a:fld id="{630B3CD9-D36C-49F8-9704-24CD3C250404}" type="datetime1">
              <a:rPr lang="en-US" smtClean="0"/>
              <a:t>1/21/2024</a:t>
            </a:fld>
            <a:endParaRPr lang="en-US" dirty="0"/>
          </a:p>
        </p:txBody>
      </p:sp>
      <p:sp>
        <p:nvSpPr>
          <p:cNvPr id="4" name="Slide Number Placeholder 3">
            <a:extLst>
              <a:ext uri="{FF2B5EF4-FFF2-40B4-BE49-F238E27FC236}">
                <a16:creationId xmlns:a16="http://schemas.microsoft.com/office/drawing/2014/main" id="{E59A2E31-A723-B181-866E-08B83065509B}"/>
              </a:ext>
            </a:extLst>
          </p:cNvPr>
          <p:cNvSpPr>
            <a:spLocks noGrp="1"/>
          </p:cNvSpPr>
          <p:nvPr>
            <p:ph type="sldNum" sz="quarter" idx="12"/>
          </p:nvPr>
        </p:nvSpPr>
        <p:spPr/>
        <p:txBody>
          <a:bodyPr/>
          <a:lstStyle/>
          <a:p>
            <a:pPr algn="l"/>
            <a:fld id="{FAEF9944-A4F6-4C59-AEBD-678D6480B8EA}" type="slidenum">
              <a:rPr lang="en-US" smtClean="0"/>
              <a:pPr algn="l"/>
              <a:t>10</a:t>
            </a:fld>
            <a:endParaRPr lang="en-US" dirty="0"/>
          </a:p>
        </p:txBody>
      </p:sp>
      <p:pic>
        <p:nvPicPr>
          <p:cNvPr id="6" name="Picture 5" descr="A person walking with sensors on his body">
            <a:extLst>
              <a:ext uri="{FF2B5EF4-FFF2-40B4-BE49-F238E27FC236}">
                <a16:creationId xmlns:a16="http://schemas.microsoft.com/office/drawing/2014/main" id="{C7B58609-1A7B-9388-5301-7823077A51C7}"/>
              </a:ext>
            </a:extLst>
          </p:cNvPr>
          <p:cNvPicPr>
            <a:picLocks noChangeAspect="1"/>
          </p:cNvPicPr>
          <p:nvPr/>
        </p:nvPicPr>
        <p:blipFill rotWithShape="1">
          <a:blip r:embed="rId3">
            <a:extLst>
              <a:ext uri="{28A0092B-C50C-407E-A947-70E740481C1C}">
                <a14:useLocalDpi xmlns:a14="http://schemas.microsoft.com/office/drawing/2010/main" val="0"/>
              </a:ext>
            </a:extLst>
          </a:blip>
          <a:srcRect l="25989" r="22598"/>
          <a:stretch/>
        </p:blipFill>
        <p:spPr>
          <a:xfrm>
            <a:off x="381000" y="2695575"/>
            <a:ext cx="1733550" cy="3333750"/>
          </a:xfrm>
          <a:prstGeom prst="rect">
            <a:avLst/>
          </a:prstGeom>
        </p:spPr>
      </p:pic>
      <p:grpSp>
        <p:nvGrpSpPr>
          <p:cNvPr id="7" name="グループ化 27">
            <a:extLst>
              <a:ext uri="{FF2B5EF4-FFF2-40B4-BE49-F238E27FC236}">
                <a16:creationId xmlns:a16="http://schemas.microsoft.com/office/drawing/2014/main" id="{C9870654-A27D-42AF-27D3-6877EBEA790B}"/>
              </a:ext>
            </a:extLst>
          </p:cNvPr>
          <p:cNvGrpSpPr/>
          <p:nvPr/>
        </p:nvGrpSpPr>
        <p:grpSpPr>
          <a:xfrm>
            <a:off x="2525677" y="3429000"/>
            <a:ext cx="2405501" cy="1288928"/>
            <a:chOff x="4656732" y="4833257"/>
            <a:chExt cx="2405501" cy="1288928"/>
          </a:xfrm>
        </p:grpSpPr>
        <p:sp>
          <p:nvSpPr>
            <p:cNvPr id="8" name="楕円 29">
              <a:extLst>
                <a:ext uri="{FF2B5EF4-FFF2-40B4-BE49-F238E27FC236}">
                  <a16:creationId xmlns:a16="http://schemas.microsoft.com/office/drawing/2014/main" id="{6DA563DB-19EA-6E42-85CC-B3EEC141078D}"/>
                </a:ext>
              </a:extLst>
            </p:cNvPr>
            <p:cNvSpPr/>
            <p:nvPr/>
          </p:nvSpPr>
          <p:spPr>
            <a:xfrm>
              <a:off x="4656732" y="48332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30">
              <a:extLst>
                <a:ext uri="{FF2B5EF4-FFF2-40B4-BE49-F238E27FC236}">
                  <a16:creationId xmlns:a16="http://schemas.microsoft.com/office/drawing/2014/main" id="{14EA1B6D-89C6-2A58-5249-E2D15FA44518}"/>
                </a:ext>
              </a:extLst>
            </p:cNvPr>
            <p:cNvSpPr/>
            <p:nvPr/>
          </p:nvSpPr>
          <p:spPr>
            <a:xfrm>
              <a:off x="4656732"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31">
              <a:extLst>
                <a:ext uri="{FF2B5EF4-FFF2-40B4-BE49-F238E27FC236}">
                  <a16:creationId xmlns:a16="http://schemas.microsoft.com/office/drawing/2014/main" id="{13B21A3D-C0ED-F137-875F-88B81E26937E}"/>
                </a:ext>
              </a:extLst>
            </p:cNvPr>
            <p:cNvSpPr/>
            <p:nvPr/>
          </p:nvSpPr>
          <p:spPr>
            <a:xfrm>
              <a:off x="4656732" y="55488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32">
              <a:extLst>
                <a:ext uri="{FF2B5EF4-FFF2-40B4-BE49-F238E27FC236}">
                  <a16:creationId xmlns:a16="http://schemas.microsoft.com/office/drawing/2014/main" id="{9022EBB8-71C2-CF03-EACC-48551DB602EE}"/>
                </a:ext>
              </a:extLst>
            </p:cNvPr>
            <p:cNvSpPr/>
            <p:nvPr/>
          </p:nvSpPr>
          <p:spPr>
            <a:xfrm>
              <a:off x="4682034" y="5913885"/>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33">
              <a:extLst>
                <a:ext uri="{FF2B5EF4-FFF2-40B4-BE49-F238E27FC236}">
                  <a16:creationId xmlns:a16="http://schemas.microsoft.com/office/drawing/2014/main" id="{2F976879-CF0A-9BDC-1595-38D6383F1F04}"/>
                </a:ext>
              </a:extLst>
            </p:cNvPr>
            <p:cNvSpPr/>
            <p:nvPr/>
          </p:nvSpPr>
          <p:spPr>
            <a:xfrm>
              <a:off x="5391811" y="4985952"/>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34">
              <a:extLst>
                <a:ext uri="{FF2B5EF4-FFF2-40B4-BE49-F238E27FC236}">
                  <a16:creationId xmlns:a16="http://schemas.microsoft.com/office/drawing/2014/main" id="{8354B9C9-64E5-CAF5-2F1C-DC383B49E105}"/>
                </a:ext>
              </a:extLst>
            </p:cNvPr>
            <p:cNvSpPr/>
            <p:nvPr/>
          </p:nvSpPr>
          <p:spPr>
            <a:xfrm>
              <a:off x="5391811" y="538535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35">
              <a:extLst>
                <a:ext uri="{FF2B5EF4-FFF2-40B4-BE49-F238E27FC236}">
                  <a16:creationId xmlns:a16="http://schemas.microsoft.com/office/drawing/2014/main" id="{C1A57F1F-4CD8-0C44-6B18-E08E7676F44C}"/>
                </a:ext>
              </a:extLst>
            </p:cNvPr>
            <p:cNvSpPr/>
            <p:nvPr/>
          </p:nvSpPr>
          <p:spPr>
            <a:xfrm>
              <a:off x="5391811" y="5747303"/>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36">
              <a:extLst>
                <a:ext uri="{FF2B5EF4-FFF2-40B4-BE49-F238E27FC236}">
                  <a16:creationId xmlns:a16="http://schemas.microsoft.com/office/drawing/2014/main" id="{C0A45585-269F-3B89-A6D4-DA837D5F52DE}"/>
                </a:ext>
              </a:extLst>
            </p:cNvPr>
            <p:cNvSpPr/>
            <p:nvPr/>
          </p:nvSpPr>
          <p:spPr>
            <a:xfrm>
              <a:off x="6121107" y="5023551"/>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37">
              <a:extLst>
                <a:ext uri="{FF2B5EF4-FFF2-40B4-BE49-F238E27FC236}">
                  <a16:creationId xmlns:a16="http://schemas.microsoft.com/office/drawing/2014/main" id="{CFF2CECE-6E4B-07C0-1BC9-55FE9CF714FD}"/>
                </a:ext>
              </a:extLst>
            </p:cNvPr>
            <p:cNvSpPr/>
            <p:nvPr/>
          </p:nvSpPr>
          <p:spPr>
            <a:xfrm>
              <a:off x="6139543" y="53822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38">
              <a:extLst>
                <a:ext uri="{FF2B5EF4-FFF2-40B4-BE49-F238E27FC236}">
                  <a16:creationId xmlns:a16="http://schemas.microsoft.com/office/drawing/2014/main" id="{2DD44B3A-F259-96AA-431E-8B23D20B06A0}"/>
                </a:ext>
              </a:extLst>
            </p:cNvPr>
            <p:cNvSpPr/>
            <p:nvPr/>
          </p:nvSpPr>
          <p:spPr>
            <a:xfrm>
              <a:off x="6139543" y="574102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39">
              <a:extLst>
                <a:ext uri="{FF2B5EF4-FFF2-40B4-BE49-F238E27FC236}">
                  <a16:creationId xmlns:a16="http://schemas.microsoft.com/office/drawing/2014/main" id="{E2353913-2A9E-4D28-2C8F-4896726A4F98}"/>
                </a:ext>
              </a:extLst>
            </p:cNvPr>
            <p:cNvSpPr/>
            <p:nvPr/>
          </p:nvSpPr>
          <p:spPr>
            <a:xfrm>
              <a:off x="6850403"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40">
              <a:extLst>
                <a:ext uri="{FF2B5EF4-FFF2-40B4-BE49-F238E27FC236}">
                  <a16:creationId xmlns:a16="http://schemas.microsoft.com/office/drawing/2014/main" id="{2B147287-3402-6719-A772-0B7020679813}"/>
                </a:ext>
              </a:extLst>
            </p:cNvPr>
            <p:cNvSpPr/>
            <p:nvPr/>
          </p:nvSpPr>
          <p:spPr>
            <a:xfrm>
              <a:off x="6850403" y="556344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41">
              <a:extLst>
                <a:ext uri="{FF2B5EF4-FFF2-40B4-BE49-F238E27FC236}">
                  <a16:creationId xmlns:a16="http://schemas.microsoft.com/office/drawing/2014/main" id="{DBB875F5-EF3C-F5F1-6A6F-0878DC9361CE}"/>
                </a:ext>
              </a:extLst>
            </p:cNvPr>
            <p:cNvCxnSpPr>
              <a:cxnSpLocks/>
              <a:stCxn id="8" idx="6"/>
              <a:endCxn id="12" idx="2"/>
            </p:cNvCxnSpPr>
            <p:nvPr/>
          </p:nvCxnSpPr>
          <p:spPr>
            <a:xfrm>
              <a:off x="4868562" y="4937407"/>
              <a:ext cx="523249" cy="152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42">
              <a:extLst>
                <a:ext uri="{FF2B5EF4-FFF2-40B4-BE49-F238E27FC236}">
                  <a16:creationId xmlns:a16="http://schemas.microsoft.com/office/drawing/2014/main" id="{5DEC9B03-68BB-BF27-25A8-360D21CA8922}"/>
                </a:ext>
              </a:extLst>
            </p:cNvPr>
            <p:cNvCxnSpPr>
              <a:cxnSpLocks/>
              <a:stCxn id="8" idx="6"/>
              <a:endCxn id="13" idx="2"/>
            </p:cNvCxnSpPr>
            <p:nvPr/>
          </p:nvCxnSpPr>
          <p:spPr>
            <a:xfrm>
              <a:off x="4868562" y="4937407"/>
              <a:ext cx="523249" cy="552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43">
              <a:extLst>
                <a:ext uri="{FF2B5EF4-FFF2-40B4-BE49-F238E27FC236}">
                  <a16:creationId xmlns:a16="http://schemas.microsoft.com/office/drawing/2014/main" id="{53E9C893-7DD5-01F3-CE4A-B7B180887040}"/>
                </a:ext>
              </a:extLst>
            </p:cNvPr>
            <p:cNvCxnSpPr>
              <a:cxnSpLocks/>
              <a:stCxn id="8" idx="6"/>
              <a:endCxn id="14" idx="2"/>
            </p:cNvCxnSpPr>
            <p:nvPr/>
          </p:nvCxnSpPr>
          <p:spPr>
            <a:xfrm>
              <a:off x="4868562" y="4937407"/>
              <a:ext cx="523249" cy="914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44">
              <a:extLst>
                <a:ext uri="{FF2B5EF4-FFF2-40B4-BE49-F238E27FC236}">
                  <a16:creationId xmlns:a16="http://schemas.microsoft.com/office/drawing/2014/main" id="{B0F69E09-B007-2CF3-71FB-72B3632AFBCC}"/>
                </a:ext>
              </a:extLst>
            </p:cNvPr>
            <p:cNvCxnSpPr>
              <a:cxnSpLocks/>
              <a:stCxn id="9" idx="6"/>
              <a:endCxn id="12" idx="2"/>
            </p:cNvCxnSpPr>
            <p:nvPr/>
          </p:nvCxnSpPr>
          <p:spPr>
            <a:xfrm flipV="1">
              <a:off x="4868562" y="5090102"/>
              <a:ext cx="523249" cy="2080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45">
              <a:extLst>
                <a:ext uri="{FF2B5EF4-FFF2-40B4-BE49-F238E27FC236}">
                  <a16:creationId xmlns:a16="http://schemas.microsoft.com/office/drawing/2014/main" id="{BC76BCF7-3670-B5FB-86EF-E6BDE37FB2D2}"/>
                </a:ext>
              </a:extLst>
            </p:cNvPr>
            <p:cNvCxnSpPr>
              <a:cxnSpLocks/>
              <a:stCxn id="9" idx="6"/>
              <a:endCxn id="13" idx="2"/>
            </p:cNvCxnSpPr>
            <p:nvPr/>
          </p:nvCxnSpPr>
          <p:spPr>
            <a:xfrm>
              <a:off x="4868562" y="5298107"/>
              <a:ext cx="523249" cy="1914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46">
              <a:extLst>
                <a:ext uri="{FF2B5EF4-FFF2-40B4-BE49-F238E27FC236}">
                  <a16:creationId xmlns:a16="http://schemas.microsoft.com/office/drawing/2014/main" id="{0EC9E4A5-1DC8-18AB-AE78-8AB13030FD06}"/>
                </a:ext>
              </a:extLst>
            </p:cNvPr>
            <p:cNvCxnSpPr>
              <a:cxnSpLocks/>
              <a:stCxn id="9" idx="6"/>
              <a:endCxn id="14" idx="2"/>
            </p:cNvCxnSpPr>
            <p:nvPr/>
          </p:nvCxnSpPr>
          <p:spPr>
            <a:xfrm>
              <a:off x="4868562" y="5298107"/>
              <a:ext cx="523249" cy="5533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47">
              <a:extLst>
                <a:ext uri="{FF2B5EF4-FFF2-40B4-BE49-F238E27FC236}">
                  <a16:creationId xmlns:a16="http://schemas.microsoft.com/office/drawing/2014/main" id="{BA5E1779-84B7-9EE2-726C-EE6BAC36A463}"/>
                </a:ext>
              </a:extLst>
            </p:cNvPr>
            <p:cNvCxnSpPr>
              <a:cxnSpLocks/>
              <a:stCxn id="10" idx="6"/>
              <a:endCxn id="12" idx="2"/>
            </p:cNvCxnSpPr>
            <p:nvPr/>
          </p:nvCxnSpPr>
          <p:spPr>
            <a:xfrm flipV="1">
              <a:off x="4868562" y="5090102"/>
              <a:ext cx="523249" cy="562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48">
              <a:extLst>
                <a:ext uri="{FF2B5EF4-FFF2-40B4-BE49-F238E27FC236}">
                  <a16:creationId xmlns:a16="http://schemas.microsoft.com/office/drawing/2014/main" id="{CAF30418-AF12-863B-ED3C-0985B1F9E875}"/>
                </a:ext>
              </a:extLst>
            </p:cNvPr>
            <p:cNvCxnSpPr>
              <a:cxnSpLocks/>
              <a:stCxn id="10" idx="6"/>
              <a:endCxn id="13" idx="2"/>
            </p:cNvCxnSpPr>
            <p:nvPr/>
          </p:nvCxnSpPr>
          <p:spPr>
            <a:xfrm flipV="1">
              <a:off x="4868562" y="5489509"/>
              <a:ext cx="523249" cy="163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49">
              <a:extLst>
                <a:ext uri="{FF2B5EF4-FFF2-40B4-BE49-F238E27FC236}">
                  <a16:creationId xmlns:a16="http://schemas.microsoft.com/office/drawing/2014/main" id="{07906116-D204-F94B-E0C0-8EE436A70CBB}"/>
                </a:ext>
              </a:extLst>
            </p:cNvPr>
            <p:cNvCxnSpPr>
              <a:cxnSpLocks/>
              <a:stCxn id="10" idx="6"/>
              <a:endCxn id="14" idx="2"/>
            </p:cNvCxnSpPr>
            <p:nvPr/>
          </p:nvCxnSpPr>
          <p:spPr>
            <a:xfrm>
              <a:off x="4868562" y="5653039"/>
              <a:ext cx="523249" cy="1984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50">
              <a:extLst>
                <a:ext uri="{FF2B5EF4-FFF2-40B4-BE49-F238E27FC236}">
                  <a16:creationId xmlns:a16="http://schemas.microsoft.com/office/drawing/2014/main" id="{2B226101-0316-1B3A-6BCA-F12461912D55}"/>
                </a:ext>
              </a:extLst>
            </p:cNvPr>
            <p:cNvCxnSpPr>
              <a:cxnSpLocks/>
              <a:stCxn id="11" idx="6"/>
              <a:endCxn id="12" idx="2"/>
            </p:cNvCxnSpPr>
            <p:nvPr/>
          </p:nvCxnSpPr>
          <p:spPr>
            <a:xfrm flipV="1">
              <a:off x="4893864" y="5090102"/>
              <a:ext cx="497947" cy="927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51">
              <a:extLst>
                <a:ext uri="{FF2B5EF4-FFF2-40B4-BE49-F238E27FC236}">
                  <a16:creationId xmlns:a16="http://schemas.microsoft.com/office/drawing/2014/main" id="{4012040D-9D6F-C875-7E92-F4CF16CB98BA}"/>
                </a:ext>
              </a:extLst>
            </p:cNvPr>
            <p:cNvCxnSpPr>
              <a:cxnSpLocks/>
              <a:stCxn id="11" idx="6"/>
              <a:endCxn id="13" idx="2"/>
            </p:cNvCxnSpPr>
            <p:nvPr/>
          </p:nvCxnSpPr>
          <p:spPr>
            <a:xfrm flipV="1">
              <a:off x="4893864" y="5489509"/>
              <a:ext cx="497947" cy="528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52">
              <a:extLst>
                <a:ext uri="{FF2B5EF4-FFF2-40B4-BE49-F238E27FC236}">
                  <a16:creationId xmlns:a16="http://schemas.microsoft.com/office/drawing/2014/main" id="{02FF0B16-62E5-57AE-B87A-8AD72C0C6143}"/>
                </a:ext>
              </a:extLst>
            </p:cNvPr>
            <p:cNvCxnSpPr>
              <a:cxnSpLocks/>
              <a:stCxn id="11" idx="6"/>
              <a:endCxn id="14" idx="2"/>
            </p:cNvCxnSpPr>
            <p:nvPr/>
          </p:nvCxnSpPr>
          <p:spPr>
            <a:xfrm flipV="1">
              <a:off x="4893864" y="5851453"/>
              <a:ext cx="497947" cy="166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53">
              <a:extLst>
                <a:ext uri="{FF2B5EF4-FFF2-40B4-BE49-F238E27FC236}">
                  <a16:creationId xmlns:a16="http://schemas.microsoft.com/office/drawing/2014/main" id="{ECF706D1-22F1-FA07-E88A-E0C5846AE114}"/>
                </a:ext>
              </a:extLst>
            </p:cNvPr>
            <p:cNvCxnSpPr>
              <a:cxnSpLocks/>
              <a:stCxn id="12" idx="6"/>
              <a:endCxn id="15" idx="2"/>
            </p:cNvCxnSpPr>
            <p:nvPr/>
          </p:nvCxnSpPr>
          <p:spPr>
            <a:xfrm>
              <a:off x="5603641" y="5090102"/>
              <a:ext cx="517466" cy="3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54">
              <a:extLst>
                <a:ext uri="{FF2B5EF4-FFF2-40B4-BE49-F238E27FC236}">
                  <a16:creationId xmlns:a16="http://schemas.microsoft.com/office/drawing/2014/main" id="{368D879A-0616-D52D-EF7B-418B5F92C782}"/>
                </a:ext>
              </a:extLst>
            </p:cNvPr>
            <p:cNvCxnSpPr>
              <a:cxnSpLocks/>
              <a:stCxn id="12" idx="6"/>
              <a:endCxn id="16" idx="2"/>
            </p:cNvCxnSpPr>
            <p:nvPr/>
          </p:nvCxnSpPr>
          <p:spPr>
            <a:xfrm>
              <a:off x="5603641" y="5090102"/>
              <a:ext cx="535902" cy="396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55">
              <a:extLst>
                <a:ext uri="{FF2B5EF4-FFF2-40B4-BE49-F238E27FC236}">
                  <a16:creationId xmlns:a16="http://schemas.microsoft.com/office/drawing/2014/main" id="{242A0033-1643-3592-69AF-0422DE4DF963}"/>
                </a:ext>
              </a:extLst>
            </p:cNvPr>
            <p:cNvCxnSpPr>
              <a:cxnSpLocks/>
              <a:stCxn id="12" idx="6"/>
              <a:endCxn id="17" idx="2"/>
            </p:cNvCxnSpPr>
            <p:nvPr/>
          </p:nvCxnSpPr>
          <p:spPr>
            <a:xfrm>
              <a:off x="5603641" y="5090102"/>
              <a:ext cx="535902" cy="755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56">
              <a:extLst>
                <a:ext uri="{FF2B5EF4-FFF2-40B4-BE49-F238E27FC236}">
                  <a16:creationId xmlns:a16="http://schemas.microsoft.com/office/drawing/2014/main" id="{A494B9B3-9CB9-1587-1E20-12F5950BCE1E}"/>
                </a:ext>
              </a:extLst>
            </p:cNvPr>
            <p:cNvCxnSpPr>
              <a:cxnSpLocks/>
              <a:stCxn id="13" idx="6"/>
              <a:endCxn id="15" idx="2"/>
            </p:cNvCxnSpPr>
            <p:nvPr/>
          </p:nvCxnSpPr>
          <p:spPr>
            <a:xfrm flipV="1">
              <a:off x="5603641" y="5127701"/>
              <a:ext cx="517466" cy="3618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57">
              <a:extLst>
                <a:ext uri="{FF2B5EF4-FFF2-40B4-BE49-F238E27FC236}">
                  <a16:creationId xmlns:a16="http://schemas.microsoft.com/office/drawing/2014/main" id="{FECE06C3-EB4F-7687-550A-84B1CBCFCA3E}"/>
                </a:ext>
              </a:extLst>
            </p:cNvPr>
            <p:cNvCxnSpPr>
              <a:cxnSpLocks/>
              <a:stCxn id="13" idx="6"/>
              <a:endCxn id="16" idx="2"/>
            </p:cNvCxnSpPr>
            <p:nvPr/>
          </p:nvCxnSpPr>
          <p:spPr>
            <a:xfrm flipV="1">
              <a:off x="5603641" y="5486439"/>
              <a:ext cx="535902" cy="3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58">
              <a:extLst>
                <a:ext uri="{FF2B5EF4-FFF2-40B4-BE49-F238E27FC236}">
                  <a16:creationId xmlns:a16="http://schemas.microsoft.com/office/drawing/2014/main" id="{DAAFA000-01AB-5046-4806-E4FFEE7009C3}"/>
                </a:ext>
              </a:extLst>
            </p:cNvPr>
            <p:cNvCxnSpPr>
              <a:cxnSpLocks/>
              <a:stCxn id="13" idx="6"/>
              <a:endCxn id="17" idx="2"/>
            </p:cNvCxnSpPr>
            <p:nvPr/>
          </p:nvCxnSpPr>
          <p:spPr>
            <a:xfrm>
              <a:off x="5603641" y="5489509"/>
              <a:ext cx="535902" cy="355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59">
              <a:extLst>
                <a:ext uri="{FF2B5EF4-FFF2-40B4-BE49-F238E27FC236}">
                  <a16:creationId xmlns:a16="http://schemas.microsoft.com/office/drawing/2014/main" id="{BA0A3B5B-72BA-D2AD-8819-FE8153AB80E9}"/>
                </a:ext>
              </a:extLst>
            </p:cNvPr>
            <p:cNvCxnSpPr>
              <a:cxnSpLocks/>
              <a:stCxn id="14" idx="6"/>
              <a:endCxn id="17" idx="2"/>
            </p:cNvCxnSpPr>
            <p:nvPr/>
          </p:nvCxnSpPr>
          <p:spPr>
            <a:xfrm flipV="1">
              <a:off x="5603641" y="5845177"/>
              <a:ext cx="535902" cy="62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60">
              <a:extLst>
                <a:ext uri="{FF2B5EF4-FFF2-40B4-BE49-F238E27FC236}">
                  <a16:creationId xmlns:a16="http://schemas.microsoft.com/office/drawing/2014/main" id="{906066FD-E8C5-6702-8979-4CC0325DBAD8}"/>
                </a:ext>
              </a:extLst>
            </p:cNvPr>
            <p:cNvCxnSpPr>
              <a:cxnSpLocks/>
              <a:stCxn id="14" idx="6"/>
              <a:endCxn id="16" idx="2"/>
            </p:cNvCxnSpPr>
            <p:nvPr/>
          </p:nvCxnSpPr>
          <p:spPr>
            <a:xfrm flipV="1">
              <a:off x="5603641" y="5486439"/>
              <a:ext cx="535902" cy="365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61">
              <a:extLst>
                <a:ext uri="{FF2B5EF4-FFF2-40B4-BE49-F238E27FC236}">
                  <a16:creationId xmlns:a16="http://schemas.microsoft.com/office/drawing/2014/main" id="{65289CDA-DD89-2675-18BC-63070D99379D}"/>
                </a:ext>
              </a:extLst>
            </p:cNvPr>
            <p:cNvCxnSpPr>
              <a:cxnSpLocks/>
              <a:stCxn id="14" idx="6"/>
              <a:endCxn id="15" idx="2"/>
            </p:cNvCxnSpPr>
            <p:nvPr/>
          </p:nvCxnSpPr>
          <p:spPr>
            <a:xfrm flipV="1">
              <a:off x="5603641" y="5127701"/>
              <a:ext cx="517466" cy="7237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62">
              <a:extLst>
                <a:ext uri="{FF2B5EF4-FFF2-40B4-BE49-F238E27FC236}">
                  <a16:creationId xmlns:a16="http://schemas.microsoft.com/office/drawing/2014/main" id="{10B57930-2BBD-9FC3-365D-B31EE11988A8}"/>
                </a:ext>
              </a:extLst>
            </p:cNvPr>
            <p:cNvCxnSpPr>
              <a:cxnSpLocks/>
              <a:stCxn id="15" idx="6"/>
              <a:endCxn id="18" idx="2"/>
            </p:cNvCxnSpPr>
            <p:nvPr/>
          </p:nvCxnSpPr>
          <p:spPr>
            <a:xfrm>
              <a:off x="6332937" y="5127701"/>
              <a:ext cx="517466" cy="1704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63">
              <a:extLst>
                <a:ext uri="{FF2B5EF4-FFF2-40B4-BE49-F238E27FC236}">
                  <a16:creationId xmlns:a16="http://schemas.microsoft.com/office/drawing/2014/main" id="{7D2B4EA7-5F42-0104-15B0-643BC3E0FDE7}"/>
                </a:ext>
              </a:extLst>
            </p:cNvPr>
            <p:cNvCxnSpPr>
              <a:cxnSpLocks/>
              <a:stCxn id="15" idx="6"/>
              <a:endCxn id="19" idx="2"/>
            </p:cNvCxnSpPr>
            <p:nvPr/>
          </p:nvCxnSpPr>
          <p:spPr>
            <a:xfrm>
              <a:off x="6332937" y="5127701"/>
              <a:ext cx="517466" cy="5398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64">
              <a:extLst>
                <a:ext uri="{FF2B5EF4-FFF2-40B4-BE49-F238E27FC236}">
                  <a16:creationId xmlns:a16="http://schemas.microsoft.com/office/drawing/2014/main" id="{C327E287-FC38-6FC4-BF1E-E9A1B53BDFA3}"/>
                </a:ext>
              </a:extLst>
            </p:cNvPr>
            <p:cNvCxnSpPr>
              <a:cxnSpLocks/>
              <a:stCxn id="16" idx="6"/>
              <a:endCxn id="18" idx="2"/>
            </p:cNvCxnSpPr>
            <p:nvPr/>
          </p:nvCxnSpPr>
          <p:spPr>
            <a:xfrm flipV="1">
              <a:off x="6351373" y="5298107"/>
              <a:ext cx="499030" cy="188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65">
              <a:extLst>
                <a:ext uri="{FF2B5EF4-FFF2-40B4-BE49-F238E27FC236}">
                  <a16:creationId xmlns:a16="http://schemas.microsoft.com/office/drawing/2014/main" id="{0653C2CD-5351-CD83-9717-42FA124B53E7}"/>
                </a:ext>
              </a:extLst>
            </p:cNvPr>
            <p:cNvCxnSpPr>
              <a:cxnSpLocks/>
              <a:stCxn id="16" idx="6"/>
              <a:endCxn id="19" idx="2"/>
            </p:cNvCxnSpPr>
            <p:nvPr/>
          </p:nvCxnSpPr>
          <p:spPr>
            <a:xfrm>
              <a:off x="6351373" y="5486439"/>
              <a:ext cx="499030" cy="181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66">
              <a:extLst>
                <a:ext uri="{FF2B5EF4-FFF2-40B4-BE49-F238E27FC236}">
                  <a16:creationId xmlns:a16="http://schemas.microsoft.com/office/drawing/2014/main" id="{7E428D11-FCD3-BB9E-A7A1-459F37910182}"/>
                </a:ext>
              </a:extLst>
            </p:cNvPr>
            <p:cNvCxnSpPr>
              <a:cxnSpLocks/>
              <a:stCxn id="17" idx="6"/>
              <a:endCxn id="18" idx="2"/>
            </p:cNvCxnSpPr>
            <p:nvPr/>
          </p:nvCxnSpPr>
          <p:spPr>
            <a:xfrm flipV="1">
              <a:off x="6351373" y="5298107"/>
              <a:ext cx="499030" cy="547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67">
              <a:extLst>
                <a:ext uri="{FF2B5EF4-FFF2-40B4-BE49-F238E27FC236}">
                  <a16:creationId xmlns:a16="http://schemas.microsoft.com/office/drawing/2014/main" id="{746C12F5-68FE-1E27-F4F2-A8C71494A050}"/>
                </a:ext>
              </a:extLst>
            </p:cNvPr>
            <p:cNvCxnSpPr>
              <a:cxnSpLocks/>
              <a:stCxn id="17" idx="6"/>
              <a:endCxn id="19" idx="2"/>
            </p:cNvCxnSpPr>
            <p:nvPr/>
          </p:nvCxnSpPr>
          <p:spPr>
            <a:xfrm flipV="1">
              <a:off x="6351373" y="5667597"/>
              <a:ext cx="499030" cy="1775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8" name="Connector: Curved 47">
            <a:extLst>
              <a:ext uri="{FF2B5EF4-FFF2-40B4-BE49-F238E27FC236}">
                <a16:creationId xmlns:a16="http://schemas.microsoft.com/office/drawing/2014/main" id="{162825B4-8542-6D40-3411-72025770CDCB}"/>
              </a:ext>
            </a:extLst>
          </p:cNvPr>
          <p:cNvCxnSpPr/>
          <p:nvPr/>
        </p:nvCxnSpPr>
        <p:spPr>
          <a:xfrm>
            <a:off x="1247775" y="3514725"/>
            <a:ext cx="1257300" cy="56197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9FF17912-DF7B-B60E-16D4-D98A32F95E25}"/>
              </a:ext>
            </a:extLst>
          </p:cNvPr>
          <p:cNvCxnSpPr/>
          <p:nvPr/>
        </p:nvCxnSpPr>
        <p:spPr>
          <a:xfrm>
            <a:off x="748745" y="3998000"/>
            <a:ext cx="1741933" cy="8571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A2975D5C-3093-5DBC-780D-14E4CE145C8F}"/>
              </a:ext>
            </a:extLst>
          </p:cNvPr>
          <p:cNvCxnSpPr>
            <a:cxnSpLocks/>
            <a:endCxn id="10" idx="2"/>
          </p:cNvCxnSpPr>
          <p:nvPr/>
        </p:nvCxnSpPr>
        <p:spPr>
          <a:xfrm rot="5400000" flipH="1" flipV="1">
            <a:off x="1501383" y="4285894"/>
            <a:ext cx="1061406" cy="98718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492E7B3E-2CE2-E79E-F5CA-C4E0D25BE304}"/>
              </a:ext>
            </a:extLst>
          </p:cNvPr>
          <p:cNvCxnSpPr>
            <a:endCxn id="11" idx="2"/>
          </p:cNvCxnSpPr>
          <p:nvPr/>
        </p:nvCxnSpPr>
        <p:spPr>
          <a:xfrm flipV="1">
            <a:off x="1552575" y="4613778"/>
            <a:ext cx="998404" cy="68664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D4FFB6B4-8647-6567-4DFE-6D7544293A5C}"/>
              </a:ext>
            </a:extLst>
          </p:cNvPr>
          <p:cNvCxnSpPr>
            <a:cxnSpLocks/>
            <a:endCxn id="9" idx="2"/>
          </p:cNvCxnSpPr>
          <p:nvPr/>
        </p:nvCxnSpPr>
        <p:spPr>
          <a:xfrm rot="5400000" flipH="1" flipV="1">
            <a:off x="1335838" y="4110587"/>
            <a:ext cx="1406576" cy="97310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0AB9C31B-A5DB-91B5-5A14-58DC2D84A79D}"/>
              </a:ext>
            </a:extLst>
          </p:cNvPr>
          <p:cNvCxnSpPr>
            <a:cxnSpLocks/>
            <a:endCxn id="8" idx="2"/>
          </p:cNvCxnSpPr>
          <p:nvPr/>
        </p:nvCxnSpPr>
        <p:spPr>
          <a:xfrm rot="5400000" flipH="1" flipV="1">
            <a:off x="1159255" y="3912390"/>
            <a:ext cx="1745662" cy="98718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or: Curved 61">
            <a:extLst>
              <a:ext uri="{FF2B5EF4-FFF2-40B4-BE49-F238E27FC236}">
                <a16:creationId xmlns:a16="http://schemas.microsoft.com/office/drawing/2014/main" id="{A66F9EE2-F16D-C00E-05CF-5040B130DD08}"/>
              </a:ext>
            </a:extLst>
          </p:cNvPr>
          <p:cNvCxnSpPr>
            <a:cxnSpLocks/>
            <a:endCxn id="10" idx="2"/>
          </p:cNvCxnSpPr>
          <p:nvPr/>
        </p:nvCxnSpPr>
        <p:spPr>
          <a:xfrm>
            <a:off x="695325" y="3997999"/>
            <a:ext cx="1830352" cy="25078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66472838-6722-E501-CC98-1065070CCB22}"/>
              </a:ext>
            </a:extLst>
          </p:cNvPr>
          <p:cNvCxnSpPr>
            <a:cxnSpLocks/>
            <a:endCxn id="11" idx="2"/>
          </p:cNvCxnSpPr>
          <p:nvPr/>
        </p:nvCxnSpPr>
        <p:spPr>
          <a:xfrm>
            <a:off x="695325" y="3997998"/>
            <a:ext cx="1855654" cy="6157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67">
            <a:extLst>
              <a:ext uri="{FF2B5EF4-FFF2-40B4-BE49-F238E27FC236}">
                <a16:creationId xmlns:a16="http://schemas.microsoft.com/office/drawing/2014/main" id="{448E1941-8493-8215-4E6F-C37ECD09ABB9}"/>
              </a:ext>
            </a:extLst>
          </p:cNvPr>
          <p:cNvCxnSpPr>
            <a:cxnSpLocks/>
            <a:endCxn id="9" idx="2"/>
          </p:cNvCxnSpPr>
          <p:nvPr/>
        </p:nvCxnSpPr>
        <p:spPr>
          <a:xfrm flipV="1">
            <a:off x="676889" y="3893850"/>
            <a:ext cx="1848788" cy="10377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6D139068-7C14-2069-A1D5-B7C54F31264D}"/>
              </a:ext>
            </a:extLst>
          </p:cNvPr>
          <p:cNvCxnSpPr>
            <a:cxnSpLocks/>
            <a:endCxn id="8" idx="2"/>
          </p:cNvCxnSpPr>
          <p:nvPr/>
        </p:nvCxnSpPr>
        <p:spPr>
          <a:xfrm flipV="1">
            <a:off x="695325" y="3533150"/>
            <a:ext cx="1830352" cy="45478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Arrow: Right 73">
            <a:extLst>
              <a:ext uri="{FF2B5EF4-FFF2-40B4-BE49-F238E27FC236}">
                <a16:creationId xmlns:a16="http://schemas.microsoft.com/office/drawing/2014/main" id="{C987FEEC-54F2-01A7-8297-8CAD57CB95B3}"/>
              </a:ext>
            </a:extLst>
          </p:cNvPr>
          <p:cNvSpPr/>
          <p:nvPr/>
        </p:nvSpPr>
        <p:spPr>
          <a:xfrm>
            <a:off x="4931178" y="3893850"/>
            <a:ext cx="685851" cy="3266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48F9F1BF-BE0F-68BE-45E8-69F0B837B0A0}"/>
              </a:ext>
            </a:extLst>
          </p:cNvPr>
          <p:cNvSpPr txBox="1"/>
          <p:nvPr/>
        </p:nvSpPr>
        <p:spPr>
          <a:xfrm>
            <a:off x="5617029" y="3822515"/>
            <a:ext cx="2233698" cy="369332"/>
          </a:xfrm>
          <a:prstGeom prst="rect">
            <a:avLst/>
          </a:prstGeom>
          <a:noFill/>
        </p:spPr>
        <p:txBody>
          <a:bodyPr wrap="square">
            <a:spAutoFit/>
          </a:bodyPr>
          <a:lstStyle/>
          <a:p>
            <a:r>
              <a:rPr lang="id-ID" b="1" dirty="0">
                <a:solidFill>
                  <a:srgbClr val="FF0000"/>
                </a:solidFill>
              </a:rPr>
              <a:t>Walking / Running</a:t>
            </a:r>
            <a:endParaRPr lang="en-US" b="1" dirty="0">
              <a:solidFill>
                <a:srgbClr val="FF0000"/>
              </a:solidFill>
            </a:endParaRPr>
          </a:p>
        </p:txBody>
      </p:sp>
      <p:sp>
        <p:nvSpPr>
          <p:cNvPr id="77" name="TextBox 76">
            <a:extLst>
              <a:ext uri="{FF2B5EF4-FFF2-40B4-BE49-F238E27FC236}">
                <a16:creationId xmlns:a16="http://schemas.microsoft.com/office/drawing/2014/main" id="{289DD0AD-FFC9-D811-01D5-275861E9B6A0}"/>
              </a:ext>
            </a:extLst>
          </p:cNvPr>
          <p:cNvSpPr txBox="1"/>
          <p:nvPr/>
        </p:nvSpPr>
        <p:spPr>
          <a:xfrm>
            <a:off x="7990120" y="2442814"/>
            <a:ext cx="4070780" cy="372614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Strategy for proactive system robustness</a:t>
            </a:r>
          </a:p>
          <a:p>
            <a:pPr marL="285750" indent="-285750">
              <a:lnSpc>
                <a:spcPct val="150000"/>
              </a:lnSpc>
              <a:buFont typeface="Arial" panose="020B0604020202020204" pitchFamily="34" charset="0"/>
              <a:buChar char="•"/>
            </a:pPr>
            <a:r>
              <a:rPr lang="en-US" sz="2000" dirty="0"/>
              <a:t>Redundancy and the role of sensor criticality</a:t>
            </a:r>
          </a:p>
          <a:p>
            <a:pPr marL="285750" indent="-285750">
              <a:lnSpc>
                <a:spcPct val="150000"/>
              </a:lnSpc>
              <a:buFont typeface="Arial" panose="020B0604020202020204" pitchFamily="34" charset="0"/>
              <a:buChar char="•"/>
            </a:pPr>
            <a:r>
              <a:rPr lang="en-US" sz="2000" dirty="0"/>
              <a:t>Defining critical sensor groups using FRM</a:t>
            </a:r>
          </a:p>
          <a:p>
            <a:pPr marL="285750" indent="-285750">
              <a:lnSpc>
                <a:spcPct val="150000"/>
              </a:lnSpc>
              <a:buFont typeface="Arial" panose="020B0604020202020204" pitchFamily="34" charset="0"/>
              <a:buChar char="•"/>
            </a:pPr>
            <a:r>
              <a:rPr lang="en-US" sz="2000" dirty="0"/>
              <a:t>Goal to reduce criticality and enhance system resilience</a:t>
            </a:r>
          </a:p>
        </p:txBody>
      </p:sp>
    </p:spTree>
    <p:extLst>
      <p:ext uri="{BB962C8B-B14F-4D97-AF65-F5344CB8AC3E}">
        <p14:creationId xmlns:p14="http://schemas.microsoft.com/office/powerpoint/2010/main" val="2828511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A4C7D8-DB02-65C0-8568-1E1E015AD901}"/>
              </a:ext>
            </a:extLst>
          </p:cNvPr>
          <p:cNvSpPr>
            <a:spLocks noGrp="1"/>
          </p:cNvSpPr>
          <p:nvPr>
            <p:ph type="dt" sz="half" idx="10"/>
          </p:nvPr>
        </p:nvSpPr>
        <p:spPr/>
        <p:txBody>
          <a:bodyPr/>
          <a:lstStyle/>
          <a:p>
            <a:fld id="{5E86615C-D025-427E-85A0-BD06761097C9}" type="datetime1">
              <a:rPr lang="en-US" smtClean="0"/>
              <a:t>1/21/2024</a:t>
            </a:fld>
            <a:endParaRPr lang="en-US" dirty="0"/>
          </a:p>
        </p:txBody>
      </p:sp>
      <p:sp>
        <p:nvSpPr>
          <p:cNvPr id="3" name="Slide Number Placeholder 2">
            <a:extLst>
              <a:ext uri="{FF2B5EF4-FFF2-40B4-BE49-F238E27FC236}">
                <a16:creationId xmlns:a16="http://schemas.microsoft.com/office/drawing/2014/main" id="{5693215A-F3BF-13E3-44F2-CB33981CA8AC}"/>
              </a:ext>
            </a:extLst>
          </p:cNvPr>
          <p:cNvSpPr>
            <a:spLocks noGrp="1"/>
          </p:cNvSpPr>
          <p:nvPr>
            <p:ph type="sldNum" sz="quarter" idx="12"/>
          </p:nvPr>
        </p:nvSpPr>
        <p:spPr/>
        <p:txBody>
          <a:bodyPr/>
          <a:lstStyle/>
          <a:p>
            <a:pPr algn="l"/>
            <a:fld id="{FAEF9944-A4F6-4C59-AEBD-678D6480B8EA}" type="slidenum">
              <a:rPr lang="en-US" smtClean="0"/>
              <a:pPr algn="l"/>
              <a:t>11</a:t>
            </a:fld>
            <a:endParaRPr lang="en-US" dirty="0"/>
          </a:p>
        </p:txBody>
      </p:sp>
      <p:sp>
        <p:nvSpPr>
          <p:cNvPr id="4" name="Rectangle 3">
            <a:extLst>
              <a:ext uri="{FF2B5EF4-FFF2-40B4-BE49-F238E27FC236}">
                <a16:creationId xmlns:a16="http://schemas.microsoft.com/office/drawing/2014/main" id="{714E7B1D-C675-9E6E-A605-6CBF97DC321C}"/>
              </a:ext>
            </a:extLst>
          </p:cNvPr>
          <p:cNvSpPr/>
          <p:nvPr/>
        </p:nvSpPr>
        <p:spPr>
          <a:xfrm>
            <a:off x="982133" y="959555"/>
            <a:ext cx="4560711" cy="45945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dirty="0"/>
              <a:t>Ta</a:t>
            </a:r>
            <a:endParaRPr lang="en-US" dirty="0"/>
          </a:p>
        </p:txBody>
      </p:sp>
      <p:sp>
        <p:nvSpPr>
          <p:cNvPr id="5" name="Rectangle 4">
            <a:extLst>
              <a:ext uri="{FF2B5EF4-FFF2-40B4-BE49-F238E27FC236}">
                <a16:creationId xmlns:a16="http://schemas.microsoft.com/office/drawing/2014/main" id="{EAE677E8-7A13-363D-FD63-71BEEA2E35C7}"/>
              </a:ext>
            </a:extLst>
          </p:cNvPr>
          <p:cNvSpPr/>
          <p:nvPr/>
        </p:nvSpPr>
        <p:spPr>
          <a:xfrm>
            <a:off x="6649156" y="959556"/>
            <a:ext cx="4560711" cy="45945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D815339-D0AE-C302-A9F3-F8AF68939042}"/>
              </a:ext>
            </a:extLst>
          </p:cNvPr>
          <p:cNvSpPr txBox="1"/>
          <p:nvPr/>
        </p:nvSpPr>
        <p:spPr>
          <a:xfrm>
            <a:off x="870655" y="5000978"/>
            <a:ext cx="4560711" cy="461665"/>
          </a:xfrm>
          <a:prstGeom prst="rect">
            <a:avLst/>
          </a:prstGeom>
          <a:noFill/>
        </p:spPr>
        <p:txBody>
          <a:bodyPr wrap="square">
            <a:spAutoFit/>
          </a:bodyPr>
          <a:lstStyle/>
          <a:p>
            <a:pPr algn="ctr"/>
            <a:r>
              <a:rPr lang="en-US" sz="2400" b="1" dirty="0">
                <a:solidFill>
                  <a:schemeClr val="tx1"/>
                </a:solidFill>
              </a:rPr>
              <a:t>Traditional Cyberattack</a:t>
            </a:r>
          </a:p>
        </p:txBody>
      </p:sp>
      <p:pic>
        <p:nvPicPr>
          <p:cNvPr id="13" name="Picture 12" descr="A cartoon of a red person holding a key and a padlock">
            <a:extLst>
              <a:ext uri="{FF2B5EF4-FFF2-40B4-BE49-F238E27FC236}">
                <a16:creationId xmlns:a16="http://schemas.microsoft.com/office/drawing/2014/main" id="{F079E909-6EEA-424C-EDB5-A6E0B3936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290" y="2525888"/>
            <a:ext cx="1961443" cy="1961443"/>
          </a:xfrm>
          <a:prstGeom prst="rect">
            <a:avLst/>
          </a:prstGeom>
        </p:spPr>
      </p:pic>
      <p:sp>
        <p:nvSpPr>
          <p:cNvPr id="14" name="Rectangle: Rounded Corners 13">
            <a:extLst>
              <a:ext uri="{FF2B5EF4-FFF2-40B4-BE49-F238E27FC236}">
                <a16:creationId xmlns:a16="http://schemas.microsoft.com/office/drawing/2014/main" id="{7D18250F-719C-AD66-FA94-B3881EE645DB}"/>
              </a:ext>
            </a:extLst>
          </p:cNvPr>
          <p:cNvSpPr/>
          <p:nvPr/>
        </p:nvSpPr>
        <p:spPr>
          <a:xfrm>
            <a:off x="1738489" y="1512711"/>
            <a:ext cx="3047999" cy="9410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800" b="1" dirty="0">
                <a:solidFill>
                  <a:schemeClr val="tx1"/>
                </a:solidFill>
              </a:rPr>
              <a:t>Network Forensics Analysis of Ransomware</a:t>
            </a:r>
          </a:p>
          <a:p>
            <a:pPr algn="ctr"/>
            <a:r>
              <a:rPr lang="id-ID" sz="1800" b="1" dirty="0">
                <a:solidFill>
                  <a:schemeClr val="tx1"/>
                </a:solidFill>
              </a:rPr>
              <a:t>(Chapter 2)</a:t>
            </a:r>
            <a:endParaRPr lang="en-US" sz="1800" b="1" dirty="0">
              <a:solidFill>
                <a:schemeClr val="tx1"/>
              </a:solidFill>
            </a:endParaRPr>
          </a:p>
          <a:p>
            <a:pPr algn="ctr"/>
            <a:endParaRPr lang="en-US" dirty="0"/>
          </a:p>
        </p:txBody>
      </p:sp>
      <p:sp>
        <p:nvSpPr>
          <p:cNvPr id="15" name="Arrow: Right 14">
            <a:extLst>
              <a:ext uri="{FF2B5EF4-FFF2-40B4-BE49-F238E27FC236}">
                <a16:creationId xmlns:a16="http://schemas.microsoft.com/office/drawing/2014/main" id="{609228BA-6D2F-3BF2-E6A5-1C482396D3AF}"/>
              </a:ext>
            </a:extLst>
          </p:cNvPr>
          <p:cNvSpPr/>
          <p:nvPr/>
        </p:nvSpPr>
        <p:spPr>
          <a:xfrm>
            <a:off x="5542844" y="1659467"/>
            <a:ext cx="936978" cy="4616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831E055-7361-7680-ECC4-B2E4A04B8F06}"/>
              </a:ext>
            </a:extLst>
          </p:cNvPr>
          <p:cNvSpPr txBox="1"/>
          <p:nvPr/>
        </p:nvSpPr>
        <p:spPr>
          <a:xfrm>
            <a:off x="6537678" y="5062483"/>
            <a:ext cx="4560711" cy="461665"/>
          </a:xfrm>
          <a:prstGeom prst="rect">
            <a:avLst/>
          </a:prstGeom>
          <a:noFill/>
        </p:spPr>
        <p:txBody>
          <a:bodyPr wrap="square">
            <a:spAutoFit/>
          </a:bodyPr>
          <a:lstStyle/>
          <a:p>
            <a:pPr algn="ctr"/>
            <a:r>
              <a:rPr lang="en-US" sz="2400" b="1" dirty="0"/>
              <a:t>Complex System Cyberattack</a:t>
            </a:r>
          </a:p>
        </p:txBody>
      </p:sp>
      <p:pic>
        <p:nvPicPr>
          <p:cNvPr id="19" name="Picture 18">
            <a:extLst>
              <a:ext uri="{FF2B5EF4-FFF2-40B4-BE49-F238E27FC236}">
                <a16:creationId xmlns:a16="http://schemas.microsoft.com/office/drawing/2014/main" id="{2137CDDA-4FFC-3BE8-37C6-CA5137A0EFB1}"/>
              </a:ext>
            </a:extLst>
          </p:cNvPr>
          <p:cNvPicPr>
            <a:picLocks noChangeAspect="1"/>
          </p:cNvPicPr>
          <p:nvPr/>
        </p:nvPicPr>
        <p:blipFill>
          <a:blip r:embed="rId3"/>
          <a:stretch>
            <a:fillRect/>
          </a:stretch>
        </p:blipFill>
        <p:spPr>
          <a:xfrm>
            <a:off x="7511458" y="3985513"/>
            <a:ext cx="2836105" cy="1055741"/>
          </a:xfrm>
          <a:prstGeom prst="rect">
            <a:avLst/>
          </a:prstGeom>
        </p:spPr>
      </p:pic>
      <p:sp>
        <p:nvSpPr>
          <p:cNvPr id="20" name="Rectangle: Rounded Corners 19">
            <a:extLst>
              <a:ext uri="{FF2B5EF4-FFF2-40B4-BE49-F238E27FC236}">
                <a16:creationId xmlns:a16="http://schemas.microsoft.com/office/drawing/2014/main" id="{0AD98B9B-914D-6EAA-B452-6873D879F4CD}"/>
              </a:ext>
            </a:extLst>
          </p:cNvPr>
          <p:cNvSpPr/>
          <p:nvPr/>
        </p:nvSpPr>
        <p:spPr>
          <a:xfrm>
            <a:off x="6750755" y="2694503"/>
            <a:ext cx="4347634" cy="905659"/>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800" b="1" dirty="0">
                <a:solidFill>
                  <a:schemeClr val="tx1"/>
                </a:solidFill>
              </a:rPr>
              <a:t>Detection of Sensors Used for </a:t>
            </a:r>
            <a:r>
              <a:rPr lang="id-ID" sz="1800" b="1" dirty="0">
                <a:solidFill>
                  <a:schemeClr val="tx1"/>
                </a:solidFill>
              </a:rPr>
              <a:t>AE</a:t>
            </a:r>
            <a:r>
              <a:rPr lang="en-US" sz="1800" b="1" dirty="0">
                <a:solidFill>
                  <a:schemeClr val="tx1"/>
                </a:solidFill>
              </a:rPr>
              <a:t>s</a:t>
            </a:r>
            <a:r>
              <a:rPr lang="id-ID" sz="1800" b="1" dirty="0">
                <a:solidFill>
                  <a:schemeClr val="tx1"/>
                </a:solidFill>
              </a:rPr>
              <a:t> </a:t>
            </a:r>
            <a:r>
              <a:rPr lang="en-US" sz="1800" b="1" dirty="0">
                <a:solidFill>
                  <a:schemeClr val="tx1"/>
                </a:solidFill>
              </a:rPr>
              <a:t>Against</a:t>
            </a:r>
            <a:r>
              <a:rPr lang="id-ID" sz="1800" b="1" dirty="0">
                <a:solidFill>
                  <a:schemeClr val="tx1"/>
                </a:solidFill>
              </a:rPr>
              <a:t> DNN Models</a:t>
            </a:r>
            <a:r>
              <a:rPr lang="en-US" sz="1800" b="1" dirty="0">
                <a:solidFill>
                  <a:schemeClr val="tx1"/>
                </a:solidFill>
              </a:rPr>
              <a:t> </a:t>
            </a:r>
            <a:endParaRPr lang="id-ID" sz="1800" b="1" dirty="0">
              <a:solidFill>
                <a:schemeClr val="tx1"/>
              </a:solidFill>
            </a:endParaRPr>
          </a:p>
          <a:p>
            <a:pPr algn="ctr"/>
            <a:r>
              <a:rPr lang="id-ID" sz="1800" b="1" dirty="0">
                <a:solidFill>
                  <a:schemeClr val="tx1"/>
                </a:solidFill>
              </a:rPr>
              <a:t>(Chapter 4)</a:t>
            </a:r>
            <a:endParaRPr lang="en-US" sz="1800" b="1" dirty="0">
              <a:solidFill>
                <a:schemeClr val="tx1"/>
              </a:solidFill>
            </a:endParaRPr>
          </a:p>
          <a:p>
            <a:pPr algn="ctr"/>
            <a:endParaRPr lang="en-US" dirty="0"/>
          </a:p>
        </p:txBody>
      </p:sp>
      <p:sp>
        <p:nvSpPr>
          <p:cNvPr id="21" name="Rectangle: Rounded Corners 20">
            <a:extLst>
              <a:ext uri="{FF2B5EF4-FFF2-40B4-BE49-F238E27FC236}">
                <a16:creationId xmlns:a16="http://schemas.microsoft.com/office/drawing/2014/main" id="{5712020D-FD8D-5017-9BE7-029B85AAD654}"/>
              </a:ext>
            </a:extLst>
          </p:cNvPr>
          <p:cNvSpPr/>
          <p:nvPr/>
        </p:nvSpPr>
        <p:spPr>
          <a:xfrm>
            <a:off x="6750755" y="1232182"/>
            <a:ext cx="4347633" cy="104262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800" b="1" dirty="0">
                <a:solidFill>
                  <a:schemeClr val="tx1"/>
                </a:solidFill>
              </a:rPr>
              <a:t>Experiments on </a:t>
            </a:r>
            <a:r>
              <a:rPr lang="id-ID" sz="1800" b="1" dirty="0">
                <a:solidFill>
                  <a:schemeClr val="tx1"/>
                </a:solidFill>
              </a:rPr>
              <a:t>AE</a:t>
            </a:r>
            <a:r>
              <a:rPr lang="en-US" sz="1800" b="1" dirty="0">
                <a:solidFill>
                  <a:schemeClr val="tx1"/>
                </a:solidFill>
              </a:rPr>
              <a:t>s for D</a:t>
            </a:r>
            <a:r>
              <a:rPr lang="id-ID" sz="1800" b="1" dirty="0">
                <a:solidFill>
                  <a:schemeClr val="tx1"/>
                </a:solidFill>
              </a:rPr>
              <a:t>NN Models </a:t>
            </a:r>
            <a:r>
              <a:rPr lang="en-US" sz="1800" b="1" dirty="0">
                <a:solidFill>
                  <a:schemeClr val="tx1"/>
                </a:solidFill>
              </a:rPr>
              <a:t>Using Multimodal </a:t>
            </a:r>
            <a:r>
              <a:rPr lang="id-ID" sz="1800" b="1" dirty="0">
                <a:solidFill>
                  <a:schemeClr val="tx1"/>
                </a:solidFill>
              </a:rPr>
              <a:t>Sensors </a:t>
            </a:r>
          </a:p>
          <a:p>
            <a:pPr algn="ctr"/>
            <a:r>
              <a:rPr lang="id-ID" sz="1800" b="1" dirty="0">
                <a:solidFill>
                  <a:schemeClr val="tx1"/>
                </a:solidFill>
              </a:rPr>
              <a:t>(Chapter 3)</a:t>
            </a:r>
            <a:endParaRPr lang="en-US" sz="1800" b="1" dirty="0">
              <a:solidFill>
                <a:schemeClr val="tx1"/>
              </a:solidFill>
            </a:endParaRPr>
          </a:p>
          <a:p>
            <a:pPr algn="ctr"/>
            <a:endParaRPr lang="en-US" dirty="0"/>
          </a:p>
        </p:txBody>
      </p:sp>
      <p:sp>
        <p:nvSpPr>
          <p:cNvPr id="22" name="Arrow: Down 21">
            <a:extLst>
              <a:ext uri="{FF2B5EF4-FFF2-40B4-BE49-F238E27FC236}">
                <a16:creationId xmlns:a16="http://schemas.microsoft.com/office/drawing/2014/main" id="{4F969B23-5488-42C8-EB5F-4C794C4303E5}"/>
              </a:ext>
            </a:extLst>
          </p:cNvPr>
          <p:cNvSpPr/>
          <p:nvPr/>
        </p:nvSpPr>
        <p:spPr>
          <a:xfrm>
            <a:off x="8818033" y="2274802"/>
            <a:ext cx="404989" cy="38535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3CC130A9-4775-D06D-D514-9B6EA59EAF5F}"/>
              </a:ext>
            </a:extLst>
          </p:cNvPr>
          <p:cNvSpPr txBox="1">
            <a:spLocks/>
          </p:cNvSpPr>
          <p:nvPr/>
        </p:nvSpPr>
        <p:spPr>
          <a:xfrm>
            <a:off x="0" y="-3842"/>
            <a:ext cx="12192000" cy="816324"/>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r>
              <a:rPr lang="en-US" dirty="0"/>
              <a:t>Structure of Thesis</a:t>
            </a:r>
          </a:p>
        </p:txBody>
      </p:sp>
    </p:spTree>
    <p:extLst>
      <p:ext uri="{BB962C8B-B14F-4D97-AF65-F5344CB8AC3E}">
        <p14:creationId xmlns:p14="http://schemas.microsoft.com/office/powerpoint/2010/main" val="346340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68C9-12EB-5904-E6DE-41E90E969725}"/>
              </a:ext>
            </a:extLst>
          </p:cNvPr>
          <p:cNvSpPr>
            <a:spLocks noGrp="1"/>
          </p:cNvSpPr>
          <p:nvPr>
            <p:ph type="title"/>
          </p:nvPr>
        </p:nvSpPr>
        <p:spPr>
          <a:xfrm>
            <a:off x="1840088" y="2377520"/>
            <a:ext cx="8770571" cy="1345269"/>
          </a:xfrm>
        </p:spPr>
        <p:txBody>
          <a:bodyPr/>
          <a:lstStyle/>
          <a:p>
            <a:r>
              <a:rPr lang="en-US" sz="3200" dirty="0"/>
              <a:t>Analysis of Cerber Ransomware Behavior Based on Network Forensics</a:t>
            </a:r>
          </a:p>
        </p:txBody>
      </p:sp>
      <p:sp>
        <p:nvSpPr>
          <p:cNvPr id="5" name="Date Placeholder 4">
            <a:extLst>
              <a:ext uri="{FF2B5EF4-FFF2-40B4-BE49-F238E27FC236}">
                <a16:creationId xmlns:a16="http://schemas.microsoft.com/office/drawing/2014/main" id="{5747172B-9551-02CE-A845-6903083F62FC}"/>
              </a:ext>
            </a:extLst>
          </p:cNvPr>
          <p:cNvSpPr>
            <a:spLocks noGrp="1"/>
          </p:cNvSpPr>
          <p:nvPr>
            <p:ph type="dt" sz="half" idx="10"/>
          </p:nvPr>
        </p:nvSpPr>
        <p:spPr/>
        <p:txBody>
          <a:bodyPr/>
          <a:lstStyle/>
          <a:p>
            <a:fld id="{F29A56C1-5F11-4F4D-8BA0-43E87B492B45}" type="datetime1">
              <a:rPr lang="en-US" smtClean="0"/>
              <a:t>1/21/2024</a:t>
            </a:fld>
            <a:endParaRPr lang="en-US" dirty="0"/>
          </a:p>
        </p:txBody>
      </p:sp>
      <p:sp>
        <p:nvSpPr>
          <p:cNvPr id="6" name="Slide Number Placeholder 5">
            <a:extLst>
              <a:ext uri="{FF2B5EF4-FFF2-40B4-BE49-F238E27FC236}">
                <a16:creationId xmlns:a16="http://schemas.microsoft.com/office/drawing/2014/main" id="{6196653E-276F-E8FB-C192-46B144784486}"/>
              </a:ext>
            </a:extLst>
          </p:cNvPr>
          <p:cNvSpPr>
            <a:spLocks noGrp="1"/>
          </p:cNvSpPr>
          <p:nvPr>
            <p:ph type="sldNum" sz="quarter" idx="12"/>
          </p:nvPr>
        </p:nvSpPr>
        <p:spPr/>
        <p:txBody>
          <a:bodyPr/>
          <a:lstStyle/>
          <a:p>
            <a:pPr algn="l"/>
            <a:fld id="{FAEF9944-A4F6-4C59-AEBD-678D6480B8EA}" type="slidenum">
              <a:rPr lang="en-US" smtClean="0"/>
              <a:pPr algn="l"/>
              <a:t>12</a:t>
            </a:fld>
            <a:endParaRPr lang="en-US" dirty="0"/>
          </a:p>
        </p:txBody>
      </p:sp>
      <p:sp>
        <p:nvSpPr>
          <p:cNvPr id="7" name="Google Shape;985;p38">
            <a:extLst>
              <a:ext uri="{FF2B5EF4-FFF2-40B4-BE49-F238E27FC236}">
                <a16:creationId xmlns:a16="http://schemas.microsoft.com/office/drawing/2014/main" id="{056373A9-6530-C9D5-8307-9DDA3573BC0F}"/>
              </a:ext>
            </a:extLst>
          </p:cNvPr>
          <p:cNvSpPr txBox="1">
            <a:spLocks/>
          </p:cNvSpPr>
          <p:nvPr/>
        </p:nvSpPr>
        <p:spPr>
          <a:xfrm>
            <a:off x="1840088" y="1159820"/>
            <a:ext cx="3349817" cy="108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Work Sans SemiBold"/>
              <a:buNone/>
              <a:defRPr sz="6300" b="0" i="0" u="none" strike="noStrike" cap="none">
                <a:solidFill>
                  <a:schemeClr val="dk1"/>
                </a:solidFill>
                <a:latin typeface="Work Sans SemiBold"/>
                <a:ea typeface="Work Sans SemiBold"/>
                <a:cs typeface="Work Sans SemiBold"/>
                <a:sym typeface="Work Sans SemiBold"/>
              </a:defRPr>
            </a:lvl1pPr>
            <a:lvl2pPr marR="0" lvl="1"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2pPr>
            <a:lvl3pPr marR="0" lvl="2"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3pPr>
            <a:lvl4pPr marR="0" lvl="3"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4pPr>
            <a:lvl5pPr marR="0" lvl="4"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5pPr>
            <a:lvl6pPr marR="0" lvl="5"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6pPr>
            <a:lvl7pPr marR="0" lvl="6"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7pPr>
            <a:lvl8pPr marR="0" lvl="7"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8pPr>
            <a:lvl9pPr marR="0" lvl="8"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9pPr>
          </a:lstStyle>
          <a:p>
            <a:pPr marL="0" marR="0" lvl="0" indent="0" algn="l" defTabSz="914400" rtl="0" eaLnBrk="1" fontAlgn="auto" latinLnBrk="0" hangingPunct="1">
              <a:lnSpc>
                <a:spcPct val="100000"/>
              </a:lnSpc>
              <a:spcBef>
                <a:spcPts val="0"/>
              </a:spcBef>
              <a:spcAft>
                <a:spcPts val="0"/>
              </a:spcAft>
              <a:buClr>
                <a:srgbClr val="000000"/>
              </a:buClr>
              <a:buSzPts val="3600"/>
              <a:buFont typeface="Work Sans SemiBold"/>
              <a:buNone/>
              <a:tabLst/>
              <a:defRPr/>
            </a:pPr>
            <a:r>
              <a:rPr kumimoji="0" lang="en-US" sz="6000" b="0" i="0" u="none" strike="noStrike" kern="0" cap="none" spc="0" normalizeH="0" baseline="0" noProof="0" dirty="0">
                <a:ln>
                  <a:noFill/>
                </a:ln>
                <a:solidFill>
                  <a:srgbClr val="000000"/>
                </a:solidFill>
                <a:effectLst/>
                <a:uLnTx/>
                <a:uFillTx/>
                <a:latin typeface="Work Sans SemiBold"/>
                <a:sym typeface="Work Sans SemiBold"/>
              </a:rPr>
              <a:t>Chapter</a:t>
            </a:r>
          </a:p>
        </p:txBody>
      </p:sp>
      <p:sp>
        <p:nvSpPr>
          <p:cNvPr id="9" name="Google Shape;987;p38">
            <a:extLst>
              <a:ext uri="{FF2B5EF4-FFF2-40B4-BE49-F238E27FC236}">
                <a16:creationId xmlns:a16="http://schemas.microsoft.com/office/drawing/2014/main" id="{2182265B-9F11-5068-D20C-1ED519D3612A}"/>
              </a:ext>
            </a:extLst>
          </p:cNvPr>
          <p:cNvSpPr txBox="1">
            <a:spLocks/>
          </p:cNvSpPr>
          <p:nvPr/>
        </p:nvSpPr>
        <p:spPr>
          <a:xfrm>
            <a:off x="5049397" y="959267"/>
            <a:ext cx="1952700" cy="12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900"/>
              <a:buFont typeface="Work Sans SemiBold"/>
              <a:buNone/>
              <a:defRPr sz="8600" b="1" i="0" u="none" strike="noStrike" cap="none">
                <a:solidFill>
                  <a:schemeClr val="dk2"/>
                </a:solidFill>
                <a:latin typeface="Work Sans SemiBold"/>
                <a:ea typeface="Work Sans SemiBold"/>
                <a:cs typeface="Work Sans SemiBold"/>
                <a:sym typeface="Work Sans SemiBold"/>
              </a:defRPr>
            </a:lvl1pPr>
            <a:lvl2pPr marR="0" lvl="1"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2pPr>
            <a:lvl3pPr marR="0" lvl="2"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3pPr>
            <a:lvl4pPr marR="0" lvl="3"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4pPr>
            <a:lvl5pPr marR="0" lvl="4"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5pPr>
            <a:lvl6pPr marR="0" lvl="5"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6pPr>
            <a:lvl7pPr marR="0" lvl="6"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7pPr>
            <a:lvl8pPr marR="0" lvl="7"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8pPr>
            <a:lvl9pPr marR="0" lvl="8"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9pPr>
          </a:lstStyle>
          <a:p>
            <a:pPr marL="0" marR="0" lvl="0" indent="0" algn="l" defTabSz="914400" rtl="0" eaLnBrk="1" fontAlgn="auto" latinLnBrk="0" hangingPunct="1">
              <a:lnSpc>
                <a:spcPct val="100000"/>
              </a:lnSpc>
              <a:spcBef>
                <a:spcPts val="0"/>
              </a:spcBef>
              <a:spcAft>
                <a:spcPts val="0"/>
              </a:spcAft>
              <a:buClr>
                <a:srgbClr val="000000"/>
              </a:buClr>
              <a:buSzPts val="8900"/>
              <a:buFont typeface="Work Sans SemiBold"/>
              <a:buNone/>
              <a:tabLst/>
              <a:defRPr/>
            </a:pPr>
            <a:r>
              <a:rPr kumimoji="0" lang="en" sz="8600" b="1" i="0" u="none" strike="noStrike" kern="0" cap="none" spc="0" normalizeH="0" baseline="0" noProof="0" dirty="0">
                <a:ln>
                  <a:noFill/>
                </a:ln>
                <a:solidFill>
                  <a:srgbClr val="EE5B25"/>
                </a:solidFill>
                <a:effectLst/>
                <a:uLnTx/>
                <a:uFillTx/>
                <a:latin typeface="Work Sans SemiBold"/>
                <a:sym typeface="Work Sans SemiBold"/>
              </a:rPr>
              <a:t>02</a:t>
            </a:r>
          </a:p>
        </p:txBody>
      </p:sp>
      <p:sp>
        <p:nvSpPr>
          <p:cNvPr id="10" name="TextBox 9">
            <a:extLst>
              <a:ext uri="{FF2B5EF4-FFF2-40B4-BE49-F238E27FC236}">
                <a16:creationId xmlns:a16="http://schemas.microsoft.com/office/drawing/2014/main" id="{A3882664-F311-49B7-1C57-FF15E2BF0CCE}"/>
              </a:ext>
            </a:extLst>
          </p:cNvPr>
          <p:cNvSpPr txBox="1"/>
          <p:nvPr/>
        </p:nvSpPr>
        <p:spPr>
          <a:xfrm>
            <a:off x="1840088" y="4531141"/>
            <a:ext cx="8770571" cy="923330"/>
          </a:xfrm>
          <a:prstGeom prst="rect">
            <a:avLst/>
          </a:prstGeom>
          <a:noFill/>
        </p:spPr>
        <p:txBody>
          <a:bodyPr wrap="square">
            <a:spAutoFit/>
          </a:bodyPr>
          <a:lstStyle/>
          <a:p>
            <a:pPr>
              <a:buClr>
                <a:srgbClr val="000000"/>
              </a:buClr>
              <a:buFont typeface="Arial"/>
              <a:buNone/>
            </a:pPr>
            <a:r>
              <a:rPr lang="en-US" kern="10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Kurniawan, A., &amp; </a:t>
            </a:r>
            <a:r>
              <a:rPr lang="en-US" kern="10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Riadi</a:t>
            </a:r>
            <a:r>
              <a:rPr lang="en-US" kern="10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I. (2018). Detection and Analysis Cerber Ransomware Using Network Forensics Behavior Based. </a:t>
            </a:r>
            <a:r>
              <a:rPr lang="en-US" i="1" kern="10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International Journal of Network Security</a:t>
            </a:r>
            <a:r>
              <a:rPr lang="en-US" kern="10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20(5), 1–8. </a:t>
            </a:r>
            <a:r>
              <a:rPr lang="en-US" u="sng" kern="100" dirty="0">
                <a:solidFill>
                  <a:srgbClr val="0563C1"/>
                </a:solidFill>
                <a:latin typeface="Tahoma" panose="020B0604030504040204" pitchFamily="34" charset="0"/>
                <a:ea typeface="Tahoma" panose="020B0604030504040204" pitchFamily="34" charset="0"/>
                <a:cs typeface="Tahoma" panose="020B0604030504040204" pitchFamily="34" charset="0"/>
                <a:sym typeface="Arial"/>
                <a:hlinkClick r:id="rId3"/>
              </a:rPr>
              <a:t>https://doi.org/10.6633/IJNS.201809_20(5).04</a:t>
            </a:r>
            <a:r>
              <a:rPr lang="en-US" kern="10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endParaRPr lang="en-US"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2348085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7D8609-35F8-B580-CE9B-34EFF5C2BB2D}"/>
              </a:ext>
            </a:extLst>
          </p:cNvPr>
          <p:cNvSpPr>
            <a:spLocks noGrp="1"/>
          </p:cNvSpPr>
          <p:nvPr>
            <p:ph type="dt" sz="half" idx="10"/>
          </p:nvPr>
        </p:nvSpPr>
        <p:spPr/>
        <p:txBody>
          <a:bodyPr/>
          <a:lstStyle/>
          <a:p>
            <a:fld id="{F6D1C22A-B4FA-4477-85FD-54B35E800B2A}" type="datetime1">
              <a:rPr lang="en-US" smtClean="0"/>
              <a:t>1/21/2024</a:t>
            </a:fld>
            <a:endParaRPr lang="en-US" dirty="0"/>
          </a:p>
        </p:txBody>
      </p:sp>
      <p:sp>
        <p:nvSpPr>
          <p:cNvPr id="3" name="Slide Number Placeholder 2">
            <a:extLst>
              <a:ext uri="{FF2B5EF4-FFF2-40B4-BE49-F238E27FC236}">
                <a16:creationId xmlns:a16="http://schemas.microsoft.com/office/drawing/2014/main" id="{A7255D96-1663-7C3E-7BCF-6A700586C213}"/>
              </a:ext>
            </a:extLst>
          </p:cNvPr>
          <p:cNvSpPr>
            <a:spLocks noGrp="1"/>
          </p:cNvSpPr>
          <p:nvPr>
            <p:ph type="sldNum" sz="quarter" idx="12"/>
          </p:nvPr>
        </p:nvSpPr>
        <p:spPr/>
        <p:txBody>
          <a:bodyPr/>
          <a:lstStyle/>
          <a:p>
            <a:pPr algn="l"/>
            <a:fld id="{FAEF9944-A4F6-4C59-AEBD-678D6480B8EA}" type="slidenum">
              <a:rPr lang="en-US" smtClean="0"/>
              <a:pPr algn="l"/>
              <a:t>13</a:t>
            </a:fld>
            <a:endParaRPr lang="en-US" dirty="0"/>
          </a:p>
        </p:txBody>
      </p:sp>
      <p:pic>
        <p:nvPicPr>
          <p:cNvPr id="5" name="Picture 4" descr="A graph of data on a white background">
            <a:extLst>
              <a:ext uri="{FF2B5EF4-FFF2-40B4-BE49-F238E27FC236}">
                <a16:creationId xmlns:a16="http://schemas.microsoft.com/office/drawing/2014/main" id="{E7240CF8-9ED1-8348-25AF-E050E511E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36" y="3121943"/>
            <a:ext cx="4361922" cy="3107870"/>
          </a:xfrm>
          <a:prstGeom prst="rect">
            <a:avLst/>
          </a:prstGeom>
        </p:spPr>
      </p:pic>
      <p:sp>
        <p:nvSpPr>
          <p:cNvPr id="7" name="TextBox 6">
            <a:extLst>
              <a:ext uri="{FF2B5EF4-FFF2-40B4-BE49-F238E27FC236}">
                <a16:creationId xmlns:a16="http://schemas.microsoft.com/office/drawing/2014/main" id="{1F84F496-8B48-C736-CB8A-F79EBC773154}"/>
              </a:ext>
            </a:extLst>
          </p:cNvPr>
          <p:cNvSpPr txBox="1"/>
          <p:nvPr/>
        </p:nvSpPr>
        <p:spPr>
          <a:xfrm>
            <a:off x="149536" y="6207336"/>
            <a:ext cx="6096000" cy="215444"/>
          </a:xfrm>
          <a:prstGeom prst="rect">
            <a:avLst/>
          </a:prstGeom>
          <a:noFill/>
        </p:spPr>
        <p:txBody>
          <a:bodyPr wrap="square">
            <a:spAutoFit/>
          </a:bodyPr>
          <a:lstStyle/>
          <a:p>
            <a:r>
              <a:rPr lang="en-US" sz="800" dirty="0"/>
              <a:t>https://www.statista.com/chart/9399/wannacry-cyber-attack-in-numbers/</a:t>
            </a:r>
          </a:p>
        </p:txBody>
      </p:sp>
      <p:sp>
        <p:nvSpPr>
          <p:cNvPr id="8" name="TextBox 7">
            <a:extLst>
              <a:ext uri="{FF2B5EF4-FFF2-40B4-BE49-F238E27FC236}">
                <a16:creationId xmlns:a16="http://schemas.microsoft.com/office/drawing/2014/main" id="{636A5D9B-85A3-A0D6-F078-CD1B1D9DCA51}"/>
              </a:ext>
            </a:extLst>
          </p:cNvPr>
          <p:cNvSpPr txBox="1"/>
          <p:nvPr/>
        </p:nvSpPr>
        <p:spPr>
          <a:xfrm>
            <a:off x="2381955" y="5330109"/>
            <a:ext cx="1233308" cy="369332"/>
          </a:xfrm>
          <a:prstGeom prst="rect">
            <a:avLst/>
          </a:prstGeom>
          <a:noFill/>
        </p:spPr>
        <p:txBody>
          <a:bodyPr wrap="square">
            <a:spAutoFit/>
          </a:bodyPr>
          <a:lstStyle/>
          <a:p>
            <a:r>
              <a:rPr lang="id-ID" dirty="0"/>
              <a:t>[1]</a:t>
            </a:r>
            <a:endParaRPr lang="en-US" dirty="0"/>
          </a:p>
        </p:txBody>
      </p:sp>
      <p:sp>
        <p:nvSpPr>
          <p:cNvPr id="10" name="TextBox 9">
            <a:extLst>
              <a:ext uri="{FF2B5EF4-FFF2-40B4-BE49-F238E27FC236}">
                <a16:creationId xmlns:a16="http://schemas.microsoft.com/office/drawing/2014/main" id="{7D009A1B-7892-1D4D-100D-6B81B51020CA}"/>
              </a:ext>
            </a:extLst>
          </p:cNvPr>
          <p:cNvSpPr txBox="1"/>
          <p:nvPr/>
        </p:nvSpPr>
        <p:spPr>
          <a:xfrm>
            <a:off x="6174791" y="6060536"/>
            <a:ext cx="6191954" cy="338554"/>
          </a:xfrm>
          <a:prstGeom prst="rect">
            <a:avLst/>
          </a:prstGeom>
          <a:noFill/>
        </p:spPr>
        <p:txBody>
          <a:bodyPr wrap="square">
            <a:spAutoFit/>
          </a:bodyPr>
          <a:lstStyle/>
          <a:p>
            <a:r>
              <a:rPr lang="en-US" sz="800" dirty="0"/>
              <a:t>J. E. Thomas, “Using digital forensic techniques to investigate and detect ransomware infection,” no. June, pp. 1–18, 2018, </a:t>
            </a:r>
            <a:r>
              <a:rPr lang="en-US" sz="800" dirty="0" err="1"/>
              <a:t>doi</a:t>
            </a:r>
            <a:r>
              <a:rPr lang="en-US" sz="800" dirty="0"/>
              <a:t>: 10.13140/RG.2.2.18008.39683</a:t>
            </a:r>
          </a:p>
        </p:txBody>
      </p:sp>
      <p:sp>
        <p:nvSpPr>
          <p:cNvPr id="13" name="TextBox 12">
            <a:extLst>
              <a:ext uri="{FF2B5EF4-FFF2-40B4-BE49-F238E27FC236}">
                <a16:creationId xmlns:a16="http://schemas.microsoft.com/office/drawing/2014/main" id="{142D5812-3CCB-96B4-8C4C-FC49343F8E20}"/>
              </a:ext>
            </a:extLst>
          </p:cNvPr>
          <p:cNvSpPr txBox="1"/>
          <p:nvPr/>
        </p:nvSpPr>
        <p:spPr>
          <a:xfrm>
            <a:off x="5554133" y="818836"/>
            <a:ext cx="6488331" cy="128528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Case study: 2016 Los Angeles hospital ransomware attack</a:t>
            </a:r>
          </a:p>
          <a:p>
            <a:pPr marL="285750" indent="-285750">
              <a:lnSpc>
                <a:spcPct val="150000"/>
              </a:lnSpc>
              <a:buFont typeface="Arial" panose="020B0604020202020204" pitchFamily="34" charset="0"/>
              <a:buChar char="•"/>
            </a:pPr>
            <a:r>
              <a:rPr lang="en-US" dirty="0"/>
              <a:t>2016: A Year of Ransomware Attacks</a:t>
            </a:r>
          </a:p>
          <a:p>
            <a:pPr marL="285750" indent="-285750">
              <a:lnSpc>
                <a:spcPct val="150000"/>
              </a:lnSpc>
              <a:buFont typeface="Arial" panose="020B0604020202020204" pitchFamily="34" charset="0"/>
              <a:buChar char="•"/>
            </a:pPr>
            <a:r>
              <a:rPr lang="en-US" dirty="0"/>
              <a:t>Top three of Ransomware; Cerber, Locky, and CryptXXX</a:t>
            </a:r>
          </a:p>
        </p:txBody>
      </p:sp>
      <p:pic>
        <p:nvPicPr>
          <p:cNvPr id="16" name="Picture 15">
            <a:extLst>
              <a:ext uri="{FF2B5EF4-FFF2-40B4-BE49-F238E27FC236}">
                <a16:creationId xmlns:a16="http://schemas.microsoft.com/office/drawing/2014/main" id="{756E9978-42ED-69D3-A74A-A5CA1D5B43FA}"/>
              </a:ext>
            </a:extLst>
          </p:cNvPr>
          <p:cNvPicPr>
            <a:picLocks noChangeAspect="1"/>
          </p:cNvPicPr>
          <p:nvPr/>
        </p:nvPicPr>
        <p:blipFill>
          <a:blip r:embed="rId3"/>
          <a:stretch>
            <a:fillRect/>
          </a:stretch>
        </p:blipFill>
        <p:spPr>
          <a:xfrm>
            <a:off x="6116649" y="2583539"/>
            <a:ext cx="6075351" cy="3455625"/>
          </a:xfrm>
          <a:prstGeom prst="rect">
            <a:avLst/>
          </a:prstGeom>
        </p:spPr>
      </p:pic>
      <p:pic>
        <p:nvPicPr>
          <p:cNvPr id="9" name="Picture 8">
            <a:extLst>
              <a:ext uri="{FF2B5EF4-FFF2-40B4-BE49-F238E27FC236}">
                <a16:creationId xmlns:a16="http://schemas.microsoft.com/office/drawing/2014/main" id="{DCB006D2-07AC-E66E-6ECC-D9DD86582596}"/>
              </a:ext>
            </a:extLst>
          </p:cNvPr>
          <p:cNvPicPr>
            <a:picLocks noChangeAspect="1"/>
          </p:cNvPicPr>
          <p:nvPr/>
        </p:nvPicPr>
        <p:blipFill>
          <a:blip r:embed="rId4"/>
          <a:stretch>
            <a:fillRect/>
          </a:stretch>
        </p:blipFill>
        <p:spPr>
          <a:xfrm>
            <a:off x="351807" y="82792"/>
            <a:ext cx="4060296" cy="2785203"/>
          </a:xfrm>
          <a:prstGeom prst="rect">
            <a:avLst/>
          </a:prstGeom>
        </p:spPr>
      </p:pic>
    </p:spTree>
    <p:extLst>
      <p:ext uri="{BB962C8B-B14F-4D97-AF65-F5344CB8AC3E}">
        <p14:creationId xmlns:p14="http://schemas.microsoft.com/office/powerpoint/2010/main" val="861448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53E431-12C5-F731-BEF4-30BCA84C2F73}"/>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artoon of a person in a trench coat">
            <a:extLst>
              <a:ext uri="{FF2B5EF4-FFF2-40B4-BE49-F238E27FC236}">
                <a16:creationId xmlns:a16="http://schemas.microsoft.com/office/drawing/2014/main" id="{7DA06764-4707-8A7C-D660-97D158E95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4736" y="3393199"/>
            <a:ext cx="2575869" cy="3208470"/>
          </a:xfrm>
          <a:prstGeom prst="rect">
            <a:avLst/>
          </a:prstGeom>
        </p:spPr>
      </p:pic>
      <p:pic>
        <p:nvPicPr>
          <p:cNvPr id="9" name="Picture 8" descr="A cartoon of a person in a trench coat">
            <a:extLst>
              <a:ext uri="{FF2B5EF4-FFF2-40B4-BE49-F238E27FC236}">
                <a16:creationId xmlns:a16="http://schemas.microsoft.com/office/drawing/2014/main" id="{8FA40527-A711-6535-8323-429ABE445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9018" y="2246266"/>
            <a:ext cx="1712982" cy="4152824"/>
          </a:xfrm>
          <a:prstGeom prst="rect">
            <a:avLst/>
          </a:prstGeom>
        </p:spPr>
      </p:pic>
      <p:sp>
        <p:nvSpPr>
          <p:cNvPr id="2" name="Date Placeholder 1">
            <a:extLst>
              <a:ext uri="{FF2B5EF4-FFF2-40B4-BE49-F238E27FC236}">
                <a16:creationId xmlns:a16="http://schemas.microsoft.com/office/drawing/2014/main" id="{4E9B8834-AE38-70D3-61E6-F80681822C54}"/>
              </a:ext>
            </a:extLst>
          </p:cNvPr>
          <p:cNvSpPr>
            <a:spLocks noGrp="1"/>
          </p:cNvSpPr>
          <p:nvPr>
            <p:ph type="dt" sz="half" idx="10"/>
          </p:nvPr>
        </p:nvSpPr>
        <p:spPr/>
        <p:txBody>
          <a:bodyPr/>
          <a:lstStyle/>
          <a:p>
            <a:fld id="{134B6C17-F31A-4A43-B299-D309E35DB867}" type="datetime1">
              <a:rPr lang="en-US" smtClean="0"/>
              <a:t>1/21/2024</a:t>
            </a:fld>
            <a:endParaRPr lang="en-US" dirty="0"/>
          </a:p>
        </p:txBody>
      </p:sp>
      <p:sp>
        <p:nvSpPr>
          <p:cNvPr id="3" name="Slide Number Placeholder 2">
            <a:extLst>
              <a:ext uri="{FF2B5EF4-FFF2-40B4-BE49-F238E27FC236}">
                <a16:creationId xmlns:a16="http://schemas.microsoft.com/office/drawing/2014/main" id="{BE990C23-FCF0-A1AA-2266-132E6CDE69A3}"/>
              </a:ext>
            </a:extLst>
          </p:cNvPr>
          <p:cNvSpPr>
            <a:spLocks noGrp="1"/>
          </p:cNvSpPr>
          <p:nvPr>
            <p:ph type="sldNum" sz="quarter" idx="12"/>
          </p:nvPr>
        </p:nvSpPr>
        <p:spPr/>
        <p:txBody>
          <a:bodyPr/>
          <a:lstStyle/>
          <a:p>
            <a:pPr algn="l"/>
            <a:fld id="{FAEF9944-A4F6-4C59-AEBD-678D6480B8EA}" type="slidenum">
              <a:rPr lang="en-US" smtClean="0"/>
              <a:pPr algn="l"/>
              <a:t>14</a:t>
            </a:fld>
            <a:endParaRPr lang="en-US" dirty="0"/>
          </a:p>
        </p:txBody>
      </p:sp>
      <p:sp>
        <p:nvSpPr>
          <p:cNvPr id="6" name="Title 1">
            <a:extLst>
              <a:ext uri="{FF2B5EF4-FFF2-40B4-BE49-F238E27FC236}">
                <a16:creationId xmlns:a16="http://schemas.microsoft.com/office/drawing/2014/main" id="{464C0017-905F-82BB-804C-182C9FE89428}"/>
              </a:ext>
            </a:extLst>
          </p:cNvPr>
          <p:cNvSpPr txBox="1">
            <a:spLocks/>
          </p:cNvSpPr>
          <p:nvPr/>
        </p:nvSpPr>
        <p:spPr>
          <a:xfrm>
            <a:off x="0" y="46918"/>
            <a:ext cx="12192000" cy="572700"/>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r>
              <a:rPr lang="en-US" sz="3200" dirty="0">
                <a:latin typeface="Tahoma" panose="020B0604030504040204" pitchFamily="34" charset="0"/>
                <a:ea typeface="Tahoma" panose="020B0604030504040204" pitchFamily="34" charset="0"/>
                <a:cs typeface="Tahoma" panose="020B0604030504040204" pitchFamily="34" charset="0"/>
              </a:rPr>
              <a:t>Ransomware</a:t>
            </a:r>
            <a:endParaRPr lang="en-US" sz="3200" dirty="0"/>
          </a:p>
        </p:txBody>
      </p:sp>
      <p:sp>
        <p:nvSpPr>
          <p:cNvPr id="7" name="Subtitle 2">
            <a:extLst>
              <a:ext uri="{FF2B5EF4-FFF2-40B4-BE49-F238E27FC236}">
                <a16:creationId xmlns:a16="http://schemas.microsoft.com/office/drawing/2014/main" id="{A7C6D006-3293-8BCF-7288-0F0AB05972ED}"/>
              </a:ext>
            </a:extLst>
          </p:cNvPr>
          <p:cNvSpPr txBox="1">
            <a:spLocks/>
          </p:cNvSpPr>
          <p:nvPr/>
        </p:nvSpPr>
        <p:spPr>
          <a:xfrm>
            <a:off x="7060464" y="3971054"/>
            <a:ext cx="3793280" cy="1818609"/>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US" b="1" dirty="0"/>
              <a:t> Static detection methods</a:t>
            </a:r>
            <a:r>
              <a:rPr lang="id-ID" b="1" dirty="0"/>
              <a:t>.</a:t>
            </a:r>
          </a:p>
          <a:p>
            <a:pPr marL="342900" indent="-342900">
              <a:buFont typeface="Arial" panose="020B0604020202020204" pitchFamily="34" charset="0"/>
              <a:buChar char="•"/>
            </a:pPr>
            <a:r>
              <a:rPr lang="en-US" dirty="0"/>
              <a:t>Traditional antivirus</a:t>
            </a:r>
            <a:endParaRPr lang="id-ID" dirty="0"/>
          </a:p>
          <a:p>
            <a:r>
              <a:rPr lang="en-US" b="1" dirty="0"/>
              <a:t>Dynamic detection methods.</a:t>
            </a:r>
            <a:endParaRPr lang="id-ID" b="1" dirty="0"/>
          </a:p>
          <a:p>
            <a:pPr marL="342900" indent="-342900">
              <a:buFont typeface="Arial" panose="020B0604020202020204" pitchFamily="34" charset="0"/>
              <a:buChar char="•"/>
            </a:pPr>
            <a:r>
              <a:rPr lang="id-ID" dirty="0"/>
              <a:t>E</a:t>
            </a:r>
            <a:r>
              <a:rPr lang="en-US" dirty="0"/>
              <a:t>executing malware in a VM</a:t>
            </a:r>
            <a:r>
              <a:rPr lang="id-ID" dirty="0"/>
              <a:t>.</a:t>
            </a:r>
            <a:endParaRPr lang="id-ID" b="1" dirty="0"/>
          </a:p>
        </p:txBody>
      </p:sp>
      <p:sp>
        <p:nvSpPr>
          <p:cNvPr id="4" name="Text Placeholder 4">
            <a:extLst>
              <a:ext uri="{FF2B5EF4-FFF2-40B4-BE49-F238E27FC236}">
                <a16:creationId xmlns:a16="http://schemas.microsoft.com/office/drawing/2014/main" id="{94AE2F6E-99E9-A437-CD26-A2CA62E57290}"/>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5" name="Thought Bubble: Cloud 14">
            <a:extLst>
              <a:ext uri="{FF2B5EF4-FFF2-40B4-BE49-F238E27FC236}">
                <a16:creationId xmlns:a16="http://schemas.microsoft.com/office/drawing/2014/main" id="{62494A2E-F4F6-177C-502C-BE39567E89EC}"/>
              </a:ext>
            </a:extLst>
          </p:cNvPr>
          <p:cNvSpPr/>
          <p:nvPr/>
        </p:nvSpPr>
        <p:spPr>
          <a:xfrm>
            <a:off x="5644427" y="1165134"/>
            <a:ext cx="5494574" cy="1493124"/>
          </a:xfrm>
          <a:prstGeom prst="cloudCallout">
            <a:avLst>
              <a:gd name="adj1" fmla="val 39067"/>
              <a:gd name="adj2" fmla="val 7770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Previous studies have focused on the detection of ransomware.</a:t>
            </a:r>
          </a:p>
        </p:txBody>
      </p:sp>
      <p:sp>
        <p:nvSpPr>
          <p:cNvPr id="5" name="Thought Bubble: Cloud 4">
            <a:extLst>
              <a:ext uri="{FF2B5EF4-FFF2-40B4-BE49-F238E27FC236}">
                <a16:creationId xmlns:a16="http://schemas.microsoft.com/office/drawing/2014/main" id="{45A9F225-A856-B665-4CFA-A63E5E4EDFE7}"/>
              </a:ext>
            </a:extLst>
          </p:cNvPr>
          <p:cNvSpPr/>
          <p:nvPr/>
        </p:nvSpPr>
        <p:spPr>
          <a:xfrm>
            <a:off x="440267" y="884550"/>
            <a:ext cx="5038629" cy="2508649"/>
          </a:xfrm>
          <a:prstGeom prst="cloudCallout">
            <a:avLst>
              <a:gd name="adj1" fmla="val -19817"/>
              <a:gd name="adj2" fmla="val 768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This thesis proposes a method for reconstructing an event chain from packet-capture data to identify infected hosts and infection routes using the Network Forensics Approach.</a:t>
            </a:r>
          </a:p>
        </p:txBody>
      </p:sp>
    </p:spTree>
    <p:extLst>
      <p:ext uri="{BB962C8B-B14F-4D97-AF65-F5344CB8AC3E}">
        <p14:creationId xmlns:p14="http://schemas.microsoft.com/office/powerpoint/2010/main" val="578247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5FACB1-2FD6-7F1B-9017-A10C895465B2}"/>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Cerber Ransomware – A Case Study</a:t>
            </a:r>
          </a:p>
        </p:txBody>
      </p:sp>
      <p:sp>
        <p:nvSpPr>
          <p:cNvPr id="2" name="Date Placeholder 1">
            <a:extLst>
              <a:ext uri="{FF2B5EF4-FFF2-40B4-BE49-F238E27FC236}">
                <a16:creationId xmlns:a16="http://schemas.microsoft.com/office/drawing/2014/main" id="{C4B8270C-DC41-43CE-2761-D1DF96D30394}"/>
              </a:ext>
            </a:extLst>
          </p:cNvPr>
          <p:cNvSpPr>
            <a:spLocks noGrp="1"/>
          </p:cNvSpPr>
          <p:nvPr>
            <p:ph type="dt" sz="half" idx="10"/>
          </p:nvPr>
        </p:nvSpPr>
        <p:spPr/>
        <p:txBody>
          <a:bodyPr/>
          <a:lstStyle/>
          <a:p>
            <a:fld id="{891130EA-5DE0-4632-A14E-AA56ACBF818F}" type="datetime1">
              <a:rPr lang="en-US" smtClean="0"/>
              <a:t>1/21/2024</a:t>
            </a:fld>
            <a:endParaRPr lang="en-US"/>
          </a:p>
        </p:txBody>
      </p:sp>
      <p:sp>
        <p:nvSpPr>
          <p:cNvPr id="3" name="Slide Number Placeholder 2">
            <a:extLst>
              <a:ext uri="{FF2B5EF4-FFF2-40B4-BE49-F238E27FC236}">
                <a16:creationId xmlns:a16="http://schemas.microsoft.com/office/drawing/2014/main" id="{94FA39B1-3D1B-6034-492D-E54993E48DC8}"/>
              </a:ext>
            </a:extLst>
          </p:cNvPr>
          <p:cNvSpPr>
            <a:spLocks noGrp="1"/>
          </p:cNvSpPr>
          <p:nvPr>
            <p:ph type="sldNum" sz="quarter" idx="12"/>
          </p:nvPr>
        </p:nvSpPr>
        <p:spPr/>
        <p:txBody>
          <a:bodyPr/>
          <a:lstStyle/>
          <a:p>
            <a:pPr algn="l"/>
            <a:fld id="{FAEF9944-A4F6-4C59-AEBD-678D6480B8EA}" type="slidenum">
              <a:rPr lang="en-US" smtClean="0"/>
              <a:pPr algn="l"/>
              <a:t>15</a:t>
            </a:fld>
            <a:endParaRPr lang="en-US"/>
          </a:p>
        </p:txBody>
      </p:sp>
      <p:sp>
        <p:nvSpPr>
          <p:cNvPr id="6" name="Title 1">
            <a:extLst>
              <a:ext uri="{FF2B5EF4-FFF2-40B4-BE49-F238E27FC236}">
                <a16:creationId xmlns:a16="http://schemas.microsoft.com/office/drawing/2014/main" id="{257628DC-5E86-4267-AA85-B3D3FC0F9E9C}"/>
              </a:ext>
            </a:extLst>
          </p:cNvPr>
          <p:cNvSpPr txBox="1">
            <a:spLocks/>
          </p:cNvSpPr>
          <p:nvPr/>
        </p:nvSpPr>
        <p:spPr>
          <a:xfrm>
            <a:off x="0" y="46918"/>
            <a:ext cx="12192000" cy="572700"/>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endParaRPr lang="en-US" sz="3200"/>
          </a:p>
        </p:txBody>
      </p:sp>
      <p:sp>
        <p:nvSpPr>
          <p:cNvPr id="4" name="Text Placeholder 4">
            <a:extLst>
              <a:ext uri="{FF2B5EF4-FFF2-40B4-BE49-F238E27FC236}">
                <a16:creationId xmlns:a16="http://schemas.microsoft.com/office/drawing/2014/main" id="{88BF42F6-CC00-DFDE-BF47-225FB8CF7B62}"/>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a:p>
        </p:txBody>
      </p:sp>
      <p:sp>
        <p:nvSpPr>
          <p:cNvPr id="12" name="TextBox 11">
            <a:extLst>
              <a:ext uri="{FF2B5EF4-FFF2-40B4-BE49-F238E27FC236}">
                <a16:creationId xmlns:a16="http://schemas.microsoft.com/office/drawing/2014/main" id="{239A88CD-9122-0CAB-1D5F-B3DBE92D2BBF}"/>
              </a:ext>
            </a:extLst>
          </p:cNvPr>
          <p:cNvSpPr txBox="1"/>
          <p:nvPr/>
        </p:nvSpPr>
        <p:spPr>
          <a:xfrm>
            <a:off x="824089" y="230309"/>
            <a:ext cx="10348393" cy="584775"/>
          </a:xfrm>
          <a:prstGeom prst="rect">
            <a:avLst/>
          </a:prstGeom>
          <a:noFill/>
        </p:spPr>
        <p:txBody>
          <a:bodyPr wrap="square">
            <a:spAutoFit/>
          </a:bodyPr>
          <a:lstStyle/>
          <a:p>
            <a:pPr algn="ctr"/>
            <a:r>
              <a:rPr lang="en-US" sz="3200" b="1" dirty="0"/>
              <a:t>Cerber Ransomware – A Case Study</a:t>
            </a:r>
          </a:p>
        </p:txBody>
      </p:sp>
      <p:pic>
        <p:nvPicPr>
          <p:cNvPr id="14" name="Picture 13" descr="A person sitting on a computer with a chain and a lock">
            <a:extLst>
              <a:ext uri="{FF2B5EF4-FFF2-40B4-BE49-F238E27FC236}">
                <a16:creationId xmlns:a16="http://schemas.microsoft.com/office/drawing/2014/main" id="{D59A6295-36AE-CA36-D80B-DD970E38A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36" y="2156178"/>
            <a:ext cx="4829065" cy="3219376"/>
          </a:xfrm>
          <a:prstGeom prst="rect">
            <a:avLst/>
          </a:prstGeom>
        </p:spPr>
      </p:pic>
      <p:graphicFrame>
        <p:nvGraphicFramePr>
          <p:cNvPr id="19" name="Content Placeholder 2">
            <a:extLst>
              <a:ext uri="{FF2B5EF4-FFF2-40B4-BE49-F238E27FC236}">
                <a16:creationId xmlns:a16="http://schemas.microsoft.com/office/drawing/2014/main" id="{A4B5249A-9672-4277-C9C8-9365A341B249}"/>
              </a:ext>
            </a:extLst>
          </p:cNvPr>
          <p:cNvGraphicFramePr/>
          <p:nvPr>
            <p:extLst>
              <p:ext uri="{D42A27DB-BD31-4B8C-83A1-F6EECF244321}">
                <p14:modId xmlns:p14="http://schemas.microsoft.com/office/powerpoint/2010/main" val="2135783824"/>
              </p:ext>
            </p:extLst>
          </p:nvPr>
        </p:nvGraphicFramePr>
        <p:xfrm>
          <a:off x="4200161" y="998475"/>
          <a:ext cx="7842303" cy="4976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190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 name="Title 2">
            <a:extLst>
              <a:ext uri="{FF2B5EF4-FFF2-40B4-BE49-F238E27FC236}">
                <a16:creationId xmlns:a16="http://schemas.microsoft.com/office/drawing/2014/main" id="{00B74FB7-0D3E-9EC9-6744-0999546073A6}"/>
              </a:ext>
            </a:extLst>
          </p:cNvPr>
          <p:cNvSpPr txBox="1">
            <a:spLocks/>
          </p:cNvSpPr>
          <p:nvPr/>
        </p:nvSpPr>
        <p:spPr>
          <a:xfrm>
            <a:off x="552928" y="415370"/>
            <a:ext cx="10216673" cy="1345269"/>
          </a:xfrm>
          <a:prstGeom prst="rect">
            <a:avLst/>
          </a:prstGeom>
        </p:spPr>
        <p:txBody>
          <a:bodyPr vert="horz" lIns="109728" tIns="109728" rIns="109728" bIns="91440" rtlCol="0" anchor="b">
            <a:noAutofit/>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nSpc>
                <a:spcPct val="120000"/>
              </a:lnSpc>
              <a:spcAft>
                <a:spcPts val="600"/>
              </a:spcAft>
            </a:pPr>
            <a:r>
              <a:rPr lang="en-US" sz="2800" spc="150" dirty="0"/>
              <a:t>OSCAR Methodology: A Comprehensive Framework for Network Forensics Investigations[1]</a:t>
            </a:r>
          </a:p>
        </p:txBody>
      </p:sp>
      <p:sp>
        <p:nvSpPr>
          <p:cNvPr id="2" name="Date Placeholder 1">
            <a:extLst>
              <a:ext uri="{FF2B5EF4-FFF2-40B4-BE49-F238E27FC236}">
                <a16:creationId xmlns:a16="http://schemas.microsoft.com/office/drawing/2014/main" id="{6105F874-B37A-5A32-BA05-7A6128F3D451}"/>
              </a:ext>
            </a:extLst>
          </p:cNvPr>
          <p:cNvSpPr>
            <a:spLocks/>
          </p:cNvSpPr>
          <p:nvPr/>
        </p:nvSpPr>
        <p:spPr>
          <a:xfrm>
            <a:off x="9051499" y="6244434"/>
            <a:ext cx="2128770" cy="342692"/>
          </a:xfrm>
          <a:prstGeom prst="rect">
            <a:avLst/>
          </a:prstGeom>
        </p:spPr>
        <p:txBody>
          <a:bodyPr/>
          <a:lstStyle/>
          <a:p>
            <a:pPr defTabSz="676656">
              <a:spcAft>
                <a:spcPts val="600"/>
              </a:spcAft>
            </a:pPr>
            <a:fld id="{D66835D9-CB25-41F7-BFFA-70C84D28036C}" type="datetime1">
              <a:rPr lang="en-US" sz="1332" kern="1200">
                <a:solidFill>
                  <a:schemeClr val="tx1"/>
                </a:solidFill>
                <a:latin typeface="+mn-lt"/>
                <a:ea typeface="+mn-ea"/>
                <a:cs typeface="+mn-cs"/>
              </a:rPr>
              <a:pPr defTabSz="676656">
                <a:spcAft>
                  <a:spcPts val="600"/>
                </a:spcAft>
              </a:pPr>
              <a:t>1/21/2024</a:t>
            </a:fld>
            <a:endParaRPr lang="en-US" dirty="0"/>
          </a:p>
        </p:txBody>
      </p:sp>
      <p:sp>
        <p:nvSpPr>
          <p:cNvPr id="3" name="Slide Number Placeholder 2">
            <a:extLst>
              <a:ext uri="{FF2B5EF4-FFF2-40B4-BE49-F238E27FC236}">
                <a16:creationId xmlns:a16="http://schemas.microsoft.com/office/drawing/2014/main" id="{09DB2DA4-AE77-9D5B-952B-BD8705A26F89}"/>
              </a:ext>
            </a:extLst>
          </p:cNvPr>
          <p:cNvSpPr>
            <a:spLocks/>
          </p:cNvSpPr>
          <p:nvPr/>
        </p:nvSpPr>
        <p:spPr>
          <a:xfrm>
            <a:off x="10521834" y="6244434"/>
            <a:ext cx="890999" cy="342692"/>
          </a:xfrm>
          <a:prstGeom prst="rect">
            <a:avLst/>
          </a:prstGeom>
        </p:spPr>
        <p:txBody>
          <a:bodyPr/>
          <a:lstStyle/>
          <a:p>
            <a:pPr defTabSz="676656">
              <a:spcAft>
                <a:spcPts val="600"/>
              </a:spcAft>
            </a:pPr>
            <a:fld id="{FAEF9944-A4F6-4C59-AEBD-678D6480B8EA}" type="slidenum">
              <a:rPr lang="en-US" sz="1332" kern="1200">
                <a:solidFill>
                  <a:schemeClr val="tx1"/>
                </a:solidFill>
                <a:latin typeface="+mn-lt"/>
                <a:ea typeface="+mn-ea"/>
                <a:cs typeface="+mn-cs"/>
              </a:rPr>
              <a:pPr defTabSz="676656">
                <a:spcAft>
                  <a:spcPts val="600"/>
                </a:spcAft>
              </a:pPr>
              <a:t>16</a:t>
            </a:fld>
            <a:endParaRPr lang="en-US"/>
          </a:p>
        </p:txBody>
      </p:sp>
      <p:sp>
        <p:nvSpPr>
          <p:cNvPr id="5" name="TextBox 4">
            <a:extLst>
              <a:ext uri="{FF2B5EF4-FFF2-40B4-BE49-F238E27FC236}">
                <a16:creationId xmlns:a16="http://schemas.microsoft.com/office/drawing/2014/main" id="{8130E143-B7F3-FF5C-6814-2C9BFAE4374C}"/>
              </a:ext>
            </a:extLst>
          </p:cNvPr>
          <p:cNvSpPr txBox="1"/>
          <p:nvPr/>
        </p:nvSpPr>
        <p:spPr>
          <a:xfrm>
            <a:off x="2774022" y="3712495"/>
            <a:ext cx="6496073" cy="1938992"/>
          </a:xfrm>
          <a:prstGeom prst="rect">
            <a:avLst/>
          </a:prstGeom>
          <a:noFill/>
        </p:spPr>
        <p:txBody>
          <a:bodyPr wrap="square">
            <a:spAutoFit/>
          </a:bodyPr>
          <a:lstStyle/>
          <a:p>
            <a:pPr defTabSz="676656">
              <a:spcAft>
                <a:spcPts val="600"/>
              </a:spcAft>
            </a:pPr>
            <a:r>
              <a:rPr lang="en-US" sz="2000" b="1" kern="1200" dirty="0">
                <a:solidFill>
                  <a:schemeClr val="tx1"/>
                </a:solidFill>
                <a:latin typeface="+mn-lt"/>
                <a:ea typeface="+mn-ea"/>
                <a:cs typeface="+mn-cs"/>
              </a:rPr>
              <a:t>1. Gather incident information and context.</a:t>
            </a:r>
          </a:p>
          <a:p>
            <a:pPr defTabSz="676656">
              <a:spcAft>
                <a:spcPts val="600"/>
              </a:spcAft>
            </a:pPr>
            <a:r>
              <a:rPr lang="en-US" sz="2000" b="1" kern="1200" dirty="0">
                <a:solidFill>
                  <a:schemeClr val="tx1"/>
                </a:solidFill>
                <a:latin typeface="+mn-lt"/>
                <a:ea typeface="+mn-ea"/>
                <a:cs typeface="+mn-cs"/>
              </a:rPr>
              <a:t>2. Prioritize and plan evidence collection.</a:t>
            </a:r>
          </a:p>
          <a:p>
            <a:pPr defTabSz="676656">
              <a:spcAft>
                <a:spcPts val="600"/>
              </a:spcAft>
            </a:pPr>
            <a:r>
              <a:rPr lang="en-US" sz="2000" b="1" kern="1200" dirty="0">
                <a:solidFill>
                  <a:schemeClr val="tx1"/>
                </a:solidFill>
                <a:latin typeface="+mn-lt"/>
                <a:ea typeface="+mn-ea"/>
                <a:cs typeface="+mn-cs"/>
              </a:rPr>
              <a:t>3. Collect evidence methodically, ensuring legal integrity.</a:t>
            </a:r>
          </a:p>
          <a:p>
            <a:pPr defTabSz="676656">
              <a:spcAft>
                <a:spcPts val="600"/>
              </a:spcAft>
            </a:pPr>
            <a:r>
              <a:rPr lang="en-US" sz="2000" b="1" kern="1200" dirty="0">
                <a:solidFill>
                  <a:schemeClr val="tx1"/>
                </a:solidFill>
                <a:latin typeface="+mn-lt"/>
                <a:ea typeface="+mn-ea"/>
                <a:cs typeface="+mn-cs"/>
              </a:rPr>
              <a:t>4. Analyze the evidence to understand the incident.</a:t>
            </a:r>
          </a:p>
          <a:p>
            <a:pPr defTabSz="676656">
              <a:spcAft>
                <a:spcPts val="600"/>
              </a:spcAft>
            </a:pPr>
            <a:r>
              <a:rPr lang="en-US" sz="2000" b="1" kern="1200" dirty="0">
                <a:solidFill>
                  <a:schemeClr val="tx1"/>
                </a:solidFill>
                <a:latin typeface="+mn-lt"/>
                <a:ea typeface="+mn-ea"/>
                <a:cs typeface="+mn-cs"/>
              </a:rPr>
              <a:t>5. Report findings in a non-technical, clear format.</a:t>
            </a:r>
            <a:endParaRPr lang="en-US" sz="2000" b="1" dirty="0"/>
          </a:p>
        </p:txBody>
      </p:sp>
      <p:graphicFrame>
        <p:nvGraphicFramePr>
          <p:cNvPr id="6" name="Diagram 5">
            <a:extLst>
              <a:ext uri="{FF2B5EF4-FFF2-40B4-BE49-F238E27FC236}">
                <a16:creationId xmlns:a16="http://schemas.microsoft.com/office/drawing/2014/main" id="{9A562E37-A63C-727D-4869-0070ADBA1061}"/>
              </a:ext>
            </a:extLst>
          </p:cNvPr>
          <p:cNvGraphicFramePr/>
          <p:nvPr>
            <p:extLst>
              <p:ext uri="{D42A27DB-BD31-4B8C-83A1-F6EECF244321}">
                <p14:modId xmlns:p14="http://schemas.microsoft.com/office/powerpoint/2010/main" val="1149923033"/>
              </p:ext>
            </p:extLst>
          </p:nvPr>
        </p:nvGraphicFramePr>
        <p:xfrm>
          <a:off x="2835904" y="2312987"/>
          <a:ext cx="6803396" cy="1221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5B25EA1-5FBF-F4B9-E395-5D34DB9E1675}"/>
              </a:ext>
            </a:extLst>
          </p:cNvPr>
          <p:cNvSpPr txBox="1"/>
          <p:nvPr/>
        </p:nvSpPr>
        <p:spPr>
          <a:xfrm>
            <a:off x="0" y="6547140"/>
            <a:ext cx="9092152" cy="400110"/>
          </a:xfrm>
          <a:prstGeom prst="rect">
            <a:avLst/>
          </a:prstGeom>
          <a:noFill/>
        </p:spPr>
        <p:txBody>
          <a:bodyPr wrap="square">
            <a:spAutoFit/>
          </a:bodyPr>
          <a:lstStyle/>
          <a:p>
            <a:r>
              <a:rPr lang="en-US" sz="1000" dirty="0"/>
              <a:t>[1] J. Ham and S. Davidoff, “Network Forensics: Tracking Hackers through Cyberspace,” 2012.</a:t>
            </a:r>
          </a:p>
          <a:p>
            <a:endParaRPr lang="en-US" sz="1000" dirty="0"/>
          </a:p>
        </p:txBody>
      </p:sp>
      <p:sp>
        <p:nvSpPr>
          <p:cNvPr id="4" name="Date Placeholder 3">
            <a:extLst>
              <a:ext uri="{FF2B5EF4-FFF2-40B4-BE49-F238E27FC236}">
                <a16:creationId xmlns:a16="http://schemas.microsoft.com/office/drawing/2014/main" id="{1DA1B776-0EA1-CA2E-A5DE-56BD8048532F}"/>
              </a:ext>
            </a:extLst>
          </p:cNvPr>
          <p:cNvSpPr>
            <a:spLocks noGrp="1"/>
          </p:cNvSpPr>
          <p:nvPr>
            <p:ph type="dt" sz="half" idx="10"/>
          </p:nvPr>
        </p:nvSpPr>
        <p:spPr/>
        <p:txBody>
          <a:bodyPr/>
          <a:lstStyle/>
          <a:p>
            <a:fld id="{786E9E1B-6D41-4D9D-B22F-C4747164661B}" type="datetime1">
              <a:rPr lang="en-US" smtClean="0"/>
              <a:t>1/21/2024</a:t>
            </a:fld>
            <a:endParaRPr lang="en-US" dirty="0"/>
          </a:p>
        </p:txBody>
      </p:sp>
      <p:sp>
        <p:nvSpPr>
          <p:cNvPr id="9" name="Slide Number Placeholder 8">
            <a:extLst>
              <a:ext uri="{FF2B5EF4-FFF2-40B4-BE49-F238E27FC236}">
                <a16:creationId xmlns:a16="http://schemas.microsoft.com/office/drawing/2014/main" id="{18B176C7-C7D5-D676-504E-279E6965E7BF}"/>
              </a:ext>
            </a:extLst>
          </p:cNvPr>
          <p:cNvSpPr>
            <a:spLocks noGrp="1"/>
          </p:cNvSpPr>
          <p:nvPr>
            <p:ph type="sldNum" sz="quarter" idx="12"/>
          </p:nvPr>
        </p:nvSpPr>
        <p:spPr/>
        <p:txBody>
          <a:bodyPr/>
          <a:lstStyle/>
          <a:p>
            <a:pPr algn="l"/>
            <a:fld id="{FAEF9944-A4F6-4C59-AEBD-678D6480B8EA}" type="slidenum">
              <a:rPr lang="en-US" smtClean="0"/>
              <a:pPr algn="l"/>
              <a:t>16</a:t>
            </a:fld>
            <a:endParaRPr lang="en-US" dirty="0"/>
          </a:p>
        </p:txBody>
      </p:sp>
    </p:spTree>
    <p:extLst>
      <p:ext uri="{BB962C8B-B14F-4D97-AF65-F5344CB8AC3E}">
        <p14:creationId xmlns:p14="http://schemas.microsoft.com/office/powerpoint/2010/main" val="2515781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D2BA1-9946-BC28-6F02-A7156856558E}"/>
              </a:ext>
            </a:extLst>
          </p:cNvPr>
          <p:cNvSpPr>
            <a:spLocks noGrp="1"/>
          </p:cNvSpPr>
          <p:nvPr>
            <p:ph type="dt" sz="half" idx="10"/>
          </p:nvPr>
        </p:nvSpPr>
        <p:spPr/>
        <p:txBody>
          <a:bodyPr/>
          <a:lstStyle/>
          <a:p>
            <a:fld id="{52509C4C-3C27-44A0-A641-8DE86DA0C36B}" type="datetime1">
              <a:rPr lang="en-US" smtClean="0"/>
              <a:t>1/21/2024</a:t>
            </a:fld>
            <a:endParaRPr lang="en-US" dirty="0"/>
          </a:p>
        </p:txBody>
      </p:sp>
      <p:sp>
        <p:nvSpPr>
          <p:cNvPr id="3" name="Slide Number Placeholder 2">
            <a:extLst>
              <a:ext uri="{FF2B5EF4-FFF2-40B4-BE49-F238E27FC236}">
                <a16:creationId xmlns:a16="http://schemas.microsoft.com/office/drawing/2014/main" id="{BB10BB80-5340-9D05-AD52-7A744CF81CC8}"/>
              </a:ext>
            </a:extLst>
          </p:cNvPr>
          <p:cNvSpPr>
            <a:spLocks noGrp="1"/>
          </p:cNvSpPr>
          <p:nvPr>
            <p:ph type="sldNum" sz="quarter" idx="12"/>
          </p:nvPr>
        </p:nvSpPr>
        <p:spPr/>
        <p:txBody>
          <a:bodyPr/>
          <a:lstStyle/>
          <a:p>
            <a:pPr algn="l"/>
            <a:fld id="{FAEF9944-A4F6-4C59-AEBD-678D6480B8EA}" type="slidenum">
              <a:rPr lang="en-US" smtClean="0"/>
              <a:pPr algn="l"/>
              <a:t>17</a:t>
            </a:fld>
            <a:endParaRPr lang="en-US" dirty="0"/>
          </a:p>
        </p:txBody>
      </p:sp>
      <p:sp>
        <p:nvSpPr>
          <p:cNvPr id="4" name="Google Shape;1125;p39">
            <a:extLst>
              <a:ext uri="{FF2B5EF4-FFF2-40B4-BE49-F238E27FC236}">
                <a16:creationId xmlns:a16="http://schemas.microsoft.com/office/drawing/2014/main" id="{EC2A7E26-2028-352D-D55D-10196CF67B88}"/>
              </a:ext>
            </a:extLst>
          </p:cNvPr>
          <p:cNvSpPr txBox="1">
            <a:spLocks/>
          </p:cNvSpPr>
          <p:nvPr/>
        </p:nvSpPr>
        <p:spPr>
          <a:xfrm>
            <a:off x="965633" y="40378"/>
            <a:ext cx="10272000" cy="89889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7" dirty="0"/>
              <a:t>The Chain of Events of a Ransomware Attack. </a:t>
            </a:r>
          </a:p>
        </p:txBody>
      </p:sp>
      <p:cxnSp>
        <p:nvCxnSpPr>
          <p:cNvPr id="5" name="Google Shape;1126;p39">
            <a:extLst>
              <a:ext uri="{FF2B5EF4-FFF2-40B4-BE49-F238E27FC236}">
                <a16:creationId xmlns:a16="http://schemas.microsoft.com/office/drawing/2014/main" id="{7DB14AE7-528C-19EB-1D77-3FA747E3169E}"/>
              </a:ext>
            </a:extLst>
          </p:cNvPr>
          <p:cNvCxnSpPr>
            <a:cxnSpLocks/>
          </p:cNvCxnSpPr>
          <p:nvPr/>
        </p:nvCxnSpPr>
        <p:spPr>
          <a:xfrm>
            <a:off x="1" y="740297"/>
            <a:ext cx="12122871" cy="0"/>
          </a:xfrm>
          <a:prstGeom prst="straightConnector1">
            <a:avLst/>
          </a:prstGeom>
          <a:noFill/>
          <a:ln w="9525" cap="flat" cmpd="sng">
            <a:solidFill>
              <a:schemeClr val="dk1"/>
            </a:solidFill>
            <a:prstDash val="solid"/>
            <a:round/>
            <a:headEnd type="none" w="med" len="med"/>
            <a:tailEnd type="none" w="med" len="med"/>
          </a:ln>
        </p:spPr>
      </p:cxnSp>
      <p:sp>
        <p:nvSpPr>
          <p:cNvPr id="6" name="Google Shape;1131;p39">
            <a:extLst>
              <a:ext uri="{FF2B5EF4-FFF2-40B4-BE49-F238E27FC236}">
                <a16:creationId xmlns:a16="http://schemas.microsoft.com/office/drawing/2014/main" id="{0A81A582-F529-FEA6-E4AA-78578ACEAF6D}"/>
              </a:ext>
            </a:extLst>
          </p:cNvPr>
          <p:cNvSpPr txBox="1"/>
          <p:nvPr/>
        </p:nvSpPr>
        <p:spPr>
          <a:xfrm>
            <a:off x="206344" y="1375534"/>
            <a:ext cx="3117128" cy="4106929"/>
          </a:xfrm>
          <a:prstGeom prst="rect">
            <a:avLst/>
          </a:prstGeom>
          <a:noFill/>
          <a:ln>
            <a:noFill/>
          </a:ln>
        </p:spPr>
        <p:txBody>
          <a:bodyPr spcFirstLastPara="1" wrap="square" lIns="121900" tIns="121900" rIns="121900" bIns="121900" anchor="b" anchorCtr="0">
            <a:noAutofit/>
          </a:bodyPr>
          <a:lstStyle/>
          <a:p>
            <a:pPr algn="r">
              <a:buClr>
                <a:srgbClr val="000000"/>
              </a:buClr>
              <a:buSzPts val="1100"/>
            </a:pPr>
            <a:r>
              <a:rPr lang="en-US" sz="3733" dirty="0"/>
              <a:t>Initial infection time and hostname of first infected PC</a:t>
            </a:r>
            <a:endParaRPr sz="2667" i="1" dirty="0">
              <a:solidFill>
                <a:schemeClr val="dk1"/>
              </a:solidFill>
              <a:latin typeface="Work Sans Medium"/>
              <a:ea typeface="Work Sans Medium"/>
              <a:cs typeface="Work Sans Medium"/>
              <a:sym typeface="Work Sans Medium"/>
            </a:endParaRPr>
          </a:p>
        </p:txBody>
      </p:sp>
      <p:sp>
        <p:nvSpPr>
          <p:cNvPr id="7" name="Google Shape;1132;p39">
            <a:extLst>
              <a:ext uri="{FF2B5EF4-FFF2-40B4-BE49-F238E27FC236}">
                <a16:creationId xmlns:a16="http://schemas.microsoft.com/office/drawing/2014/main" id="{66C549E3-1F78-892F-53AD-8C2A6EE14448}"/>
              </a:ext>
            </a:extLst>
          </p:cNvPr>
          <p:cNvSpPr txBox="1"/>
          <p:nvPr/>
        </p:nvSpPr>
        <p:spPr>
          <a:xfrm>
            <a:off x="4374037" y="977516"/>
            <a:ext cx="6994688" cy="1690000"/>
          </a:xfrm>
          <a:prstGeom prst="rect">
            <a:avLst/>
          </a:prstGeom>
          <a:noFill/>
          <a:ln>
            <a:noFill/>
          </a:ln>
        </p:spPr>
        <p:txBody>
          <a:bodyPr spcFirstLastPara="1" wrap="square" lIns="121900" tIns="121900" rIns="121900" bIns="121900" anchor="t" anchorCtr="0">
            <a:noAutofit/>
          </a:bodyPr>
          <a:lstStyle/>
          <a:p>
            <a:r>
              <a:rPr lang="en-US" dirty="0">
                <a:solidFill>
                  <a:schemeClr val="dk1"/>
                </a:solidFill>
                <a:latin typeface="+mj-lt"/>
                <a:ea typeface="Actor"/>
                <a:cs typeface="Actor"/>
                <a:sym typeface="Actor"/>
              </a:rPr>
              <a:t>Using Wireshark Network with an </a:t>
            </a:r>
            <a:r>
              <a:rPr lang="en-US" dirty="0" err="1">
                <a:solidFill>
                  <a:schemeClr val="dk1"/>
                </a:solidFill>
                <a:latin typeface="+mj-lt"/>
                <a:ea typeface="Actor"/>
                <a:cs typeface="Actor"/>
                <a:sym typeface="Actor"/>
              </a:rPr>
              <a:t>HTTP.request</a:t>
            </a:r>
            <a:r>
              <a:rPr lang="en-US" dirty="0">
                <a:solidFill>
                  <a:schemeClr val="dk1"/>
                </a:solidFill>
                <a:latin typeface="+mj-lt"/>
                <a:ea typeface="Actor"/>
                <a:cs typeface="Actor"/>
                <a:sym typeface="Actor"/>
              </a:rPr>
              <a:t> filter, we determined the host computer's initial infection time as January 27, 2017, at 22:53:54 UTC.</a:t>
            </a:r>
            <a:endParaRPr dirty="0">
              <a:solidFill>
                <a:schemeClr val="dk1"/>
              </a:solidFill>
              <a:latin typeface="+mj-lt"/>
              <a:ea typeface="Actor"/>
              <a:cs typeface="Actor"/>
              <a:sym typeface="Actor"/>
            </a:endParaRPr>
          </a:p>
        </p:txBody>
      </p:sp>
      <p:cxnSp>
        <p:nvCxnSpPr>
          <p:cNvPr id="8" name="Google Shape;1143;p39">
            <a:extLst>
              <a:ext uri="{FF2B5EF4-FFF2-40B4-BE49-F238E27FC236}">
                <a16:creationId xmlns:a16="http://schemas.microsoft.com/office/drawing/2014/main" id="{EA42E60D-7E95-4C02-1821-166C7EA80113}"/>
              </a:ext>
            </a:extLst>
          </p:cNvPr>
          <p:cNvCxnSpPr>
            <a:cxnSpLocks/>
          </p:cNvCxnSpPr>
          <p:nvPr/>
        </p:nvCxnSpPr>
        <p:spPr>
          <a:xfrm flipV="1">
            <a:off x="3936611" y="939275"/>
            <a:ext cx="0" cy="5654240"/>
          </a:xfrm>
          <a:prstGeom prst="straightConnector1">
            <a:avLst/>
          </a:prstGeom>
          <a:noFill/>
          <a:ln w="9525" cap="flat" cmpd="sng">
            <a:solidFill>
              <a:schemeClr val="dk1"/>
            </a:solidFill>
            <a:prstDash val="solid"/>
            <a:round/>
            <a:headEnd type="none" w="med" len="med"/>
            <a:tailEnd type="none" w="med" len="med"/>
          </a:ln>
        </p:spPr>
      </p:cxnSp>
      <p:pic>
        <p:nvPicPr>
          <p:cNvPr id="9" name="Picture 8" descr="A screenshot of a computer">
            <a:extLst>
              <a:ext uri="{FF2B5EF4-FFF2-40B4-BE49-F238E27FC236}">
                <a16:creationId xmlns:a16="http://schemas.microsoft.com/office/drawing/2014/main" id="{0024D3B7-5BB2-B816-A086-BA562E94FB96}"/>
              </a:ext>
            </a:extLst>
          </p:cNvPr>
          <p:cNvPicPr>
            <a:picLocks noChangeAspect="1"/>
          </p:cNvPicPr>
          <p:nvPr/>
        </p:nvPicPr>
        <p:blipFill>
          <a:blip r:embed="rId2"/>
          <a:stretch>
            <a:fillRect/>
          </a:stretch>
        </p:blipFill>
        <p:spPr>
          <a:xfrm>
            <a:off x="4742531" y="2020294"/>
            <a:ext cx="5032060" cy="1294444"/>
          </a:xfrm>
          <a:prstGeom prst="rect">
            <a:avLst/>
          </a:prstGeom>
        </p:spPr>
      </p:pic>
      <p:sp>
        <p:nvSpPr>
          <p:cNvPr id="10" name="TextBox 9">
            <a:extLst>
              <a:ext uri="{FF2B5EF4-FFF2-40B4-BE49-F238E27FC236}">
                <a16:creationId xmlns:a16="http://schemas.microsoft.com/office/drawing/2014/main" id="{0500B98C-B5AC-CB93-4480-254A8C68A643}"/>
              </a:ext>
            </a:extLst>
          </p:cNvPr>
          <p:cNvSpPr txBox="1"/>
          <p:nvPr/>
        </p:nvSpPr>
        <p:spPr>
          <a:xfrm>
            <a:off x="4374037" y="3428999"/>
            <a:ext cx="7598003" cy="923330"/>
          </a:xfrm>
          <a:prstGeom prst="rect">
            <a:avLst/>
          </a:prstGeom>
          <a:noFill/>
        </p:spPr>
        <p:txBody>
          <a:bodyPr wrap="square">
            <a:spAutoFit/>
          </a:bodyPr>
          <a:lstStyle/>
          <a:p>
            <a:r>
              <a:rPr lang="en-US" dirty="0"/>
              <a:t>Using a NetBIOS Name Service filter, we identified the infected computer's IP address as 172.16.4.193, MAC Address as 5c:26:0A:02:a8:e4  and hostname as </a:t>
            </a:r>
            <a:r>
              <a:rPr lang="en-US" dirty="0" err="1"/>
              <a:t>Stewie</a:t>
            </a:r>
            <a:r>
              <a:rPr lang="en-US" dirty="0"/>
              <a:t> PC.</a:t>
            </a:r>
          </a:p>
        </p:txBody>
      </p:sp>
      <p:pic>
        <p:nvPicPr>
          <p:cNvPr id="11" name="Picture 10" descr="A screenshot of a computer">
            <a:extLst>
              <a:ext uri="{FF2B5EF4-FFF2-40B4-BE49-F238E27FC236}">
                <a16:creationId xmlns:a16="http://schemas.microsoft.com/office/drawing/2014/main" id="{91274E13-EFEE-2527-6B6C-676CA7E38DBA}"/>
              </a:ext>
            </a:extLst>
          </p:cNvPr>
          <p:cNvPicPr>
            <a:picLocks noChangeAspect="1"/>
          </p:cNvPicPr>
          <p:nvPr/>
        </p:nvPicPr>
        <p:blipFill>
          <a:blip r:embed="rId3"/>
          <a:stretch>
            <a:fillRect/>
          </a:stretch>
        </p:blipFill>
        <p:spPr>
          <a:xfrm>
            <a:off x="4742531" y="4413885"/>
            <a:ext cx="4254631" cy="2146529"/>
          </a:xfrm>
          <a:prstGeom prst="rect">
            <a:avLst/>
          </a:prstGeom>
        </p:spPr>
      </p:pic>
    </p:spTree>
    <p:extLst>
      <p:ext uri="{BB962C8B-B14F-4D97-AF65-F5344CB8AC3E}">
        <p14:creationId xmlns:p14="http://schemas.microsoft.com/office/powerpoint/2010/main" val="3943496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53C027-B9A3-ADA9-5304-14F9AA08E0E1}"/>
              </a:ext>
            </a:extLst>
          </p:cNvPr>
          <p:cNvSpPr>
            <a:spLocks noGrp="1"/>
          </p:cNvSpPr>
          <p:nvPr>
            <p:ph type="dt" sz="half" idx="10"/>
          </p:nvPr>
        </p:nvSpPr>
        <p:spPr/>
        <p:txBody>
          <a:bodyPr/>
          <a:lstStyle/>
          <a:p>
            <a:fld id="{53E76439-6757-4DC9-AA58-A92D0CD2CCCE}" type="datetime1">
              <a:rPr lang="en-US" smtClean="0"/>
              <a:t>1/21/2024</a:t>
            </a:fld>
            <a:endParaRPr lang="en-US" dirty="0"/>
          </a:p>
        </p:txBody>
      </p:sp>
      <p:sp>
        <p:nvSpPr>
          <p:cNvPr id="3" name="Slide Number Placeholder 2">
            <a:extLst>
              <a:ext uri="{FF2B5EF4-FFF2-40B4-BE49-F238E27FC236}">
                <a16:creationId xmlns:a16="http://schemas.microsoft.com/office/drawing/2014/main" id="{AF8B93C1-796F-0D8E-F793-60236E7E4256}"/>
              </a:ext>
            </a:extLst>
          </p:cNvPr>
          <p:cNvSpPr>
            <a:spLocks noGrp="1"/>
          </p:cNvSpPr>
          <p:nvPr>
            <p:ph type="sldNum" sz="quarter" idx="12"/>
          </p:nvPr>
        </p:nvSpPr>
        <p:spPr/>
        <p:txBody>
          <a:bodyPr/>
          <a:lstStyle/>
          <a:p>
            <a:pPr algn="l"/>
            <a:fld id="{FAEF9944-A4F6-4C59-AEBD-678D6480B8EA}" type="slidenum">
              <a:rPr lang="en-US" smtClean="0"/>
              <a:pPr algn="l"/>
              <a:t>18</a:t>
            </a:fld>
            <a:endParaRPr lang="en-US" dirty="0"/>
          </a:p>
        </p:txBody>
      </p:sp>
      <p:sp>
        <p:nvSpPr>
          <p:cNvPr id="4" name="Google Shape;1125;p39">
            <a:extLst>
              <a:ext uri="{FF2B5EF4-FFF2-40B4-BE49-F238E27FC236}">
                <a16:creationId xmlns:a16="http://schemas.microsoft.com/office/drawing/2014/main" id="{74CFCB65-DDC9-9C9F-1F98-96E5F41DB59E}"/>
              </a:ext>
            </a:extLst>
          </p:cNvPr>
          <p:cNvSpPr txBox="1">
            <a:spLocks/>
          </p:cNvSpPr>
          <p:nvPr/>
        </p:nvSpPr>
        <p:spPr>
          <a:xfrm>
            <a:off x="965633" y="40378"/>
            <a:ext cx="10272000" cy="89889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7" dirty="0"/>
              <a:t>The Chain of Events of a Ransomware Attack. </a:t>
            </a:r>
          </a:p>
        </p:txBody>
      </p:sp>
      <p:cxnSp>
        <p:nvCxnSpPr>
          <p:cNvPr id="5" name="Google Shape;1126;p39">
            <a:extLst>
              <a:ext uri="{FF2B5EF4-FFF2-40B4-BE49-F238E27FC236}">
                <a16:creationId xmlns:a16="http://schemas.microsoft.com/office/drawing/2014/main" id="{5134B13B-74CE-E930-62D4-01041C61ED26}"/>
              </a:ext>
            </a:extLst>
          </p:cNvPr>
          <p:cNvCxnSpPr>
            <a:cxnSpLocks/>
          </p:cNvCxnSpPr>
          <p:nvPr/>
        </p:nvCxnSpPr>
        <p:spPr>
          <a:xfrm>
            <a:off x="1" y="740297"/>
            <a:ext cx="12122871" cy="0"/>
          </a:xfrm>
          <a:prstGeom prst="straightConnector1">
            <a:avLst/>
          </a:prstGeom>
          <a:noFill/>
          <a:ln w="9525" cap="flat" cmpd="sng">
            <a:solidFill>
              <a:schemeClr val="dk1"/>
            </a:solidFill>
            <a:prstDash val="solid"/>
            <a:round/>
            <a:headEnd type="none" w="med" len="med"/>
            <a:tailEnd type="none" w="med" len="med"/>
          </a:ln>
        </p:spPr>
      </p:cxnSp>
      <p:sp>
        <p:nvSpPr>
          <p:cNvPr id="6" name="Google Shape;1131;p39">
            <a:extLst>
              <a:ext uri="{FF2B5EF4-FFF2-40B4-BE49-F238E27FC236}">
                <a16:creationId xmlns:a16="http://schemas.microsoft.com/office/drawing/2014/main" id="{BBEC6E60-B966-D6CE-7E0B-6DC41837347C}"/>
              </a:ext>
            </a:extLst>
          </p:cNvPr>
          <p:cNvSpPr txBox="1"/>
          <p:nvPr/>
        </p:nvSpPr>
        <p:spPr>
          <a:xfrm>
            <a:off x="206344" y="1375534"/>
            <a:ext cx="3117128" cy="4106929"/>
          </a:xfrm>
          <a:prstGeom prst="rect">
            <a:avLst/>
          </a:prstGeom>
          <a:noFill/>
          <a:ln>
            <a:noFill/>
          </a:ln>
        </p:spPr>
        <p:txBody>
          <a:bodyPr spcFirstLastPara="1" wrap="square" lIns="121900" tIns="121900" rIns="121900" bIns="121900" anchor="ctr" anchorCtr="0">
            <a:noAutofit/>
          </a:bodyPr>
          <a:lstStyle/>
          <a:p>
            <a:pPr algn="r">
              <a:buClr>
                <a:srgbClr val="000000"/>
              </a:buClr>
              <a:buSzPts val="1100"/>
            </a:pPr>
            <a:r>
              <a:rPr lang="en-US" sz="3733" dirty="0"/>
              <a:t>Focus on identifying malware. </a:t>
            </a:r>
            <a:endParaRPr sz="2667" i="1" dirty="0">
              <a:solidFill>
                <a:schemeClr val="dk1"/>
              </a:solidFill>
              <a:latin typeface="Work Sans Medium"/>
              <a:ea typeface="Work Sans Medium"/>
              <a:cs typeface="Work Sans Medium"/>
              <a:sym typeface="Work Sans Medium"/>
            </a:endParaRPr>
          </a:p>
        </p:txBody>
      </p:sp>
      <p:sp>
        <p:nvSpPr>
          <p:cNvPr id="7" name="Google Shape;1132;p39">
            <a:extLst>
              <a:ext uri="{FF2B5EF4-FFF2-40B4-BE49-F238E27FC236}">
                <a16:creationId xmlns:a16="http://schemas.microsoft.com/office/drawing/2014/main" id="{18BD064C-29E0-040E-5E07-8F9778CE901C}"/>
              </a:ext>
            </a:extLst>
          </p:cNvPr>
          <p:cNvSpPr txBox="1"/>
          <p:nvPr/>
        </p:nvSpPr>
        <p:spPr>
          <a:xfrm>
            <a:off x="4155324" y="1075710"/>
            <a:ext cx="3355939" cy="2353288"/>
          </a:xfrm>
          <a:prstGeom prst="rect">
            <a:avLst/>
          </a:prstGeom>
          <a:noFill/>
          <a:ln>
            <a:noFill/>
          </a:ln>
        </p:spPr>
        <p:txBody>
          <a:bodyPr spcFirstLastPara="1" wrap="square" lIns="121900" tIns="121900" rIns="121900" bIns="121900" anchor="t" anchorCtr="0">
            <a:noAutofit/>
          </a:bodyPr>
          <a:lstStyle/>
          <a:p>
            <a:r>
              <a:rPr lang="en-US" dirty="0">
                <a:solidFill>
                  <a:schemeClr val="dk1"/>
                </a:solidFill>
                <a:latin typeface="Malgun Gothic Semilight (Body)"/>
                <a:ea typeface="Actor"/>
                <a:cs typeface="Actor"/>
                <a:sym typeface="Actor"/>
              </a:rPr>
              <a:t>We identified the malware on </a:t>
            </a:r>
            <a:r>
              <a:rPr lang="en-US" dirty="0" err="1">
                <a:solidFill>
                  <a:schemeClr val="dk1"/>
                </a:solidFill>
                <a:latin typeface="Malgun Gothic Semilight (Body)"/>
                <a:ea typeface="Actor"/>
                <a:cs typeface="Actor"/>
                <a:sym typeface="Actor"/>
              </a:rPr>
              <a:t>Stewie</a:t>
            </a:r>
            <a:r>
              <a:rPr lang="en-US" dirty="0">
                <a:solidFill>
                  <a:schemeClr val="dk1"/>
                </a:solidFill>
                <a:latin typeface="Malgun Gothic Semilight (Body)"/>
                <a:ea typeface="Actor"/>
                <a:cs typeface="Actor"/>
                <a:sym typeface="Actor"/>
              </a:rPr>
              <a:t> PC by analyzing traffic to </a:t>
            </a:r>
            <a:r>
              <a:rPr lang="en-US" dirty="0" err="1">
                <a:solidFill>
                  <a:schemeClr val="dk1"/>
                </a:solidFill>
                <a:latin typeface="Malgun Gothic Semilight (Body)"/>
                <a:ea typeface="Actor"/>
                <a:cs typeface="Actor"/>
                <a:sym typeface="Actor"/>
              </a:rPr>
              <a:t>domain.top</a:t>
            </a:r>
            <a:r>
              <a:rPr lang="en-US" dirty="0">
                <a:solidFill>
                  <a:schemeClr val="dk1"/>
                </a:solidFill>
                <a:latin typeface="Malgun Gothic Semilight (Body)"/>
                <a:ea typeface="Actor"/>
                <a:cs typeface="Actor"/>
                <a:sym typeface="Actor"/>
              </a:rPr>
              <a:t> and other malicious .onion links.</a:t>
            </a:r>
            <a:endParaRPr dirty="0">
              <a:solidFill>
                <a:schemeClr val="dk1"/>
              </a:solidFill>
              <a:latin typeface="Malgun Gothic Semilight (Body)"/>
              <a:ea typeface="Actor"/>
              <a:cs typeface="Actor"/>
              <a:sym typeface="Actor"/>
            </a:endParaRPr>
          </a:p>
        </p:txBody>
      </p:sp>
      <p:cxnSp>
        <p:nvCxnSpPr>
          <p:cNvPr id="8" name="Google Shape;1143;p39">
            <a:extLst>
              <a:ext uri="{FF2B5EF4-FFF2-40B4-BE49-F238E27FC236}">
                <a16:creationId xmlns:a16="http://schemas.microsoft.com/office/drawing/2014/main" id="{8EB40F1A-88AF-5B3C-BAD1-0390441A5A94}"/>
              </a:ext>
            </a:extLst>
          </p:cNvPr>
          <p:cNvCxnSpPr>
            <a:cxnSpLocks/>
          </p:cNvCxnSpPr>
          <p:nvPr/>
        </p:nvCxnSpPr>
        <p:spPr>
          <a:xfrm flipV="1">
            <a:off x="3936611" y="939275"/>
            <a:ext cx="0" cy="5654240"/>
          </a:xfrm>
          <a:prstGeom prst="straightConnector1">
            <a:avLst/>
          </a:prstGeom>
          <a:noFill/>
          <a:ln w="9525" cap="flat" cmpd="sng">
            <a:solidFill>
              <a:schemeClr val="dk1"/>
            </a:solidFill>
            <a:prstDash val="solid"/>
            <a:round/>
            <a:headEnd type="none" w="med" len="med"/>
            <a:tailEnd type="none" w="med" len="med"/>
          </a:ln>
        </p:spPr>
      </p:cxnSp>
      <p:sp>
        <p:nvSpPr>
          <p:cNvPr id="9" name="TextBox 8">
            <a:extLst>
              <a:ext uri="{FF2B5EF4-FFF2-40B4-BE49-F238E27FC236}">
                <a16:creationId xmlns:a16="http://schemas.microsoft.com/office/drawing/2014/main" id="{D8917225-2853-0304-11E4-980BB07DD69B}"/>
              </a:ext>
            </a:extLst>
          </p:cNvPr>
          <p:cNvSpPr txBox="1"/>
          <p:nvPr/>
        </p:nvSpPr>
        <p:spPr>
          <a:xfrm>
            <a:off x="4320559" y="3417946"/>
            <a:ext cx="7598003" cy="1015663"/>
          </a:xfrm>
          <a:prstGeom prst="rect">
            <a:avLst/>
          </a:prstGeom>
          <a:noFill/>
        </p:spPr>
        <p:txBody>
          <a:bodyPr wrap="square">
            <a:spAutoFit/>
          </a:bodyPr>
          <a:lstStyle/>
          <a:p>
            <a:r>
              <a:rPr lang="en-US" sz="2000" dirty="0"/>
              <a:t>We discovered that the domain p27dokhpz2n7nvgr.1jw2lx.top, linked to the CERBER Ransomware infecting </a:t>
            </a:r>
            <a:r>
              <a:rPr lang="en-US" sz="2000" dirty="0" err="1"/>
              <a:t>Stewie</a:t>
            </a:r>
            <a:r>
              <a:rPr lang="en-US" sz="2000" dirty="0"/>
              <a:t> PC, as shown in Google search results.</a:t>
            </a:r>
          </a:p>
        </p:txBody>
      </p:sp>
      <p:pic>
        <p:nvPicPr>
          <p:cNvPr id="10" name="Picture 9" descr="A screenshot of a computer&#10;&#10;Description automatically generated">
            <a:extLst>
              <a:ext uri="{FF2B5EF4-FFF2-40B4-BE49-F238E27FC236}">
                <a16:creationId xmlns:a16="http://schemas.microsoft.com/office/drawing/2014/main" id="{48A77F43-2583-9A7B-92DD-15DA3030A7AD}"/>
              </a:ext>
            </a:extLst>
          </p:cNvPr>
          <p:cNvPicPr>
            <a:picLocks noChangeAspect="1"/>
          </p:cNvPicPr>
          <p:nvPr/>
        </p:nvPicPr>
        <p:blipFill>
          <a:blip r:embed="rId2"/>
          <a:stretch>
            <a:fillRect/>
          </a:stretch>
        </p:blipFill>
        <p:spPr>
          <a:xfrm>
            <a:off x="7729976" y="977510"/>
            <a:ext cx="4050923" cy="2304001"/>
          </a:xfrm>
          <a:prstGeom prst="rect">
            <a:avLst/>
          </a:prstGeom>
        </p:spPr>
      </p:pic>
      <p:pic>
        <p:nvPicPr>
          <p:cNvPr id="11" name="Picture 10" descr="A screenshot of a computer">
            <a:extLst>
              <a:ext uri="{FF2B5EF4-FFF2-40B4-BE49-F238E27FC236}">
                <a16:creationId xmlns:a16="http://schemas.microsoft.com/office/drawing/2014/main" id="{5BEC4AF8-D7BE-AD97-F778-88FB3351D400}"/>
              </a:ext>
            </a:extLst>
          </p:cNvPr>
          <p:cNvPicPr>
            <a:picLocks noChangeAspect="1"/>
          </p:cNvPicPr>
          <p:nvPr/>
        </p:nvPicPr>
        <p:blipFill>
          <a:blip r:embed="rId3"/>
          <a:stretch>
            <a:fillRect/>
          </a:stretch>
        </p:blipFill>
        <p:spPr>
          <a:xfrm>
            <a:off x="4549752" y="4675609"/>
            <a:ext cx="6008017" cy="2036241"/>
          </a:xfrm>
          <a:prstGeom prst="rect">
            <a:avLst/>
          </a:prstGeom>
        </p:spPr>
      </p:pic>
    </p:spTree>
    <p:extLst>
      <p:ext uri="{BB962C8B-B14F-4D97-AF65-F5344CB8AC3E}">
        <p14:creationId xmlns:p14="http://schemas.microsoft.com/office/powerpoint/2010/main" val="542167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B64FE-C8F4-DE85-374C-30EDD879C678}"/>
              </a:ext>
            </a:extLst>
          </p:cNvPr>
          <p:cNvSpPr>
            <a:spLocks noGrp="1"/>
          </p:cNvSpPr>
          <p:nvPr>
            <p:ph type="dt" sz="half" idx="10"/>
          </p:nvPr>
        </p:nvSpPr>
        <p:spPr/>
        <p:txBody>
          <a:bodyPr/>
          <a:lstStyle/>
          <a:p>
            <a:fld id="{99C2DE39-98AE-40A6-AF8B-9D6F1122390A}" type="datetime1">
              <a:rPr lang="en-US" smtClean="0"/>
              <a:t>1/21/2024</a:t>
            </a:fld>
            <a:endParaRPr lang="en-US" dirty="0"/>
          </a:p>
        </p:txBody>
      </p:sp>
      <p:sp>
        <p:nvSpPr>
          <p:cNvPr id="3" name="Slide Number Placeholder 2">
            <a:extLst>
              <a:ext uri="{FF2B5EF4-FFF2-40B4-BE49-F238E27FC236}">
                <a16:creationId xmlns:a16="http://schemas.microsoft.com/office/drawing/2014/main" id="{F5260DE0-81FE-B6F2-687D-A4E88160A3AC}"/>
              </a:ext>
            </a:extLst>
          </p:cNvPr>
          <p:cNvSpPr>
            <a:spLocks noGrp="1"/>
          </p:cNvSpPr>
          <p:nvPr>
            <p:ph type="sldNum" sz="quarter" idx="12"/>
          </p:nvPr>
        </p:nvSpPr>
        <p:spPr/>
        <p:txBody>
          <a:bodyPr/>
          <a:lstStyle/>
          <a:p>
            <a:pPr algn="l"/>
            <a:fld id="{FAEF9944-A4F6-4C59-AEBD-678D6480B8EA}" type="slidenum">
              <a:rPr lang="en-US" smtClean="0"/>
              <a:pPr algn="l"/>
              <a:t>19</a:t>
            </a:fld>
            <a:endParaRPr lang="en-US" dirty="0"/>
          </a:p>
        </p:txBody>
      </p:sp>
      <p:sp>
        <p:nvSpPr>
          <p:cNvPr id="4" name="Google Shape;1125;p39">
            <a:extLst>
              <a:ext uri="{FF2B5EF4-FFF2-40B4-BE49-F238E27FC236}">
                <a16:creationId xmlns:a16="http://schemas.microsoft.com/office/drawing/2014/main" id="{2FF5D495-81CF-7F28-B291-9CF3A0CC4F09}"/>
              </a:ext>
            </a:extLst>
          </p:cNvPr>
          <p:cNvSpPr txBox="1">
            <a:spLocks/>
          </p:cNvSpPr>
          <p:nvPr/>
        </p:nvSpPr>
        <p:spPr>
          <a:xfrm>
            <a:off x="965633" y="40378"/>
            <a:ext cx="10272000" cy="89889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7" dirty="0"/>
              <a:t>The Chain of Events of a Ransomware Attack. </a:t>
            </a:r>
          </a:p>
        </p:txBody>
      </p:sp>
      <p:pic>
        <p:nvPicPr>
          <p:cNvPr id="5" name="Picture 4" descr="A screenshot of a computer">
            <a:extLst>
              <a:ext uri="{FF2B5EF4-FFF2-40B4-BE49-F238E27FC236}">
                <a16:creationId xmlns:a16="http://schemas.microsoft.com/office/drawing/2014/main" id="{2F8947E2-1B32-35A4-110A-694A2CE8B01B}"/>
              </a:ext>
            </a:extLst>
          </p:cNvPr>
          <p:cNvPicPr>
            <a:picLocks noChangeAspect="1"/>
          </p:cNvPicPr>
          <p:nvPr/>
        </p:nvPicPr>
        <p:blipFill>
          <a:blip r:embed="rId2"/>
          <a:stretch>
            <a:fillRect/>
          </a:stretch>
        </p:blipFill>
        <p:spPr>
          <a:xfrm>
            <a:off x="5599290" y="650380"/>
            <a:ext cx="6047586" cy="2778620"/>
          </a:xfrm>
          <a:prstGeom prst="rect">
            <a:avLst/>
          </a:prstGeom>
        </p:spPr>
      </p:pic>
      <p:pic>
        <p:nvPicPr>
          <p:cNvPr id="6" name="Picture 5" descr="A screenshot of a computer">
            <a:extLst>
              <a:ext uri="{FF2B5EF4-FFF2-40B4-BE49-F238E27FC236}">
                <a16:creationId xmlns:a16="http://schemas.microsoft.com/office/drawing/2014/main" id="{7D2EAD84-BEEC-7613-122C-AEED423D78FC}"/>
              </a:ext>
            </a:extLst>
          </p:cNvPr>
          <p:cNvPicPr>
            <a:picLocks noChangeAspect="1"/>
          </p:cNvPicPr>
          <p:nvPr/>
        </p:nvPicPr>
        <p:blipFill>
          <a:blip r:embed="rId3"/>
          <a:stretch>
            <a:fillRect/>
          </a:stretch>
        </p:blipFill>
        <p:spPr>
          <a:xfrm>
            <a:off x="5197683" y="3647303"/>
            <a:ext cx="6788859" cy="2419716"/>
          </a:xfrm>
          <a:prstGeom prst="rect">
            <a:avLst/>
          </a:prstGeom>
        </p:spPr>
      </p:pic>
      <p:sp>
        <p:nvSpPr>
          <p:cNvPr id="7" name="TextBox 6">
            <a:extLst>
              <a:ext uri="{FF2B5EF4-FFF2-40B4-BE49-F238E27FC236}">
                <a16:creationId xmlns:a16="http://schemas.microsoft.com/office/drawing/2014/main" id="{F812FD5A-2C0A-2CC6-F997-047E108F0E30}"/>
              </a:ext>
            </a:extLst>
          </p:cNvPr>
          <p:cNvSpPr txBox="1"/>
          <p:nvPr/>
        </p:nvSpPr>
        <p:spPr>
          <a:xfrm>
            <a:off x="364503" y="1236406"/>
            <a:ext cx="4354253" cy="1477328"/>
          </a:xfrm>
          <a:prstGeom prst="rect">
            <a:avLst/>
          </a:prstGeom>
          <a:noFill/>
        </p:spPr>
        <p:txBody>
          <a:bodyPr wrap="square">
            <a:spAutoFit/>
          </a:bodyPr>
          <a:lstStyle/>
          <a:p>
            <a:r>
              <a:rPr lang="en-US" dirty="0"/>
              <a:t>PCAP analysis reveals RIG Exploit Kit used to distribute Cerber ransomware, confirmed by Suricata alert. This advanced toolkit exploits vulnerabilities to spread malware.</a:t>
            </a:r>
          </a:p>
        </p:txBody>
      </p:sp>
      <p:sp>
        <p:nvSpPr>
          <p:cNvPr id="8" name="TextBox 7">
            <a:extLst>
              <a:ext uri="{FF2B5EF4-FFF2-40B4-BE49-F238E27FC236}">
                <a16:creationId xmlns:a16="http://schemas.microsoft.com/office/drawing/2014/main" id="{28E98647-9863-7C65-8D22-675950F5880E}"/>
              </a:ext>
            </a:extLst>
          </p:cNvPr>
          <p:cNvSpPr txBox="1"/>
          <p:nvPr/>
        </p:nvSpPr>
        <p:spPr>
          <a:xfrm>
            <a:off x="364503" y="4118497"/>
            <a:ext cx="4784231" cy="1477328"/>
          </a:xfrm>
          <a:prstGeom prst="rect">
            <a:avLst/>
          </a:prstGeom>
          <a:noFill/>
        </p:spPr>
        <p:txBody>
          <a:bodyPr wrap="square">
            <a:spAutoFit/>
          </a:bodyPr>
          <a:lstStyle/>
          <a:p>
            <a:endParaRPr lang="en-US" dirty="0"/>
          </a:p>
          <a:p>
            <a:r>
              <a:rPr lang="en-US" dirty="0"/>
              <a:t>Snort analysis shows RIG EK landing page, confirming exploit kit activity. RIG EK often delivers malware payloads through browser vulnerabilities, putting users at risk.</a:t>
            </a:r>
          </a:p>
        </p:txBody>
      </p:sp>
    </p:spTree>
    <p:extLst>
      <p:ext uri="{BB962C8B-B14F-4D97-AF65-F5344CB8AC3E}">
        <p14:creationId xmlns:p14="http://schemas.microsoft.com/office/powerpoint/2010/main" val="181933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1B7ADD-8149-57ED-6F56-F9895F299769}"/>
              </a:ext>
            </a:extLst>
          </p:cNvPr>
          <p:cNvSpPr>
            <a:spLocks noGrp="1"/>
          </p:cNvSpPr>
          <p:nvPr>
            <p:ph type="dt" sz="half" idx="10"/>
          </p:nvPr>
        </p:nvSpPr>
        <p:spPr/>
        <p:txBody>
          <a:bodyPr/>
          <a:lstStyle/>
          <a:p>
            <a:fld id="{50BEBB51-3716-4A0F-81CF-C7539F7CDD52}" type="datetime1">
              <a:rPr lang="en-US" smtClean="0"/>
              <a:t>1/21/2024</a:t>
            </a:fld>
            <a:endParaRPr lang="en-US" dirty="0"/>
          </a:p>
        </p:txBody>
      </p:sp>
      <p:sp>
        <p:nvSpPr>
          <p:cNvPr id="3" name="Slide Number Placeholder 2">
            <a:extLst>
              <a:ext uri="{FF2B5EF4-FFF2-40B4-BE49-F238E27FC236}">
                <a16:creationId xmlns:a16="http://schemas.microsoft.com/office/drawing/2014/main" id="{D0FA5169-AFC7-9CBB-E6EF-23E51E450252}"/>
              </a:ext>
            </a:extLst>
          </p:cNvPr>
          <p:cNvSpPr>
            <a:spLocks noGrp="1"/>
          </p:cNvSpPr>
          <p:nvPr>
            <p:ph type="sldNum" sz="quarter" idx="12"/>
          </p:nvPr>
        </p:nvSpPr>
        <p:spPr/>
        <p:txBody>
          <a:bodyPr/>
          <a:lstStyle/>
          <a:p>
            <a:pPr algn="l"/>
            <a:fld id="{FAEF9944-A4F6-4C59-AEBD-678D6480B8EA}" type="slidenum">
              <a:rPr lang="en-US" smtClean="0"/>
              <a:pPr algn="l"/>
              <a:t>2</a:t>
            </a:fld>
            <a:endParaRPr lang="en-US" dirty="0"/>
          </a:p>
        </p:txBody>
      </p:sp>
      <p:sp>
        <p:nvSpPr>
          <p:cNvPr id="4" name="Google Shape;985;p38">
            <a:extLst>
              <a:ext uri="{FF2B5EF4-FFF2-40B4-BE49-F238E27FC236}">
                <a16:creationId xmlns:a16="http://schemas.microsoft.com/office/drawing/2014/main" id="{848B21FE-ACDE-A413-755D-59B72AED8B65}"/>
              </a:ext>
            </a:extLst>
          </p:cNvPr>
          <p:cNvSpPr txBox="1">
            <a:spLocks/>
          </p:cNvSpPr>
          <p:nvPr/>
        </p:nvSpPr>
        <p:spPr>
          <a:xfrm>
            <a:off x="314872" y="2211300"/>
            <a:ext cx="4534500" cy="1085700"/>
          </a:xfrm>
          <a:prstGeom prst="rect">
            <a:avLst/>
          </a:prstGeom>
        </p:spPr>
        <p:txBody>
          <a:bodyPr spcFirstLastPara="1" wrap="square" lIns="91425" tIns="91425" rIns="91425" bIns="91425" anchor="t" anchorCtr="0">
            <a:noAutofit/>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spcBef>
                <a:spcPts val="0"/>
              </a:spcBef>
            </a:pPr>
            <a:r>
              <a:rPr lang="en-US" sz="6000" dirty="0"/>
              <a:t>Chapter</a:t>
            </a:r>
          </a:p>
        </p:txBody>
      </p:sp>
      <p:sp>
        <p:nvSpPr>
          <p:cNvPr id="5" name="Google Shape;987;p38">
            <a:extLst>
              <a:ext uri="{FF2B5EF4-FFF2-40B4-BE49-F238E27FC236}">
                <a16:creationId xmlns:a16="http://schemas.microsoft.com/office/drawing/2014/main" id="{31F29DAC-EC17-4322-4E66-CC6C5E145B0D}"/>
              </a:ext>
            </a:extLst>
          </p:cNvPr>
          <p:cNvSpPr txBox="1">
            <a:spLocks/>
          </p:cNvSpPr>
          <p:nvPr/>
        </p:nvSpPr>
        <p:spPr>
          <a:xfrm>
            <a:off x="3710786" y="2145300"/>
            <a:ext cx="1952700" cy="1217700"/>
          </a:xfrm>
          <a:prstGeom prst="rect">
            <a:avLst/>
          </a:prstGeom>
        </p:spPr>
        <p:txBody>
          <a:bodyPr spcFirstLastPara="1" wrap="square" lIns="91425" tIns="91425" rIns="91425" bIns="91425" anchor="t" anchorCtr="0">
            <a:noAutofit/>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spcBef>
                <a:spcPts val="0"/>
              </a:spcBef>
            </a:pPr>
            <a:r>
              <a:rPr lang="id-ID" sz="7200" dirty="0"/>
              <a:t>1</a:t>
            </a:r>
            <a:endParaRPr lang="en" sz="7200" dirty="0"/>
          </a:p>
        </p:txBody>
      </p:sp>
    </p:spTree>
    <p:extLst>
      <p:ext uri="{BB962C8B-B14F-4D97-AF65-F5344CB8AC3E}">
        <p14:creationId xmlns:p14="http://schemas.microsoft.com/office/powerpoint/2010/main" val="2192532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27421-EAA1-F7B4-1FC9-04618EE01381}"/>
              </a:ext>
            </a:extLst>
          </p:cNvPr>
          <p:cNvSpPr>
            <a:spLocks noGrp="1"/>
          </p:cNvSpPr>
          <p:nvPr>
            <p:ph type="dt" sz="half" idx="10"/>
          </p:nvPr>
        </p:nvSpPr>
        <p:spPr/>
        <p:txBody>
          <a:bodyPr/>
          <a:lstStyle/>
          <a:p>
            <a:fld id="{1E34DE38-18E2-4BC4-825A-FB0FECC5D8DB}" type="datetime1">
              <a:rPr lang="en-US" smtClean="0"/>
              <a:t>1/21/2024</a:t>
            </a:fld>
            <a:endParaRPr lang="en-US" dirty="0"/>
          </a:p>
        </p:txBody>
      </p:sp>
      <p:sp>
        <p:nvSpPr>
          <p:cNvPr id="3" name="Slide Number Placeholder 2">
            <a:extLst>
              <a:ext uri="{FF2B5EF4-FFF2-40B4-BE49-F238E27FC236}">
                <a16:creationId xmlns:a16="http://schemas.microsoft.com/office/drawing/2014/main" id="{BA314825-2FD2-A11F-CA3C-6217F4EEE491}"/>
              </a:ext>
            </a:extLst>
          </p:cNvPr>
          <p:cNvSpPr>
            <a:spLocks noGrp="1"/>
          </p:cNvSpPr>
          <p:nvPr>
            <p:ph type="sldNum" sz="quarter" idx="12"/>
          </p:nvPr>
        </p:nvSpPr>
        <p:spPr/>
        <p:txBody>
          <a:bodyPr/>
          <a:lstStyle/>
          <a:p>
            <a:pPr algn="l"/>
            <a:fld id="{FAEF9944-A4F6-4C59-AEBD-678D6480B8EA}" type="slidenum">
              <a:rPr lang="en-US" smtClean="0"/>
              <a:pPr algn="l"/>
              <a:t>20</a:t>
            </a:fld>
            <a:endParaRPr lang="en-US" dirty="0"/>
          </a:p>
        </p:txBody>
      </p:sp>
      <p:sp>
        <p:nvSpPr>
          <p:cNvPr id="4" name="Google Shape;1125;p39">
            <a:extLst>
              <a:ext uri="{FF2B5EF4-FFF2-40B4-BE49-F238E27FC236}">
                <a16:creationId xmlns:a16="http://schemas.microsoft.com/office/drawing/2014/main" id="{DB486D62-6CAA-7E8B-17C1-024E5DC58C31}"/>
              </a:ext>
            </a:extLst>
          </p:cNvPr>
          <p:cNvSpPr txBox="1">
            <a:spLocks/>
          </p:cNvSpPr>
          <p:nvPr/>
        </p:nvSpPr>
        <p:spPr>
          <a:xfrm>
            <a:off x="965633" y="40378"/>
            <a:ext cx="10272000" cy="89889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7"/>
              <a:t>The Chain of Events of a Ransomware Attack. </a:t>
            </a:r>
            <a:endParaRPr lang="en-US" sz="2667" dirty="0"/>
          </a:p>
        </p:txBody>
      </p:sp>
      <p:sp>
        <p:nvSpPr>
          <p:cNvPr id="5" name="TextBox 4">
            <a:extLst>
              <a:ext uri="{FF2B5EF4-FFF2-40B4-BE49-F238E27FC236}">
                <a16:creationId xmlns:a16="http://schemas.microsoft.com/office/drawing/2014/main" id="{C74DD146-3706-9489-C1FB-8F1D1AF98911}"/>
              </a:ext>
            </a:extLst>
          </p:cNvPr>
          <p:cNvSpPr txBox="1"/>
          <p:nvPr/>
        </p:nvSpPr>
        <p:spPr>
          <a:xfrm>
            <a:off x="0" y="815222"/>
            <a:ext cx="5990345" cy="1200329"/>
          </a:xfrm>
          <a:prstGeom prst="rect">
            <a:avLst/>
          </a:prstGeom>
          <a:noFill/>
        </p:spPr>
        <p:txBody>
          <a:bodyPr wrap="square">
            <a:spAutoFit/>
          </a:bodyPr>
          <a:lstStyle/>
          <a:p>
            <a:pPr marL="228594" indent="-228594">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Filtering Results Analysis: </a:t>
            </a:r>
            <a:r>
              <a:rPr lang="en-US" dirty="0">
                <a:latin typeface="Tahoma" panose="020B0604030504040204" pitchFamily="34" charset="0"/>
                <a:ea typeface="Tahoma" panose="020B0604030504040204" pitchFamily="34" charset="0"/>
                <a:cs typeface="Tahoma" panose="020B0604030504040204" pitchFamily="34" charset="0"/>
              </a:rPr>
              <a:t>Filtering revealed IP address 194.87.234.129 associated with Rig EK, indicating exploit kit activity</a:t>
            </a:r>
            <a:r>
              <a:rPr lang="id-ID" dirty="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a:p>
            <a:pPr marL="228594" indent="-228594">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3D5F9BA-55F1-2258-CBFE-3231FAB8CC2A}"/>
              </a:ext>
            </a:extLst>
          </p:cNvPr>
          <p:cNvSpPr txBox="1"/>
          <p:nvPr/>
        </p:nvSpPr>
        <p:spPr>
          <a:xfrm>
            <a:off x="149536" y="3904143"/>
            <a:ext cx="6190267" cy="2585323"/>
          </a:xfrm>
          <a:prstGeom prst="rect">
            <a:avLst/>
          </a:prstGeom>
          <a:noFill/>
        </p:spPr>
        <p:txBody>
          <a:bodyPr wrap="square">
            <a:spAutoFit/>
          </a:bodyPr>
          <a:lstStyle/>
          <a:p>
            <a:pPr marL="228594" indent="-228594">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Wireshark Filtering: </a:t>
            </a:r>
            <a:r>
              <a:rPr lang="en-US" dirty="0">
                <a:latin typeface="Tahoma" panose="020B0604030504040204" pitchFamily="34" charset="0"/>
                <a:ea typeface="Tahoma" panose="020B0604030504040204" pitchFamily="34" charset="0"/>
                <a:cs typeface="Tahoma" panose="020B0604030504040204" pitchFamily="34" charset="0"/>
              </a:rPr>
              <a:t>We detect and analyze the RIG EK and the domain website facilitating the infection spread</a:t>
            </a:r>
            <a:r>
              <a:rPr lang="id-ID" dirty="0">
                <a:latin typeface="Tahoma" panose="020B0604030504040204" pitchFamily="34" charset="0"/>
                <a:ea typeface="Tahoma" panose="020B0604030504040204" pitchFamily="34" charset="0"/>
                <a:cs typeface="Tahoma" panose="020B0604030504040204" pitchFamily="34" charset="0"/>
              </a:rPr>
              <a:t>.</a:t>
            </a:r>
          </a:p>
          <a:p>
            <a:pPr marL="228594" indent="-228594">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Analysis Findings: </a:t>
            </a:r>
            <a:r>
              <a:rPr lang="en-US" dirty="0">
                <a:latin typeface="Tahoma" panose="020B0604030504040204" pitchFamily="34" charset="0"/>
                <a:ea typeface="Tahoma" panose="020B0604030504040204" pitchFamily="34" charset="0"/>
                <a:cs typeface="Tahoma" panose="020B0604030504040204" pitchFamily="34" charset="0"/>
              </a:rPr>
              <a:t>Showed that the host computer accessed `</a:t>
            </a:r>
            <a:r>
              <a:rPr lang="en-US" dirty="0">
                <a:latin typeface="Cambria Math" panose="02040503050406030204" pitchFamily="18" charset="0"/>
                <a:ea typeface="Cambria Math" panose="02040503050406030204" pitchFamily="18" charset="0"/>
                <a:cs typeface="Tahoma" panose="020B0604030504040204" pitchFamily="34" charset="0"/>
              </a:rPr>
              <a:t>www.homeimprovement.com</a:t>
            </a:r>
            <a:r>
              <a:rPr lang="en-US" dirty="0">
                <a:latin typeface="Tahoma" panose="020B0604030504040204" pitchFamily="34" charset="0"/>
                <a:ea typeface="Tahoma" panose="020B0604030504040204" pitchFamily="34" charset="0"/>
                <a:cs typeface="Tahoma" panose="020B0604030504040204" pitchFamily="34" charset="0"/>
              </a:rPr>
              <a:t>`.</a:t>
            </a:r>
            <a:endParaRPr lang="id-ID" dirty="0">
              <a:latin typeface="Tahoma" panose="020B0604030504040204" pitchFamily="34" charset="0"/>
              <a:ea typeface="Tahoma" panose="020B0604030504040204" pitchFamily="34" charset="0"/>
              <a:cs typeface="Tahoma" panose="020B0604030504040204" pitchFamily="34" charset="0"/>
            </a:endParaRPr>
          </a:p>
          <a:p>
            <a:pPr marL="228594" indent="-228594">
              <a:buFont typeface="Arial" panose="020B0604020202020204" pitchFamily="34" charset="0"/>
              <a:buChar char="•"/>
            </a:pPr>
            <a:r>
              <a:rPr lang="en-US" b="1" dirty="0">
                <a:latin typeface="Tahoma" panose="020B0604030504040204" pitchFamily="34" charset="0"/>
                <a:ea typeface="Tahoma" panose="020B0604030504040204" pitchFamily="34" charset="0"/>
                <a:cs typeface="Tahoma" panose="020B0604030504040204" pitchFamily="34" charset="0"/>
              </a:rPr>
              <a:t>Role Victim's Activity: </a:t>
            </a:r>
            <a:r>
              <a:rPr lang="en-US" dirty="0">
                <a:latin typeface="Tahoma" panose="020B0604030504040204" pitchFamily="34" charset="0"/>
                <a:ea typeface="Tahoma" panose="020B0604030504040204" pitchFamily="34" charset="0"/>
                <a:cs typeface="Tahoma" panose="020B0604030504040204" pitchFamily="34" charset="0"/>
              </a:rPr>
              <a:t>The victim visited this site while searching for "</a:t>
            </a:r>
            <a:r>
              <a:rPr lang="en-US" i="1" dirty="0">
                <a:latin typeface="Cambria Math" panose="02040503050406030204" pitchFamily="18" charset="0"/>
                <a:ea typeface="Cambria Math" panose="02040503050406030204" pitchFamily="18" charset="0"/>
                <a:cs typeface="Tahoma" panose="020B0604030504040204" pitchFamily="34" charset="0"/>
              </a:rPr>
              <a:t>remodeling your kitchen cabinets</a:t>
            </a:r>
            <a:r>
              <a:rPr lang="en-US" dirty="0">
                <a:latin typeface="Tahoma" panose="020B0604030504040204" pitchFamily="34" charset="0"/>
                <a:ea typeface="Tahoma" panose="020B0604030504040204" pitchFamily="34" charset="0"/>
                <a:cs typeface="Tahoma" panose="020B0604030504040204" pitchFamily="34" charset="0"/>
              </a:rPr>
              <a:t>" on `</a:t>
            </a:r>
            <a:r>
              <a:rPr lang="en-US" dirty="0">
                <a:latin typeface="Cambria Math" panose="02040503050406030204" pitchFamily="18" charset="0"/>
                <a:ea typeface="Cambria Math" panose="02040503050406030204" pitchFamily="18" charset="0"/>
                <a:cs typeface="Tahoma" panose="020B0604030504040204" pitchFamily="34" charset="0"/>
              </a:rPr>
              <a:t>https://www.bing.com/`.</a:t>
            </a:r>
            <a:endParaRPr lang="en-US" dirty="0">
              <a:latin typeface="Tahoma" panose="020B0604030504040204" pitchFamily="34" charset="0"/>
              <a:ea typeface="Tahoma" panose="020B0604030504040204" pitchFamily="34" charset="0"/>
              <a:cs typeface="Tahoma" panose="020B0604030504040204" pitchFamily="34" charset="0"/>
            </a:endParaRPr>
          </a:p>
          <a:p>
            <a:pPr marL="228594" indent="-228594">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screenshot of a computer&#10;&#10;Description automatically generated">
            <a:extLst>
              <a:ext uri="{FF2B5EF4-FFF2-40B4-BE49-F238E27FC236}">
                <a16:creationId xmlns:a16="http://schemas.microsoft.com/office/drawing/2014/main" id="{147930B4-A28F-78D0-C6C1-3E641574D304}"/>
              </a:ext>
            </a:extLst>
          </p:cNvPr>
          <p:cNvPicPr>
            <a:picLocks noChangeAspect="1"/>
          </p:cNvPicPr>
          <p:nvPr/>
        </p:nvPicPr>
        <p:blipFill>
          <a:blip r:embed="rId2"/>
          <a:stretch>
            <a:fillRect/>
          </a:stretch>
        </p:blipFill>
        <p:spPr>
          <a:xfrm>
            <a:off x="6201656" y="815222"/>
            <a:ext cx="5722363" cy="2207313"/>
          </a:xfrm>
          <a:prstGeom prst="rect">
            <a:avLst/>
          </a:prstGeom>
        </p:spPr>
      </p:pic>
      <p:pic>
        <p:nvPicPr>
          <p:cNvPr id="11" name="Picture 10" descr="A screenshot of a computer program">
            <a:extLst>
              <a:ext uri="{FF2B5EF4-FFF2-40B4-BE49-F238E27FC236}">
                <a16:creationId xmlns:a16="http://schemas.microsoft.com/office/drawing/2014/main" id="{F50E53B1-C393-06F7-A4B9-48CCAA14E701}"/>
              </a:ext>
            </a:extLst>
          </p:cNvPr>
          <p:cNvPicPr>
            <a:picLocks noChangeAspect="1"/>
          </p:cNvPicPr>
          <p:nvPr/>
        </p:nvPicPr>
        <p:blipFill>
          <a:blip r:embed="rId3"/>
          <a:stretch>
            <a:fillRect/>
          </a:stretch>
        </p:blipFill>
        <p:spPr>
          <a:xfrm>
            <a:off x="6662862" y="3653562"/>
            <a:ext cx="5036499" cy="2619133"/>
          </a:xfrm>
          <a:prstGeom prst="rect">
            <a:avLst/>
          </a:prstGeom>
        </p:spPr>
      </p:pic>
    </p:spTree>
    <p:extLst>
      <p:ext uri="{BB962C8B-B14F-4D97-AF65-F5344CB8AC3E}">
        <p14:creationId xmlns:p14="http://schemas.microsoft.com/office/powerpoint/2010/main" val="1796369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387616-CFAD-B17E-95CF-60AFC4D7A2B9}"/>
              </a:ext>
            </a:extLst>
          </p:cNvPr>
          <p:cNvSpPr>
            <a:spLocks noGrp="1"/>
          </p:cNvSpPr>
          <p:nvPr>
            <p:ph type="dt" sz="half" idx="10"/>
          </p:nvPr>
        </p:nvSpPr>
        <p:spPr/>
        <p:txBody>
          <a:bodyPr/>
          <a:lstStyle/>
          <a:p>
            <a:fld id="{6FE09E89-CD69-4C1B-A588-1CE1FECD1A2F}" type="datetime1">
              <a:rPr lang="en-US" smtClean="0"/>
              <a:t>1/21/2024</a:t>
            </a:fld>
            <a:endParaRPr lang="en-US" dirty="0"/>
          </a:p>
        </p:txBody>
      </p:sp>
      <p:sp>
        <p:nvSpPr>
          <p:cNvPr id="3" name="Slide Number Placeholder 2">
            <a:extLst>
              <a:ext uri="{FF2B5EF4-FFF2-40B4-BE49-F238E27FC236}">
                <a16:creationId xmlns:a16="http://schemas.microsoft.com/office/drawing/2014/main" id="{10DEFDDE-A809-9D3F-4168-991AA648BC88}"/>
              </a:ext>
            </a:extLst>
          </p:cNvPr>
          <p:cNvSpPr>
            <a:spLocks noGrp="1"/>
          </p:cNvSpPr>
          <p:nvPr>
            <p:ph type="sldNum" sz="quarter" idx="12"/>
          </p:nvPr>
        </p:nvSpPr>
        <p:spPr/>
        <p:txBody>
          <a:bodyPr/>
          <a:lstStyle/>
          <a:p>
            <a:pPr algn="l"/>
            <a:fld id="{FAEF9944-A4F6-4C59-AEBD-678D6480B8EA}" type="slidenum">
              <a:rPr lang="en-US" smtClean="0"/>
              <a:pPr algn="l"/>
              <a:t>21</a:t>
            </a:fld>
            <a:endParaRPr lang="en-US" dirty="0"/>
          </a:p>
        </p:txBody>
      </p:sp>
      <p:sp>
        <p:nvSpPr>
          <p:cNvPr id="4" name="Google Shape;1125;p39">
            <a:extLst>
              <a:ext uri="{FF2B5EF4-FFF2-40B4-BE49-F238E27FC236}">
                <a16:creationId xmlns:a16="http://schemas.microsoft.com/office/drawing/2014/main" id="{0A14F85F-2160-6FE7-0C08-4972C7C146A4}"/>
              </a:ext>
            </a:extLst>
          </p:cNvPr>
          <p:cNvSpPr txBox="1">
            <a:spLocks/>
          </p:cNvSpPr>
          <p:nvPr/>
        </p:nvSpPr>
        <p:spPr>
          <a:xfrm>
            <a:off x="965633" y="40378"/>
            <a:ext cx="10272000" cy="89889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7"/>
              <a:t>The Chain of Events of a Ransomware Attack. </a:t>
            </a:r>
            <a:endParaRPr lang="en-US" sz="2667" dirty="0"/>
          </a:p>
        </p:txBody>
      </p:sp>
      <p:sp>
        <p:nvSpPr>
          <p:cNvPr id="5" name="TextBox 4">
            <a:extLst>
              <a:ext uri="{FF2B5EF4-FFF2-40B4-BE49-F238E27FC236}">
                <a16:creationId xmlns:a16="http://schemas.microsoft.com/office/drawing/2014/main" id="{0C2550DB-688C-A92E-B8C1-D9029F9167A9}"/>
              </a:ext>
            </a:extLst>
          </p:cNvPr>
          <p:cNvSpPr txBox="1"/>
          <p:nvPr/>
        </p:nvSpPr>
        <p:spPr>
          <a:xfrm>
            <a:off x="323361" y="939275"/>
            <a:ext cx="5242561" cy="1754326"/>
          </a:xfrm>
          <a:prstGeom prst="rect">
            <a:avLst/>
          </a:prstGeom>
          <a:noFill/>
        </p:spPr>
        <p:txBody>
          <a:bodyPr wrap="square">
            <a:spAutoFit/>
          </a:bodyPr>
          <a:lstStyle/>
          <a:p>
            <a:pPr marL="228594" indent="-228594">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Analysis showed `www.homeimprovement.com` was compromised to distribute RIG EK using a multi-stage, sophisticated method, where Cerber script stealthily redirects traffic to the Exploit Kit server.</a:t>
            </a:r>
          </a:p>
        </p:txBody>
      </p:sp>
      <p:pic>
        <p:nvPicPr>
          <p:cNvPr id="7" name="Picture 6" descr="A screenshot of a computer&#10;&#10;Description automatically generated">
            <a:extLst>
              <a:ext uri="{FF2B5EF4-FFF2-40B4-BE49-F238E27FC236}">
                <a16:creationId xmlns:a16="http://schemas.microsoft.com/office/drawing/2014/main" id="{BD745EBA-04F6-F87F-6233-F53004C53C02}"/>
              </a:ext>
            </a:extLst>
          </p:cNvPr>
          <p:cNvPicPr>
            <a:picLocks noChangeAspect="1"/>
          </p:cNvPicPr>
          <p:nvPr/>
        </p:nvPicPr>
        <p:blipFill>
          <a:blip r:embed="rId2"/>
          <a:stretch>
            <a:fillRect/>
          </a:stretch>
        </p:blipFill>
        <p:spPr>
          <a:xfrm>
            <a:off x="5700890" y="780664"/>
            <a:ext cx="6382588" cy="2302617"/>
          </a:xfrm>
          <a:prstGeom prst="rect">
            <a:avLst/>
          </a:prstGeom>
        </p:spPr>
      </p:pic>
      <p:pic>
        <p:nvPicPr>
          <p:cNvPr id="8" name="Picture 7" descr="A diagram of a software process">
            <a:extLst>
              <a:ext uri="{FF2B5EF4-FFF2-40B4-BE49-F238E27FC236}">
                <a16:creationId xmlns:a16="http://schemas.microsoft.com/office/drawing/2014/main" id="{ED11C816-CC80-EEFD-8BED-2C007C110682}"/>
              </a:ext>
            </a:extLst>
          </p:cNvPr>
          <p:cNvPicPr>
            <a:picLocks noChangeAspect="1"/>
          </p:cNvPicPr>
          <p:nvPr/>
        </p:nvPicPr>
        <p:blipFill>
          <a:blip r:embed="rId3"/>
          <a:stretch>
            <a:fillRect/>
          </a:stretch>
        </p:blipFill>
        <p:spPr>
          <a:xfrm>
            <a:off x="8513878" y="3515714"/>
            <a:ext cx="3667708" cy="1925081"/>
          </a:xfrm>
          <a:prstGeom prst="rect">
            <a:avLst/>
          </a:prstGeom>
        </p:spPr>
      </p:pic>
      <p:graphicFrame>
        <p:nvGraphicFramePr>
          <p:cNvPr id="10" name="TextBox 5">
            <a:extLst>
              <a:ext uri="{FF2B5EF4-FFF2-40B4-BE49-F238E27FC236}">
                <a16:creationId xmlns:a16="http://schemas.microsoft.com/office/drawing/2014/main" id="{5A81A838-3A01-6127-66BC-3C3FE2020E27}"/>
              </a:ext>
            </a:extLst>
          </p:cNvPr>
          <p:cNvGraphicFramePr/>
          <p:nvPr>
            <p:extLst>
              <p:ext uri="{D42A27DB-BD31-4B8C-83A1-F6EECF244321}">
                <p14:modId xmlns:p14="http://schemas.microsoft.com/office/powerpoint/2010/main" val="4222910697"/>
              </p:ext>
            </p:extLst>
          </p:nvPr>
        </p:nvGraphicFramePr>
        <p:xfrm>
          <a:off x="1" y="3267796"/>
          <a:ext cx="9234534" cy="33598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35673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22ECA-72E0-F8EB-3F5D-1399229E06B9}"/>
              </a:ext>
            </a:extLst>
          </p:cNvPr>
          <p:cNvSpPr>
            <a:spLocks noGrp="1"/>
          </p:cNvSpPr>
          <p:nvPr>
            <p:ph type="dt" sz="half" idx="10"/>
          </p:nvPr>
        </p:nvSpPr>
        <p:spPr/>
        <p:txBody>
          <a:bodyPr/>
          <a:lstStyle/>
          <a:p>
            <a:fld id="{197662A5-683D-44AE-B354-1BAA50013A0C}" type="datetime1">
              <a:rPr lang="en-US" smtClean="0"/>
              <a:t>1/21/2024</a:t>
            </a:fld>
            <a:endParaRPr lang="en-US" dirty="0"/>
          </a:p>
        </p:txBody>
      </p:sp>
      <p:sp>
        <p:nvSpPr>
          <p:cNvPr id="3" name="Slide Number Placeholder 2">
            <a:extLst>
              <a:ext uri="{FF2B5EF4-FFF2-40B4-BE49-F238E27FC236}">
                <a16:creationId xmlns:a16="http://schemas.microsoft.com/office/drawing/2014/main" id="{83DE12E7-2FD8-DA57-1F8B-F6BB40374822}"/>
              </a:ext>
            </a:extLst>
          </p:cNvPr>
          <p:cNvSpPr>
            <a:spLocks noGrp="1"/>
          </p:cNvSpPr>
          <p:nvPr>
            <p:ph type="sldNum" sz="quarter" idx="12"/>
          </p:nvPr>
        </p:nvSpPr>
        <p:spPr/>
        <p:txBody>
          <a:bodyPr/>
          <a:lstStyle/>
          <a:p>
            <a:pPr algn="l"/>
            <a:fld id="{FAEF9944-A4F6-4C59-AEBD-678D6480B8EA}" type="slidenum">
              <a:rPr lang="en-US" smtClean="0"/>
              <a:pPr algn="l"/>
              <a:t>22</a:t>
            </a:fld>
            <a:endParaRPr lang="en-US" dirty="0"/>
          </a:p>
        </p:txBody>
      </p:sp>
      <p:sp>
        <p:nvSpPr>
          <p:cNvPr id="4" name="Rectangle 3">
            <a:extLst>
              <a:ext uri="{FF2B5EF4-FFF2-40B4-BE49-F238E27FC236}">
                <a16:creationId xmlns:a16="http://schemas.microsoft.com/office/drawing/2014/main" id="{8F27053C-7431-F7E9-15A6-6D12823CBCA7}"/>
              </a:ext>
            </a:extLst>
          </p:cNvPr>
          <p:cNvSpPr/>
          <p:nvPr/>
        </p:nvSpPr>
        <p:spPr>
          <a:xfrm>
            <a:off x="18852" y="992047"/>
            <a:ext cx="12173148" cy="51784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Google Shape;1330;p42">
            <a:extLst>
              <a:ext uri="{FF2B5EF4-FFF2-40B4-BE49-F238E27FC236}">
                <a16:creationId xmlns:a16="http://schemas.microsoft.com/office/drawing/2014/main" id="{59A0CC2D-0B2F-66A1-8F0F-D5D7BFF845C0}"/>
              </a:ext>
            </a:extLst>
          </p:cNvPr>
          <p:cNvSpPr txBox="1">
            <a:spLocks/>
          </p:cNvSpPr>
          <p:nvPr/>
        </p:nvSpPr>
        <p:spPr>
          <a:xfrm>
            <a:off x="955400" y="0"/>
            <a:ext cx="10281200"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lang="en-US"/>
              <a:t>Chapter 2 Summary</a:t>
            </a:r>
            <a:endParaRPr lang="en-US" dirty="0"/>
          </a:p>
        </p:txBody>
      </p:sp>
      <p:sp>
        <p:nvSpPr>
          <p:cNvPr id="6" name="Google Shape;1331;p42">
            <a:extLst>
              <a:ext uri="{FF2B5EF4-FFF2-40B4-BE49-F238E27FC236}">
                <a16:creationId xmlns:a16="http://schemas.microsoft.com/office/drawing/2014/main" id="{0301D2FC-19F3-FC62-1E6A-037018492138}"/>
              </a:ext>
            </a:extLst>
          </p:cNvPr>
          <p:cNvSpPr txBox="1">
            <a:spLocks/>
          </p:cNvSpPr>
          <p:nvPr/>
        </p:nvSpPr>
        <p:spPr>
          <a:xfrm>
            <a:off x="0" y="909715"/>
            <a:ext cx="8520055" cy="5178443"/>
          </a:xfrm>
          <a:prstGeom prst="rect">
            <a:avLst/>
          </a:prstGeom>
        </p:spPr>
        <p:txBody>
          <a:bodyPr spcFirstLastPara="1" wrap="square" lIns="121900" tIns="121900" rIns="121900" bIns="121900" anchor="t" anchorCtr="0">
            <a:noAutofit/>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indent="-423323">
              <a:buClr>
                <a:schemeClr val="dk1"/>
              </a:buClr>
              <a:buSzPts val="1400"/>
              <a:buFont typeface="Actor"/>
              <a:buChar char="○"/>
            </a:pPr>
            <a:r>
              <a:rPr lang="en-US" sz="2000" dirty="0">
                <a:latin typeface="Tahoma" panose="020B0604030504040204" pitchFamily="34" charset="0"/>
                <a:ea typeface="Tahoma" panose="020B0604030504040204" pitchFamily="34" charset="0"/>
                <a:cs typeface="Tahoma" panose="020B0604030504040204" pitchFamily="34" charset="0"/>
              </a:rPr>
              <a:t>Attack chain: innocent search leads to </a:t>
            </a:r>
            <a:r>
              <a:rPr lang="id-ID" sz="2000" dirty="0">
                <a:latin typeface="Tahoma" panose="020B0604030504040204" pitchFamily="34" charset="0"/>
                <a:ea typeface="Tahoma" panose="020B0604030504040204" pitchFamily="34" charset="0"/>
                <a:cs typeface="Tahoma" panose="020B0604030504040204" pitchFamily="34" charset="0"/>
              </a:rPr>
              <a:t>a </a:t>
            </a:r>
            <a:r>
              <a:rPr lang="en-US" sz="2000" dirty="0">
                <a:latin typeface="Tahoma" panose="020B0604030504040204" pitchFamily="34" charset="0"/>
                <a:ea typeface="Tahoma" panose="020B0604030504040204" pitchFamily="34" charset="0"/>
                <a:cs typeface="Tahoma" panose="020B0604030504040204" pitchFamily="34" charset="0"/>
              </a:rPr>
              <a:t>compromised site, redirects victim to exploit kit server, downloads Cerber Ransomware.</a:t>
            </a:r>
          </a:p>
          <a:p>
            <a:pPr lvl="1" indent="-423323">
              <a:buClr>
                <a:schemeClr val="dk1"/>
              </a:buClr>
              <a:buSzPts val="1400"/>
              <a:buFont typeface="Actor"/>
              <a:buChar char="○"/>
            </a:pPr>
            <a:r>
              <a:rPr lang="en-US" sz="2000" dirty="0">
                <a:latin typeface="Tahoma" panose="020B0604030504040204" pitchFamily="34" charset="0"/>
                <a:ea typeface="Tahoma" panose="020B0604030504040204" pitchFamily="34" charset="0"/>
                <a:cs typeface="Tahoma" panose="020B0604030504040204" pitchFamily="34" charset="0"/>
              </a:rPr>
              <a:t>Vulnerability: highlights need for system updates and vulnerability patching. </a:t>
            </a:r>
          </a:p>
          <a:p>
            <a:pPr lvl="1" indent="-423323">
              <a:buClr>
                <a:schemeClr val="dk1"/>
              </a:buClr>
              <a:buSzPts val="1400"/>
              <a:buFont typeface="Actor"/>
              <a:buChar char="○"/>
            </a:pPr>
            <a:r>
              <a:rPr lang="en-US" sz="2000" dirty="0">
                <a:latin typeface="Tahoma" panose="020B0604030504040204" pitchFamily="34" charset="0"/>
                <a:ea typeface="Tahoma" panose="020B0604030504040204" pitchFamily="34" charset="0"/>
                <a:cs typeface="Tahoma" panose="020B0604030504040204" pitchFamily="34" charset="0"/>
              </a:rPr>
              <a:t>Acknowledges that network forensics may not be sufficient against adversarial examples in sensor and machine-learning integrations. </a:t>
            </a:r>
          </a:p>
          <a:p>
            <a:pPr lvl="1" indent="-423323">
              <a:buClr>
                <a:schemeClr val="dk1"/>
              </a:buClr>
              <a:buSzPts val="1400"/>
              <a:buFont typeface="Actor"/>
              <a:buChar char="○"/>
            </a:pPr>
            <a:r>
              <a:rPr lang="en-US" sz="2000" dirty="0">
                <a:latin typeface="Tahoma" panose="020B0604030504040204" pitchFamily="34" charset="0"/>
                <a:ea typeface="Tahoma" panose="020B0604030504040204" pitchFamily="34" charset="0"/>
                <a:cs typeface="Tahoma" panose="020B0604030504040204" pitchFamily="34" charset="0"/>
              </a:rPr>
              <a:t>Suggests a focus on developing strategies against adversarial attacks in sensor ML integrated systems, aiming for enhanced sensor robustness and ML model resilience.</a:t>
            </a:r>
          </a:p>
        </p:txBody>
      </p:sp>
      <p:pic>
        <p:nvPicPr>
          <p:cNvPr id="7" name="Picture 6" descr="A diagram of a computer program">
            <a:extLst>
              <a:ext uri="{FF2B5EF4-FFF2-40B4-BE49-F238E27FC236}">
                <a16:creationId xmlns:a16="http://schemas.microsoft.com/office/drawing/2014/main" id="{0AAE8743-19A9-615B-009C-D16B2153085B}"/>
              </a:ext>
            </a:extLst>
          </p:cNvPr>
          <p:cNvPicPr>
            <a:picLocks noChangeAspect="1"/>
          </p:cNvPicPr>
          <p:nvPr/>
        </p:nvPicPr>
        <p:blipFill>
          <a:blip r:embed="rId2"/>
          <a:stretch>
            <a:fillRect/>
          </a:stretch>
        </p:blipFill>
        <p:spPr>
          <a:xfrm>
            <a:off x="8520055" y="1266976"/>
            <a:ext cx="3551516" cy="3967145"/>
          </a:xfrm>
          <a:prstGeom prst="rect">
            <a:avLst/>
          </a:prstGeom>
        </p:spPr>
      </p:pic>
    </p:spTree>
    <p:extLst>
      <p:ext uri="{BB962C8B-B14F-4D97-AF65-F5344CB8AC3E}">
        <p14:creationId xmlns:p14="http://schemas.microsoft.com/office/powerpoint/2010/main" val="3053710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68C9-12EB-5904-E6DE-41E90E969725}"/>
              </a:ext>
            </a:extLst>
          </p:cNvPr>
          <p:cNvSpPr>
            <a:spLocks noGrp="1"/>
          </p:cNvSpPr>
          <p:nvPr>
            <p:ph type="title"/>
          </p:nvPr>
        </p:nvSpPr>
        <p:spPr>
          <a:xfrm>
            <a:off x="1851102" y="2397907"/>
            <a:ext cx="9426500" cy="1345269"/>
          </a:xfrm>
        </p:spPr>
        <p:txBody>
          <a:bodyPr/>
          <a:lstStyle/>
          <a:p>
            <a:r>
              <a:rPr lang="en-US" sz="3200" dirty="0"/>
              <a:t>Experiments on Adversarial Examples for Deep Learning Model Using Multimodal Sensors</a:t>
            </a:r>
          </a:p>
        </p:txBody>
      </p:sp>
      <p:sp>
        <p:nvSpPr>
          <p:cNvPr id="6" name="Slide Number Placeholder 5">
            <a:extLst>
              <a:ext uri="{FF2B5EF4-FFF2-40B4-BE49-F238E27FC236}">
                <a16:creationId xmlns:a16="http://schemas.microsoft.com/office/drawing/2014/main" id="{6196653E-276F-E8FB-C192-46B144784486}"/>
              </a:ext>
            </a:extLst>
          </p:cNvPr>
          <p:cNvSpPr>
            <a:spLocks noGrp="1"/>
          </p:cNvSpPr>
          <p:nvPr>
            <p:ph type="sldNum" sz="quarter" idx="12"/>
          </p:nvPr>
        </p:nvSpPr>
        <p:spPr/>
        <p:txBody>
          <a:bodyPr/>
          <a:lstStyle/>
          <a:p>
            <a:pPr algn="l"/>
            <a:fld id="{FAEF9944-A4F6-4C59-AEBD-678D6480B8EA}" type="slidenum">
              <a:rPr lang="en-US" smtClean="0"/>
              <a:pPr algn="l"/>
              <a:t>23</a:t>
            </a:fld>
            <a:endParaRPr lang="en-US" dirty="0"/>
          </a:p>
        </p:txBody>
      </p:sp>
      <p:sp>
        <p:nvSpPr>
          <p:cNvPr id="7" name="Google Shape;985;p38">
            <a:extLst>
              <a:ext uri="{FF2B5EF4-FFF2-40B4-BE49-F238E27FC236}">
                <a16:creationId xmlns:a16="http://schemas.microsoft.com/office/drawing/2014/main" id="{056373A9-6530-C9D5-8307-9DDA3573BC0F}"/>
              </a:ext>
            </a:extLst>
          </p:cNvPr>
          <p:cNvSpPr txBox="1">
            <a:spLocks/>
          </p:cNvSpPr>
          <p:nvPr/>
        </p:nvSpPr>
        <p:spPr>
          <a:xfrm>
            <a:off x="1851102" y="1103065"/>
            <a:ext cx="3349817" cy="108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Work Sans SemiBold"/>
              <a:buNone/>
              <a:defRPr sz="6300" b="0" i="0" u="none" strike="noStrike" cap="none">
                <a:solidFill>
                  <a:schemeClr val="dk1"/>
                </a:solidFill>
                <a:latin typeface="Work Sans SemiBold"/>
                <a:ea typeface="Work Sans SemiBold"/>
                <a:cs typeface="Work Sans SemiBold"/>
                <a:sym typeface="Work Sans SemiBold"/>
              </a:defRPr>
            </a:lvl1pPr>
            <a:lvl2pPr marR="0" lvl="1"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2pPr>
            <a:lvl3pPr marR="0" lvl="2"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3pPr>
            <a:lvl4pPr marR="0" lvl="3"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4pPr>
            <a:lvl5pPr marR="0" lvl="4"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5pPr>
            <a:lvl6pPr marR="0" lvl="5"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6pPr>
            <a:lvl7pPr marR="0" lvl="6"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7pPr>
            <a:lvl8pPr marR="0" lvl="7"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8pPr>
            <a:lvl9pPr marR="0" lvl="8"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9pPr>
          </a:lstStyle>
          <a:p>
            <a:pPr marL="0" marR="0" lvl="0" indent="0" algn="l" defTabSz="914400" rtl="0" eaLnBrk="1" fontAlgn="auto" latinLnBrk="0" hangingPunct="1">
              <a:lnSpc>
                <a:spcPct val="100000"/>
              </a:lnSpc>
              <a:spcBef>
                <a:spcPts val="0"/>
              </a:spcBef>
              <a:spcAft>
                <a:spcPts val="0"/>
              </a:spcAft>
              <a:buClr>
                <a:srgbClr val="000000"/>
              </a:buClr>
              <a:buSzPts val="3600"/>
              <a:buFont typeface="Work Sans SemiBold"/>
              <a:buNone/>
              <a:tabLst/>
              <a:defRPr/>
            </a:pPr>
            <a:r>
              <a:rPr kumimoji="0" lang="en-US" sz="6000" b="0" i="0" u="none" strike="noStrike" kern="0" cap="none" spc="0" normalizeH="0" baseline="0" noProof="0" dirty="0">
                <a:ln>
                  <a:noFill/>
                </a:ln>
                <a:solidFill>
                  <a:srgbClr val="000000"/>
                </a:solidFill>
                <a:effectLst/>
                <a:uLnTx/>
                <a:uFillTx/>
                <a:latin typeface="Work Sans SemiBold"/>
                <a:sym typeface="Work Sans SemiBold"/>
              </a:rPr>
              <a:t>Chapter</a:t>
            </a:r>
          </a:p>
        </p:txBody>
      </p:sp>
      <p:sp>
        <p:nvSpPr>
          <p:cNvPr id="9" name="Google Shape;987;p38">
            <a:extLst>
              <a:ext uri="{FF2B5EF4-FFF2-40B4-BE49-F238E27FC236}">
                <a16:creationId xmlns:a16="http://schemas.microsoft.com/office/drawing/2014/main" id="{2182265B-9F11-5068-D20C-1ED519D3612A}"/>
              </a:ext>
            </a:extLst>
          </p:cNvPr>
          <p:cNvSpPr txBox="1">
            <a:spLocks/>
          </p:cNvSpPr>
          <p:nvPr/>
        </p:nvSpPr>
        <p:spPr>
          <a:xfrm>
            <a:off x="5038383" y="858952"/>
            <a:ext cx="1952700" cy="12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900"/>
              <a:buFont typeface="Work Sans SemiBold"/>
              <a:buNone/>
              <a:defRPr sz="8600" b="1" i="0" u="none" strike="noStrike" cap="none">
                <a:solidFill>
                  <a:schemeClr val="dk2"/>
                </a:solidFill>
                <a:latin typeface="Work Sans SemiBold"/>
                <a:ea typeface="Work Sans SemiBold"/>
                <a:cs typeface="Work Sans SemiBold"/>
                <a:sym typeface="Work Sans SemiBold"/>
              </a:defRPr>
            </a:lvl1pPr>
            <a:lvl2pPr marR="0" lvl="1"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2pPr>
            <a:lvl3pPr marR="0" lvl="2"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3pPr>
            <a:lvl4pPr marR="0" lvl="3"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4pPr>
            <a:lvl5pPr marR="0" lvl="4"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5pPr>
            <a:lvl6pPr marR="0" lvl="5"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6pPr>
            <a:lvl7pPr marR="0" lvl="6"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7pPr>
            <a:lvl8pPr marR="0" lvl="7"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8pPr>
            <a:lvl9pPr marR="0" lvl="8"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9pPr>
          </a:lstStyle>
          <a:p>
            <a:pPr marL="0" marR="0" lvl="0" indent="0" algn="l" defTabSz="914400" rtl="0" eaLnBrk="1" fontAlgn="auto" latinLnBrk="0" hangingPunct="1">
              <a:lnSpc>
                <a:spcPct val="100000"/>
              </a:lnSpc>
              <a:spcBef>
                <a:spcPts val="0"/>
              </a:spcBef>
              <a:spcAft>
                <a:spcPts val="0"/>
              </a:spcAft>
              <a:buClr>
                <a:srgbClr val="000000"/>
              </a:buClr>
              <a:buSzPts val="8900"/>
              <a:buFont typeface="Work Sans SemiBold"/>
              <a:buNone/>
              <a:tabLst/>
              <a:defRPr/>
            </a:pPr>
            <a:r>
              <a:rPr kumimoji="0" lang="en" sz="8600" b="1" i="0" u="none" strike="noStrike" kern="0" cap="none" spc="0" normalizeH="0" baseline="0" noProof="0" dirty="0">
                <a:ln>
                  <a:noFill/>
                </a:ln>
                <a:solidFill>
                  <a:srgbClr val="EE5B25"/>
                </a:solidFill>
                <a:effectLst/>
                <a:uLnTx/>
                <a:uFillTx/>
                <a:latin typeface="Work Sans SemiBold"/>
                <a:sym typeface="Work Sans SemiBold"/>
              </a:rPr>
              <a:t>0</a:t>
            </a:r>
            <a:r>
              <a:rPr kumimoji="0" lang="id-ID" sz="8600" b="1" i="0" u="none" strike="noStrike" kern="0" cap="none" spc="0" normalizeH="0" baseline="0" noProof="0" dirty="0">
                <a:ln>
                  <a:noFill/>
                </a:ln>
                <a:solidFill>
                  <a:srgbClr val="EE5B25"/>
                </a:solidFill>
                <a:effectLst/>
                <a:uLnTx/>
                <a:uFillTx/>
                <a:latin typeface="Work Sans SemiBold"/>
                <a:sym typeface="Work Sans SemiBold"/>
              </a:rPr>
              <a:t>3</a:t>
            </a:r>
            <a:endParaRPr kumimoji="0" lang="en" sz="8600" b="1" i="0" u="none" strike="noStrike" kern="0" cap="none" spc="0" normalizeH="0" baseline="0" noProof="0" dirty="0">
              <a:ln>
                <a:noFill/>
              </a:ln>
              <a:solidFill>
                <a:srgbClr val="EE5B25"/>
              </a:solidFill>
              <a:effectLst/>
              <a:uLnTx/>
              <a:uFillTx/>
              <a:latin typeface="Work Sans SemiBold"/>
              <a:sym typeface="Work Sans SemiBold"/>
            </a:endParaRPr>
          </a:p>
        </p:txBody>
      </p:sp>
      <p:sp>
        <p:nvSpPr>
          <p:cNvPr id="10" name="TextBox 9">
            <a:extLst>
              <a:ext uri="{FF2B5EF4-FFF2-40B4-BE49-F238E27FC236}">
                <a16:creationId xmlns:a16="http://schemas.microsoft.com/office/drawing/2014/main" id="{A3882664-F311-49B7-1C57-FF15E2BF0CCE}"/>
              </a:ext>
            </a:extLst>
          </p:cNvPr>
          <p:cNvSpPr txBox="1"/>
          <p:nvPr/>
        </p:nvSpPr>
        <p:spPr>
          <a:xfrm>
            <a:off x="1851102" y="4348000"/>
            <a:ext cx="7813641" cy="923330"/>
          </a:xfrm>
          <a:prstGeom prst="rect">
            <a:avLst/>
          </a:prstGeom>
          <a:noFill/>
        </p:spPr>
        <p:txBody>
          <a:bodyPr wrap="square">
            <a:spAutoFit/>
          </a:bodyPr>
          <a:lstStyle/>
          <a:p>
            <a:pPr>
              <a:buClr>
                <a:srgbClr val="000000"/>
              </a:buClr>
              <a:buFont typeface="Arial"/>
              <a:buNone/>
            </a:pPr>
            <a:r>
              <a:rPr lang="en-US" kern="0" dirty="0">
                <a:effectLst/>
                <a:latin typeface="Google Sans"/>
                <a:ea typeface="Tahoma" panose="020B0604030504040204" pitchFamily="34" charset="0"/>
                <a:cs typeface="Tahoma" panose="020B0604030504040204" pitchFamily="34" charset="0"/>
              </a:rPr>
              <a:t>A. Kurniawan, Y. Ohsita, and M. Murata, “Experiments on Adversarial Examples for Deep Learning Model Using Multimodal Sensors,” </a:t>
            </a:r>
            <a:r>
              <a:rPr lang="en-US" i="1" kern="0" dirty="0">
                <a:effectLst/>
                <a:latin typeface="Google Sans"/>
                <a:ea typeface="Tahoma" panose="020B0604030504040204" pitchFamily="34" charset="0"/>
                <a:cs typeface="Tahoma" panose="020B0604030504040204" pitchFamily="34" charset="0"/>
              </a:rPr>
              <a:t>Sensors</a:t>
            </a:r>
            <a:r>
              <a:rPr lang="en-US" kern="0" dirty="0">
                <a:effectLst/>
                <a:latin typeface="Google Sans"/>
                <a:ea typeface="Tahoma" panose="020B0604030504040204" pitchFamily="34" charset="0"/>
                <a:cs typeface="Tahoma" panose="020B0604030504040204" pitchFamily="34" charset="0"/>
              </a:rPr>
              <a:t>, vol. 22, no. 22, p. 8642, Nov. 2022, </a:t>
            </a:r>
            <a:r>
              <a:rPr lang="en-US" kern="0" dirty="0" err="1">
                <a:effectLst/>
                <a:latin typeface="Google Sans"/>
                <a:ea typeface="Tahoma" panose="020B0604030504040204" pitchFamily="34" charset="0"/>
                <a:cs typeface="Tahoma" panose="020B0604030504040204" pitchFamily="34" charset="0"/>
              </a:rPr>
              <a:t>doi</a:t>
            </a:r>
            <a:r>
              <a:rPr lang="en-US" kern="0" dirty="0">
                <a:effectLst/>
                <a:latin typeface="Google Sans"/>
                <a:ea typeface="Tahoma" panose="020B0604030504040204" pitchFamily="34" charset="0"/>
                <a:cs typeface="Tahoma" panose="020B0604030504040204" pitchFamily="34" charset="0"/>
              </a:rPr>
              <a:t>: 10.3390/s22228642</a:t>
            </a:r>
            <a:endParaRPr lang="en-US" kern="0" dirty="0">
              <a:solidFill>
                <a:srgbClr val="000000"/>
              </a:solidFill>
              <a:latin typeface="Google Sans"/>
              <a:ea typeface="Tahoma" panose="020B0604030504040204" pitchFamily="34" charset="0"/>
              <a:cs typeface="Tahoma" panose="020B0604030504040204" pitchFamily="34" charset="0"/>
              <a:sym typeface="Arial"/>
            </a:endParaRPr>
          </a:p>
        </p:txBody>
      </p:sp>
      <p:graphicFrame>
        <p:nvGraphicFramePr>
          <p:cNvPr id="3" name="Google Shape;265;p33">
            <a:extLst>
              <a:ext uri="{FF2B5EF4-FFF2-40B4-BE49-F238E27FC236}">
                <a16:creationId xmlns:a16="http://schemas.microsoft.com/office/drawing/2014/main" id="{C986AF3A-7B14-E20B-4B7B-81BB590931E9}"/>
              </a:ext>
            </a:extLst>
          </p:cNvPr>
          <p:cNvGraphicFramePr/>
          <p:nvPr>
            <p:extLst>
              <p:ext uri="{D42A27DB-BD31-4B8C-83A1-F6EECF244321}">
                <p14:modId xmlns:p14="http://schemas.microsoft.com/office/powerpoint/2010/main" val="811100485"/>
              </p:ext>
            </p:extLst>
          </p:nvPr>
        </p:nvGraphicFramePr>
        <p:xfrm>
          <a:off x="4865863" y="7031521"/>
          <a:ext cx="10028294" cy="4688062"/>
        </p:xfrm>
        <a:graphic>
          <a:graphicData uri="http://schemas.openxmlformats.org/drawingml/2006/table">
            <a:tbl>
              <a:tblPr>
                <a:noFill/>
              </a:tblPr>
              <a:tblGrid>
                <a:gridCol w="1626056">
                  <a:extLst>
                    <a:ext uri="{9D8B030D-6E8A-4147-A177-3AD203B41FA5}">
                      <a16:colId xmlns:a16="http://schemas.microsoft.com/office/drawing/2014/main" val="20000"/>
                    </a:ext>
                  </a:extLst>
                </a:gridCol>
                <a:gridCol w="8402238">
                  <a:extLst>
                    <a:ext uri="{9D8B030D-6E8A-4147-A177-3AD203B41FA5}">
                      <a16:colId xmlns:a16="http://schemas.microsoft.com/office/drawing/2014/main" val="20001"/>
                    </a:ext>
                  </a:extLst>
                </a:gridCol>
              </a:tblGrid>
              <a:tr h="527524">
                <a:tc>
                  <a:txBody>
                    <a:bodyPr/>
                    <a:lstStyle/>
                    <a:p>
                      <a:pPr marL="0" lvl="0" indent="0" algn="l" rtl="0">
                        <a:lnSpc>
                          <a:spcPct val="150000"/>
                        </a:lnSpc>
                        <a:spcBef>
                          <a:spcPts val="0"/>
                        </a:spcBef>
                        <a:spcAft>
                          <a:spcPts val="0"/>
                        </a:spcAft>
                        <a:buNone/>
                      </a:pPr>
                      <a:endParaRPr sz="2000"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SemiBol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5B6356">
                          <a:alpha val="0"/>
                        </a:srgbClr>
                      </a:solidFill>
                      <a:prstDash val="solid"/>
                      <a:round/>
                      <a:headEnd type="none" w="sm" len="sm"/>
                      <a:tailEnd type="none" w="sm" len="sm"/>
                    </a:lnB>
                  </a:tcPr>
                </a:tc>
                <a:tc>
                  <a:txBody>
                    <a:bodyPr/>
                    <a:lstStyle/>
                    <a:p>
                      <a:pPr marL="0" lvl="0" indent="0" algn="l" rtl="0">
                        <a:lnSpc>
                          <a:spcPct val="150000"/>
                        </a:lnSpc>
                        <a:spcBef>
                          <a:spcPts val="0"/>
                        </a:spcBef>
                        <a:spcAft>
                          <a:spcPts val="1600"/>
                        </a:spcAft>
                        <a:buNone/>
                      </a:pPr>
                      <a:endParaRPr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1063">
                <a:tc>
                  <a:txBody>
                    <a:bodyPr/>
                    <a:lstStyle/>
                    <a:p>
                      <a:pPr marL="0" lvl="0" indent="0" algn="l" rtl="0">
                        <a:lnSpc>
                          <a:spcPct val="150000"/>
                        </a:lnSpc>
                        <a:spcBef>
                          <a:spcPts val="0"/>
                        </a:spcBef>
                        <a:spcAft>
                          <a:spcPts val="0"/>
                        </a:spcAft>
                        <a:buNone/>
                      </a:pPr>
                      <a:endParaRPr sz="2000"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SemiBol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5B6356">
                          <a:alpha val="0"/>
                        </a:srgbClr>
                      </a:solidFill>
                      <a:prstDash val="solid"/>
                      <a:round/>
                      <a:headEnd type="none" w="sm" len="sm"/>
                      <a:tailEnd type="none" w="sm" len="sm"/>
                    </a:lnT>
                    <a:lnB w="9525" cap="flat" cmpd="sng">
                      <a:solidFill>
                        <a:srgbClr val="5B6356">
                          <a:alpha val="0"/>
                        </a:srgbClr>
                      </a:solidFill>
                      <a:prstDash val="solid"/>
                      <a:round/>
                      <a:headEnd type="none" w="sm" len="sm"/>
                      <a:tailEnd type="none" w="sm" len="sm"/>
                    </a:lnB>
                  </a:tcPr>
                </a:tc>
                <a:tc>
                  <a:txBody>
                    <a:bodyPr/>
                    <a:lstStyle/>
                    <a:p>
                      <a:pPr marL="0" marR="0" lvl="0" indent="0" algn="l" rtl="0">
                        <a:lnSpc>
                          <a:spcPct val="150000"/>
                        </a:lnSpc>
                        <a:spcBef>
                          <a:spcPts val="0"/>
                        </a:spcBef>
                        <a:spcAft>
                          <a:spcPts val="1600"/>
                        </a:spcAft>
                        <a:buNone/>
                      </a:pPr>
                      <a:endParaRPr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1063">
                <a:tc>
                  <a:txBody>
                    <a:bodyPr/>
                    <a:lstStyle/>
                    <a:p>
                      <a:pPr marL="0" lvl="0" indent="0" algn="l" rtl="0">
                        <a:lnSpc>
                          <a:spcPct val="150000"/>
                        </a:lnSpc>
                        <a:spcBef>
                          <a:spcPts val="0"/>
                        </a:spcBef>
                        <a:spcAft>
                          <a:spcPts val="0"/>
                        </a:spcAft>
                        <a:buNone/>
                      </a:pPr>
                      <a:endParaRPr sz="2000"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SemiBol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5B6356">
                          <a:alpha val="0"/>
                        </a:srgbClr>
                      </a:solidFill>
                      <a:prstDash val="solid"/>
                      <a:round/>
                      <a:headEnd type="none" w="sm" len="sm"/>
                      <a:tailEnd type="none" w="sm" len="sm"/>
                    </a:lnT>
                    <a:lnB w="9525" cap="flat" cmpd="sng">
                      <a:solidFill>
                        <a:srgbClr val="5B6356">
                          <a:alpha val="0"/>
                        </a:srgbClr>
                      </a:solidFill>
                      <a:prstDash val="solid"/>
                      <a:round/>
                      <a:headEnd type="none" w="sm" len="sm"/>
                      <a:tailEnd type="none" w="sm" len="sm"/>
                    </a:lnB>
                  </a:tcPr>
                </a:tc>
                <a:tc>
                  <a:txBody>
                    <a:bodyPr/>
                    <a:lstStyle/>
                    <a:p>
                      <a:pPr marL="0" lvl="0" indent="0" algn="l" rtl="0">
                        <a:lnSpc>
                          <a:spcPct val="150000"/>
                        </a:lnSpc>
                        <a:spcBef>
                          <a:spcPts val="0"/>
                        </a:spcBef>
                        <a:spcAft>
                          <a:spcPts val="1600"/>
                        </a:spcAft>
                        <a:buNone/>
                      </a:pPr>
                      <a:endParaRPr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27524">
                <a:tc>
                  <a:txBody>
                    <a:bodyPr/>
                    <a:lstStyle/>
                    <a:p>
                      <a:pPr marL="0" lvl="0" indent="0" algn="l" rtl="0">
                        <a:lnSpc>
                          <a:spcPct val="150000"/>
                        </a:lnSpc>
                        <a:spcBef>
                          <a:spcPts val="0"/>
                        </a:spcBef>
                        <a:spcAft>
                          <a:spcPts val="0"/>
                        </a:spcAft>
                        <a:buNone/>
                      </a:pPr>
                      <a:endParaRPr sz="2000"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SemiBol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5B6356">
                          <a:alpha val="0"/>
                        </a:srgbClr>
                      </a:solidFill>
                      <a:prstDash val="solid"/>
                      <a:round/>
                      <a:headEnd type="none" w="sm" len="sm"/>
                      <a:tailEnd type="none" w="sm" len="sm"/>
                    </a:lnT>
                    <a:lnB w="9525" cap="flat" cmpd="sng">
                      <a:solidFill>
                        <a:srgbClr val="5B6356">
                          <a:alpha val="0"/>
                        </a:srgbClr>
                      </a:solidFill>
                      <a:prstDash val="solid"/>
                      <a:round/>
                      <a:headEnd type="none" w="sm" len="sm"/>
                      <a:tailEnd type="none" w="sm" len="sm"/>
                    </a:lnB>
                  </a:tcPr>
                </a:tc>
                <a:tc>
                  <a:txBody>
                    <a:bodyPr/>
                    <a:lstStyle/>
                    <a:p>
                      <a:pPr marL="0" lvl="0" indent="0" algn="l" rtl="0">
                        <a:lnSpc>
                          <a:spcPct val="150000"/>
                        </a:lnSpc>
                        <a:spcBef>
                          <a:spcPts val="0"/>
                        </a:spcBef>
                        <a:spcAft>
                          <a:spcPts val="1600"/>
                        </a:spcAft>
                        <a:buNone/>
                      </a:pPr>
                      <a:r>
                        <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State-of-the-art DNNs are vulnerable to adversarial examples</a:t>
                      </a:r>
                      <a:endParaRPr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1063">
                <a:tc>
                  <a:txBody>
                    <a:bodyPr/>
                    <a:lstStyle/>
                    <a:p>
                      <a:pPr marL="0" lvl="0" indent="0" algn="l" rtl="0">
                        <a:lnSpc>
                          <a:spcPct val="150000"/>
                        </a:lnSpc>
                        <a:spcBef>
                          <a:spcPts val="0"/>
                        </a:spcBef>
                        <a:spcAft>
                          <a:spcPts val="0"/>
                        </a:spcAft>
                        <a:buNone/>
                      </a:pPr>
                      <a:endParaRPr sz="2000"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SemiBol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5B6356">
                          <a:alpha val="0"/>
                        </a:srgbClr>
                      </a:solidFill>
                      <a:prstDash val="solid"/>
                      <a:round/>
                      <a:headEnd type="none" w="sm" len="sm"/>
                      <a:tailEnd type="none" w="sm" len="sm"/>
                    </a:lnT>
                    <a:lnB w="9525" cap="flat" cmpd="sng">
                      <a:solidFill>
                        <a:srgbClr val="5B6356">
                          <a:alpha val="0"/>
                        </a:srgbClr>
                      </a:solidFill>
                      <a:prstDash val="solid"/>
                      <a:round/>
                      <a:headEnd type="none" w="sm" len="sm"/>
                      <a:tailEnd type="none" w="sm" len="sm"/>
                    </a:lnB>
                  </a:tcPr>
                </a:tc>
                <a:tc>
                  <a:txBody>
                    <a:bodyPr/>
                    <a:lstStyle/>
                    <a:p>
                      <a:pPr marL="0" lvl="0" indent="0" algn="l" rtl="0">
                        <a:lnSpc>
                          <a:spcPct val="150000"/>
                        </a:lnSpc>
                        <a:spcBef>
                          <a:spcPts val="0"/>
                        </a:spcBef>
                        <a:spcAft>
                          <a:spcPts val="0"/>
                        </a:spcAft>
                        <a:buNone/>
                      </a:pPr>
                      <a:r>
                        <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Adversarial examples are inputs designed by an adversary that cause a machine learning system to generate incorrect outputs</a:t>
                      </a:r>
                      <a:endParaRPr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731063">
                <a:tc>
                  <a:txBody>
                    <a:bodyPr/>
                    <a:lstStyle/>
                    <a:p>
                      <a:pPr marL="0" lvl="0" indent="0" algn="l" rtl="0">
                        <a:lnSpc>
                          <a:spcPct val="150000"/>
                        </a:lnSpc>
                        <a:spcBef>
                          <a:spcPts val="0"/>
                        </a:spcBef>
                        <a:spcAft>
                          <a:spcPts val="0"/>
                        </a:spcAft>
                        <a:buNone/>
                      </a:pPr>
                      <a:endParaRPr sz="2000"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SemiBol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5B6356">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50000"/>
                        </a:lnSpc>
                        <a:spcBef>
                          <a:spcPts val="0"/>
                        </a:spcBef>
                        <a:spcAft>
                          <a:spcPts val="1600"/>
                        </a:spcAft>
                        <a:buNone/>
                      </a:pPr>
                      <a:r>
                        <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Some studies have demonstrated that an attacker can fool machine learning models for HAR</a:t>
                      </a:r>
                      <a:endParaRPr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 name="Date Placeholder 3">
            <a:extLst>
              <a:ext uri="{FF2B5EF4-FFF2-40B4-BE49-F238E27FC236}">
                <a16:creationId xmlns:a16="http://schemas.microsoft.com/office/drawing/2014/main" id="{2BFDB9CB-C2B6-FDD1-EBE0-A5C9E9D38F7C}"/>
              </a:ext>
            </a:extLst>
          </p:cNvPr>
          <p:cNvSpPr>
            <a:spLocks noGrp="1"/>
          </p:cNvSpPr>
          <p:nvPr>
            <p:ph type="dt" sz="half" idx="10"/>
          </p:nvPr>
        </p:nvSpPr>
        <p:spPr/>
        <p:txBody>
          <a:bodyPr/>
          <a:lstStyle/>
          <a:p>
            <a:fld id="{B4607D29-F6B0-4E5E-97D1-2C11AC27276F}" type="datetime1">
              <a:rPr lang="en-US" smtClean="0"/>
              <a:t>1/21/2024</a:t>
            </a:fld>
            <a:endParaRPr lang="en-US" dirty="0"/>
          </a:p>
        </p:txBody>
      </p:sp>
    </p:spTree>
    <p:extLst>
      <p:ext uri="{BB962C8B-B14F-4D97-AF65-F5344CB8AC3E}">
        <p14:creationId xmlns:p14="http://schemas.microsoft.com/office/powerpoint/2010/main" val="332842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BC0D64A3-720B-D4EF-89D2-3C122F280D92}"/>
              </a:ext>
            </a:extLst>
          </p:cNvPr>
          <p:cNvPicPr>
            <a:picLocks noChangeAspect="1"/>
          </p:cNvPicPr>
          <p:nvPr/>
        </p:nvPicPr>
        <p:blipFill rotWithShape="1">
          <a:blip r:embed="rId3">
            <a:extLst>
              <a:ext uri="{28A0092B-C50C-407E-A947-70E740481C1C}">
                <a14:useLocalDpi xmlns:a14="http://schemas.microsoft.com/office/drawing/2010/main" val="0"/>
              </a:ext>
            </a:extLst>
          </a:blip>
          <a:srcRect l="12858" r="10581" b="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5" name="Freeform: Shape 14">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7" name="Freeform: Shape 16">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TextBox 5">
            <a:extLst>
              <a:ext uri="{FF2B5EF4-FFF2-40B4-BE49-F238E27FC236}">
                <a16:creationId xmlns:a16="http://schemas.microsoft.com/office/drawing/2014/main" id="{31EFE07A-7B2A-BB81-160A-E7EB82243666}"/>
              </a:ext>
            </a:extLst>
          </p:cNvPr>
          <p:cNvSpPr txBox="1"/>
          <p:nvPr/>
        </p:nvSpPr>
        <p:spPr>
          <a:xfrm>
            <a:off x="969285" y="1665468"/>
            <a:ext cx="5368525" cy="3651250"/>
          </a:xfrm>
          <a:prstGeom prst="rect">
            <a:avLst/>
          </a:prstGeom>
        </p:spPr>
        <p:txBody>
          <a:bodyPr vert="horz" lIns="109728" tIns="109728" rIns="109728" bIns="91440" rtlCol="0">
            <a:normAutofit/>
          </a:bodyPr>
          <a:lstStyle/>
          <a:p>
            <a:pPr indent="-285750">
              <a:lnSpc>
                <a:spcPct val="140000"/>
              </a:lnSpc>
              <a:spcBef>
                <a:spcPts val="930"/>
              </a:spcBef>
              <a:buFont typeface="Corbel" panose="020B0503020204020204" pitchFamily="34" charset="0"/>
              <a:buChar char="•"/>
            </a:pPr>
            <a:r>
              <a:rPr lang="en-US" spc="150" dirty="0">
                <a:solidFill>
                  <a:schemeClr val="tx1">
                    <a:lumMod val="75000"/>
                    <a:lumOff val="25000"/>
                  </a:schemeClr>
                </a:solidFill>
              </a:rPr>
              <a:t>AI based on DNNs has significantly impacted human lives</a:t>
            </a:r>
          </a:p>
          <a:p>
            <a:pPr indent="-285750">
              <a:lnSpc>
                <a:spcPct val="140000"/>
              </a:lnSpc>
              <a:spcBef>
                <a:spcPts val="930"/>
              </a:spcBef>
              <a:buFont typeface="Corbel" panose="020B0503020204020204" pitchFamily="34" charset="0"/>
              <a:buChar char="•"/>
            </a:pPr>
            <a:r>
              <a:rPr lang="en-US" spc="150" dirty="0">
                <a:solidFill>
                  <a:schemeClr val="tx1">
                    <a:lumMod val="75000"/>
                    <a:lumOff val="25000"/>
                  </a:schemeClr>
                </a:solidFill>
              </a:rPr>
              <a:t>AI is widely used in many areas, such as smart nations, agriculture, medicine, industry, and HAR.</a:t>
            </a:r>
          </a:p>
          <a:p>
            <a:pPr indent="-285750">
              <a:lnSpc>
                <a:spcPct val="140000"/>
              </a:lnSpc>
              <a:spcBef>
                <a:spcPts val="930"/>
              </a:spcBef>
              <a:buFont typeface="Corbel" panose="020B0503020204020204" pitchFamily="34" charset="0"/>
              <a:buChar char="•"/>
            </a:pPr>
            <a:r>
              <a:rPr lang="en-US" spc="150" dirty="0">
                <a:solidFill>
                  <a:schemeClr val="tx1">
                    <a:lumMod val="75000"/>
                    <a:lumOff val="25000"/>
                  </a:schemeClr>
                </a:solidFill>
              </a:rPr>
              <a:t>Many IoT sensor devices are used to achieve accurate recognition of the real world. </a:t>
            </a:r>
          </a:p>
        </p:txBody>
      </p:sp>
      <p:sp>
        <p:nvSpPr>
          <p:cNvPr id="2" name="Date Placeholder 1">
            <a:extLst>
              <a:ext uri="{FF2B5EF4-FFF2-40B4-BE49-F238E27FC236}">
                <a16:creationId xmlns:a16="http://schemas.microsoft.com/office/drawing/2014/main" id="{00768EC9-E484-8589-D9DA-9AA402CFDA6C}"/>
              </a:ext>
            </a:extLst>
          </p:cNvPr>
          <p:cNvSpPr>
            <a:spLocks noGrp="1"/>
          </p:cNvSpPr>
          <p:nvPr>
            <p:ph type="dt" sz="half" idx="10"/>
          </p:nvPr>
        </p:nvSpPr>
        <p:spPr>
          <a:xfrm>
            <a:off x="7850727" y="6170491"/>
            <a:ext cx="2840083" cy="457200"/>
          </a:xfrm>
        </p:spPr>
        <p:txBody>
          <a:bodyPr vert="horz" lIns="109728" tIns="109728" rIns="109728" bIns="91440" rtlCol="0" anchor="ctr">
            <a:normAutofit/>
          </a:bodyPr>
          <a:lstStyle/>
          <a:p>
            <a:pPr>
              <a:spcAft>
                <a:spcPts val="600"/>
              </a:spcAft>
            </a:pPr>
            <a:fld id="{228282D7-7152-4E0E-9F3E-BD80B7F94FE4}" type="datetime1">
              <a:rPr lang="en-US" spc="150" smtClean="0">
                <a:solidFill>
                  <a:srgbClr val="FFFFFF"/>
                </a:solidFill>
              </a:rPr>
              <a:t>1/21/2024</a:t>
            </a:fld>
            <a:endParaRPr lang="en-US" spc="150">
              <a:solidFill>
                <a:srgbClr val="FFFFFF"/>
              </a:solidFill>
            </a:endParaRPr>
          </a:p>
        </p:txBody>
      </p:sp>
      <p:sp>
        <p:nvSpPr>
          <p:cNvPr id="3" name="Slide Number Placeholder 2">
            <a:extLst>
              <a:ext uri="{FF2B5EF4-FFF2-40B4-BE49-F238E27FC236}">
                <a16:creationId xmlns:a16="http://schemas.microsoft.com/office/drawing/2014/main" id="{B242BAFA-182A-7A61-1253-DEBA2C54AAB3}"/>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US">
                <a:solidFill>
                  <a:srgbClr val="FFFFFF"/>
                </a:solidFill>
              </a:rPr>
              <a:pPr algn="l">
                <a:spcAft>
                  <a:spcPts val="600"/>
                </a:spcAft>
              </a:pPr>
              <a:t>24</a:t>
            </a:fld>
            <a:endParaRPr lang="en-US">
              <a:solidFill>
                <a:srgbClr val="FFFFFF"/>
              </a:solidFill>
            </a:endParaRPr>
          </a:p>
        </p:txBody>
      </p:sp>
    </p:spTree>
    <p:extLst>
      <p:ext uri="{BB962C8B-B14F-4D97-AF65-F5344CB8AC3E}">
        <p14:creationId xmlns:p14="http://schemas.microsoft.com/office/powerpoint/2010/main" val="71849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0B5A0D-32F3-6E95-39C8-FA2D42E3C815}"/>
              </a:ext>
            </a:extLst>
          </p:cNvPr>
          <p:cNvSpPr>
            <a:spLocks noGrp="1"/>
          </p:cNvSpPr>
          <p:nvPr>
            <p:ph type="dt" sz="half" idx="10"/>
          </p:nvPr>
        </p:nvSpPr>
        <p:spPr/>
        <p:txBody>
          <a:bodyPr/>
          <a:lstStyle/>
          <a:p>
            <a:fld id="{FF8C851C-5766-490B-91D5-4107F7AFADAD}" type="datetime1">
              <a:rPr lang="en-US" smtClean="0"/>
              <a:t>1/21/2024</a:t>
            </a:fld>
            <a:endParaRPr lang="en-US" dirty="0"/>
          </a:p>
        </p:txBody>
      </p:sp>
      <p:sp>
        <p:nvSpPr>
          <p:cNvPr id="3" name="Slide Number Placeholder 2">
            <a:extLst>
              <a:ext uri="{FF2B5EF4-FFF2-40B4-BE49-F238E27FC236}">
                <a16:creationId xmlns:a16="http://schemas.microsoft.com/office/drawing/2014/main" id="{117D506D-1F03-772D-4754-08A60FA6E9AD}"/>
              </a:ext>
            </a:extLst>
          </p:cNvPr>
          <p:cNvSpPr>
            <a:spLocks noGrp="1"/>
          </p:cNvSpPr>
          <p:nvPr>
            <p:ph type="sldNum" sz="quarter" idx="12"/>
          </p:nvPr>
        </p:nvSpPr>
        <p:spPr/>
        <p:txBody>
          <a:bodyPr/>
          <a:lstStyle/>
          <a:p>
            <a:pPr algn="l"/>
            <a:fld id="{FAEF9944-A4F6-4C59-AEBD-678D6480B8EA}" type="slidenum">
              <a:rPr lang="en-US" smtClean="0"/>
              <a:pPr algn="l"/>
              <a:t>25</a:t>
            </a:fld>
            <a:endParaRPr lang="en-US" dirty="0"/>
          </a:p>
        </p:txBody>
      </p:sp>
      <p:sp>
        <p:nvSpPr>
          <p:cNvPr id="4" name="タイトル 1">
            <a:extLst>
              <a:ext uri="{FF2B5EF4-FFF2-40B4-BE49-F238E27FC236}">
                <a16:creationId xmlns:a16="http://schemas.microsoft.com/office/drawing/2014/main" id="{5633440B-8166-6BF7-6A4B-CD550CF152FC}"/>
              </a:ext>
            </a:extLst>
          </p:cNvPr>
          <p:cNvSpPr txBox="1">
            <a:spLocks/>
          </p:cNvSpPr>
          <p:nvPr/>
        </p:nvSpPr>
        <p:spPr>
          <a:xfrm>
            <a:off x="389777" y="195263"/>
            <a:ext cx="11349481" cy="929896"/>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r>
              <a:rPr lang="en-US" altLang="ja-JP" dirty="0"/>
              <a:t>Impact of Machine Learning Attacks</a:t>
            </a:r>
            <a:endParaRPr kumimoji="1" lang="ja-JP" altLang="en-US" dirty="0"/>
          </a:p>
        </p:txBody>
      </p:sp>
      <p:sp>
        <p:nvSpPr>
          <p:cNvPr id="5" name="テキスト ボックス 5">
            <a:extLst>
              <a:ext uri="{FF2B5EF4-FFF2-40B4-BE49-F238E27FC236}">
                <a16:creationId xmlns:a16="http://schemas.microsoft.com/office/drawing/2014/main" id="{8ABE545F-9A9E-DF52-C320-57B588EE1C23}"/>
              </a:ext>
            </a:extLst>
          </p:cNvPr>
          <p:cNvSpPr txBox="1"/>
          <p:nvPr/>
        </p:nvSpPr>
        <p:spPr>
          <a:xfrm>
            <a:off x="4854217" y="4491765"/>
            <a:ext cx="2634343" cy="369332"/>
          </a:xfrm>
          <a:prstGeom prst="rect">
            <a:avLst/>
          </a:prstGeom>
          <a:noFill/>
        </p:spPr>
        <p:txBody>
          <a:bodyPr wrap="square" rtlCol="0">
            <a:spAutoFit/>
          </a:bodyPr>
          <a:lstStyle/>
          <a:p>
            <a:r>
              <a:rPr kumimoji="1" lang="en-US" altLang="ja-JP" dirty="0"/>
              <a:t>Smart Factories</a:t>
            </a:r>
            <a:endParaRPr kumimoji="1" lang="ja-JP" altLang="en-US" dirty="0"/>
          </a:p>
        </p:txBody>
      </p:sp>
      <p:sp>
        <p:nvSpPr>
          <p:cNvPr id="6" name="テキスト ボックス 6">
            <a:extLst>
              <a:ext uri="{FF2B5EF4-FFF2-40B4-BE49-F238E27FC236}">
                <a16:creationId xmlns:a16="http://schemas.microsoft.com/office/drawing/2014/main" id="{5FB90D55-2429-E44D-65D1-41DF521B7554}"/>
              </a:ext>
            </a:extLst>
          </p:cNvPr>
          <p:cNvSpPr txBox="1"/>
          <p:nvPr/>
        </p:nvSpPr>
        <p:spPr>
          <a:xfrm>
            <a:off x="9536572" y="4451874"/>
            <a:ext cx="2634343" cy="369332"/>
          </a:xfrm>
          <a:prstGeom prst="rect">
            <a:avLst/>
          </a:prstGeom>
          <a:noFill/>
        </p:spPr>
        <p:txBody>
          <a:bodyPr wrap="square" rtlCol="0">
            <a:spAutoFit/>
          </a:bodyPr>
          <a:lstStyle/>
          <a:p>
            <a:r>
              <a:rPr kumimoji="1" lang="en-US" altLang="ja-JP" dirty="0"/>
              <a:t>Autonomous driving</a:t>
            </a:r>
            <a:endParaRPr kumimoji="1" lang="ja-JP" altLang="en-US" dirty="0"/>
          </a:p>
        </p:txBody>
      </p:sp>
      <p:pic>
        <p:nvPicPr>
          <p:cNvPr id="7" name="図 7" descr="ダイアグラム&#10;&#10;低い精度で自動的に生成された説明">
            <a:extLst>
              <a:ext uri="{FF2B5EF4-FFF2-40B4-BE49-F238E27FC236}">
                <a16:creationId xmlns:a16="http://schemas.microsoft.com/office/drawing/2014/main" id="{7E3C790E-57FC-13BB-C5CC-765C26BE8C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4306" y="3567494"/>
            <a:ext cx="1677152" cy="884380"/>
          </a:xfrm>
          <a:prstGeom prst="rect">
            <a:avLst/>
          </a:prstGeom>
        </p:spPr>
      </p:pic>
      <p:pic>
        <p:nvPicPr>
          <p:cNvPr id="8" name="図 8" descr="道路, シーン, 運転, 高速道路 が含まれている画像&#10;&#10;自動的に生成された説明">
            <a:extLst>
              <a:ext uri="{FF2B5EF4-FFF2-40B4-BE49-F238E27FC236}">
                <a16:creationId xmlns:a16="http://schemas.microsoft.com/office/drawing/2014/main" id="{4233AB5F-03C2-3710-0986-D429F71828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45" b="31352"/>
          <a:stretch/>
        </p:blipFill>
        <p:spPr>
          <a:xfrm>
            <a:off x="9747319" y="3256909"/>
            <a:ext cx="1733796" cy="1178353"/>
          </a:xfrm>
          <a:prstGeom prst="rect">
            <a:avLst/>
          </a:prstGeom>
        </p:spPr>
      </p:pic>
      <p:pic>
        <p:nvPicPr>
          <p:cNvPr id="9" name="図 11">
            <a:extLst>
              <a:ext uri="{FF2B5EF4-FFF2-40B4-BE49-F238E27FC236}">
                <a16:creationId xmlns:a16="http://schemas.microsoft.com/office/drawing/2014/main" id="{5E961008-2250-794F-1B82-A3FEDA245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352" y="1813264"/>
            <a:ext cx="848648" cy="848648"/>
          </a:xfrm>
          <a:prstGeom prst="rect">
            <a:avLst/>
          </a:prstGeom>
        </p:spPr>
      </p:pic>
      <p:cxnSp>
        <p:nvCxnSpPr>
          <p:cNvPr id="10" name="直線矢印コネクタ 12">
            <a:extLst>
              <a:ext uri="{FF2B5EF4-FFF2-40B4-BE49-F238E27FC236}">
                <a16:creationId xmlns:a16="http://schemas.microsoft.com/office/drawing/2014/main" id="{78313AD2-72DB-3882-A381-E4708A9B7C27}"/>
              </a:ext>
            </a:extLst>
          </p:cNvPr>
          <p:cNvCxnSpPr>
            <a:cxnSpLocks/>
            <a:stCxn id="9" idx="2"/>
          </p:cNvCxnSpPr>
          <p:nvPr/>
        </p:nvCxnSpPr>
        <p:spPr>
          <a:xfrm flipH="1">
            <a:off x="5529735" y="2661912"/>
            <a:ext cx="141941" cy="72856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1" name="直線矢印コネクタ 15">
            <a:extLst>
              <a:ext uri="{FF2B5EF4-FFF2-40B4-BE49-F238E27FC236}">
                <a16:creationId xmlns:a16="http://schemas.microsoft.com/office/drawing/2014/main" id="{98D376CB-33B7-AFCC-CAD2-F25190788D51}"/>
              </a:ext>
            </a:extLst>
          </p:cNvPr>
          <p:cNvCxnSpPr>
            <a:cxnSpLocks/>
            <a:stCxn id="9" idx="2"/>
          </p:cNvCxnSpPr>
          <p:nvPr/>
        </p:nvCxnSpPr>
        <p:spPr>
          <a:xfrm>
            <a:off x="5671676" y="2661912"/>
            <a:ext cx="2606894" cy="59499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2" name="直線矢印コネクタ 18">
            <a:extLst>
              <a:ext uri="{FF2B5EF4-FFF2-40B4-BE49-F238E27FC236}">
                <a16:creationId xmlns:a16="http://schemas.microsoft.com/office/drawing/2014/main" id="{C04EF3C7-09C5-EDE2-2774-3F5040F7AA63}"/>
              </a:ext>
            </a:extLst>
          </p:cNvPr>
          <p:cNvCxnSpPr>
            <a:cxnSpLocks/>
            <a:stCxn id="9" idx="2"/>
            <a:endCxn id="8" idx="0"/>
          </p:cNvCxnSpPr>
          <p:nvPr/>
        </p:nvCxnSpPr>
        <p:spPr>
          <a:xfrm>
            <a:off x="5671676" y="2661912"/>
            <a:ext cx="4942541" cy="59499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3" name="直線矢印コネクタ 27">
            <a:extLst>
              <a:ext uri="{FF2B5EF4-FFF2-40B4-BE49-F238E27FC236}">
                <a16:creationId xmlns:a16="http://schemas.microsoft.com/office/drawing/2014/main" id="{0E04799E-CC62-46FC-4939-859F8D44690C}"/>
              </a:ext>
            </a:extLst>
          </p:cNvPr>
          <p:cNvCxnSpPr>
            <a:cxnSpLocks/>
            <a:stCxn id="9" idx="2"/>
          </p:cNvCxnSpPr>
          <p:nvPr/>
        </p:nvCxnSpPr>
        <p:spPr>
          <a:xfrm flipH="1">
            <a:off x="1536630" y="2661912"/>
            <a:ext cx="4135046" cy="88438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4" name="テキスト ボックス 30">
            <a:extLst>
              <a:ext uri="{FF2B5EF4-FFF2-40B4-BE49-F238E27FC236}">
                <a16:creationId xmlns:a16="http://schemas.microsoft.com/office/drawing/2014/main" id="{D215A06C-6C56-8544-07FE-060952352C09}"/>
              </a:ext>
            </a:extLst>
          </p:cNvPr>
          <p:cNvSpPr txBox="1"/>
          <p:nvPr/>
        </p:nvSpPr>
        <p:spPr>
          <a:xfrm>
            <a:off x="389777" y="4636540"/>
            <a:ext cx="2634343" cy="369332"/>
          </a:xfrm>
          <a:prstGeom prst="rect">
            <a:avLst/>
          </a:prstGeom>
          <a:noFill/>
        </p:spPr>
        <p:txBody>
          <a:bodyPr wrap="square" rtlCol="0">
            <a:spAutoFit/>
          </a:bodyPr>
          <a:lstStyle/>
          <a:p>
            <a:r>
              <a:rPr lang="en-US" altLang="ja-JP" dirty="0"/>
              <a:t>Appliances in the home</a:t>
            </a:r>
            <a:endParaRPr kumimoji="1" lang="ja-JP" altLang="en-US" dirty="0"/>
          </a:p>
        </p:txBody>
      </p:sp>
      <p:pic>
        <p:nvPicPr>
          <p:cNvPr id="15" name="コンテンツ プレースホルダー 4" descr="アイコン&#10;&#10;自動的に生成された説明">
            <a:extLst>
              <a:ext uri="{FF2B5EF4-FFF2-40B4-BE49-F238E27FC236}">
                <a16:creationId xmlns:a16="http://schemas.microsoft.com/office/drawing/2014/main" id="{08EA726E-DB9A-C433-449B-039CAABF90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777" y="3523246"/>
            <a:ext cx="632815" cy="1098515"/>
          </a:xfrm>
          <a:prstGeom prst="rect">
            <a:avLst/>
          </a:prstGeom>
        </p:spPr>
      </p:pic>
      <p:pic>
        <p:nvPicPr>
          <p:cNvPr id="16" name="図 32" descr="アイコン&#10;&#10;自動的に生成された説明">
            <a:extLst>
              <a:ext uri="{FF2B5EF4-FFF2-40B4-BE49-F238E27FC236}">
                <a16:creationId xmlns:a16="http://schemas.microsoft.com/office/drawing/2014/main" id="{BF6A4253-9E4C-5F56-5483-543E3C966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740" y="3523246"/>
            <a:ext cx="1719841" cy="1289881"/>
          </a:xfrm>
          <a:prstGeom prst="rect">
            <a:avLst/>
          </a:prstGeom>
        </p:spPr>
      </p:pic>
      <p:sp>
        <p:nvSpPr>
          <p:cNvPr id="17" name="テキスト ボックス 37">
            <a:extLst>
              <a:ext uri="{FF2B5EF4-FFF2-40B4-BE49-F238E27FC236}">
                <a16:creationId xmlns:a16="http://schemas.microsoft.com/office/drawing/2014/main" id="{EA1865E7-686A-1C2C-F386-B70CF2E6B5C9}"/>
              </a:ext>
            </a:extLst>
          </p:cNvPr>
          <p:cNvSpPr txBox="1"/>
          <p:nvPr/>
        </p:nvSpPr>
        <p:spPr>
          <a:xfrm>
            <a:off x="7351955" y="4460011"/>
            <a:ext cx="1344110" cy="369332"/>
          </a:xfrm>
          <a:prstGeom prst="rect">
            <a:avLst/>
          </a:prstGeom>
          <a:noFill/>
        </p:spPr>
        <p:txBody>
          <a:bodyPr wrap="square" rtlCol="0">
            <a:spAutoFit/>
          </a:bodyPr>
          <a:lstStyle/>
          <a:p>
            <a:pPr algn="ctr"/>
            <a:r>
              <a:rPr kumimoji="1" lang="en-US" altLang="ja-JP" dirty="0"/>
              <a:t>Medical</a:t>
            </a:r>
            <a:endParaRPr kumimoji="1" lang="ja-JP" altLang="en-US" dirty="0"/>
          </a:p>
        </p:txBody>
      </p:sp>
      <p:sp>
        <p:nvSpPr>
          <p:cNvPr id="19" name="テキスト ボックス 40">
            <a:extLst>
              <a:ext uri="{FF2B5EF4-FFF2-40B4-BE49-F238E27FC236}">
                <a16:creationId xmlns:a16="http://schemas.microsoft.com/office/drawing/2014/main" id="{6592E2F2-C61F-06E0-6565-44D3DE44745C}"/>
              </a:ext>
            </a:extLst>
          </p:cNvPr>
          <p:cNvSpPr txBox="1"/>
          <p:nvPr/>
        </p:nvSpPr>
        <p:spPr>
          <a:xfrm>
            <a:off x="3185707" y="4577793"/>
            <a:ext cx="2634343" cy="369332"/>
          </a:xfrm>
          <a:prstGeom prst="rect">
            <a:avLst/>
          </a:prstGeom>
          <a:noFill/>
        </p:spPr>
        <p:txBody>
          <a:bodyPr wrap="square" rtlCol="0">
            <a:spAutoFit/>
          </a:bodyPr>
          <a:lstStyle/>
          <a:p>
            <a:r>
              <a:rPr lang="en-US" altLang="ja-JP" dirty="0"/>
              <a:t>security</a:t>
            </a:r>
            <a:endParaRPr kumimoji="1" lang="ja-JP" altLang="en-US" dirty="0"/>
          </a:p>
        </p:txBody>
      </p:sp>
      <p:pic>
        <p:nvPicPr>
          <p:cNvPr id="20" name="図 41">
            <a:extLst>
              <a:ext uri="{FF2B5EF4-FFF2-40B4-BE49-F238E27FC236}">
                <a16:creationId xmlns:a16="http://schemas.microsoft.com/office/drawing/2014/main" id="{78B8C764-44EF-CF16-637B-359573E81E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5111" y="3523245"/>
            <a:ext cx="1553977" cy="1165483"/>
          </a:xfrm>
          <a:prstGeom prst="rect">
            <a:avLst/>
          </a:prstGeom>
        </p:spPr>
      </p:pic>
      <p:pic>
        <p:nvPicPr>
          <p:cNvPr id="21" name="図 3" descr="グラフ が含まれている画像&#10;&#10;自動的に生成された説明">
            <a:extLst>
              <a:ext uri="{FF2B5EF4-FFF2-40B4-BE49-F238E27FC236}">
                <a16:creationId xmlns:a16="http://schemas.microsoft.com/office/drawing/2014/main" id="{3DC2FCEF-857B-E9A8-8FD1-6165E356AD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7168" y="3352453"/>
            <a:ext cx="1834424" cy="1297009"/>
          </a:xfrm>
          <a:prstGeom prst="rect">
            <a:avLst/>
          </a:prstGeom>
        </p:spPr>
      </p:pic>
      <p:cxnSp>
        <p:nvCxnSpPr>
          <p:cNvPr id="22" name="直線矢印コネクタ 42">
            <a:extLst>
              <a:ext uri="{FF2B5EF4-FFF2-40B4-BE49-F238E27FC236}">
                <a16:creationId xmlns:a16="http://schemas.microsoft.com/office/drawing/2014/main" id="{8B605D2A-7C3F-0EB2-A49D-F186102A430C}"/>
              </a:ext>
            </a:extLst>
          </p:cNvPr>
          <p:cNvCxnSpPr>
            <a:cxnSpLocks/>
            <a:stCxn id="9" idx="2"/>
            <a:endCxn id="20" idx="0"/>
          </p:cNvCxnSpPr>
          <p:nvPr/>
        </p:nvCxnSpPr>
        <p:spPr>
          <a:xfrm flipH="1">
            <a:off x="3542100" y="2661912"/>
            <a:ext cx="2129576" cy="86133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3" name="直線矢印コネクタ 45">
            <a:extLst>
              <a:ext uri="{FF2B5EF4-FFF2-40B4-BE49-F238E27FC236}">
                <a16:creationId xmlns:a16="http://schemas.microsoft.com/office/drawing/2014/main" id="{9D4E6365-8C8B-C83F-D260-1E575213486B}"/>
              </a:ext>
            </a:extLst>
          </p:cNvPr>
          <p:cNvCxnSpPr>
            <a:cxnSpLocks/>
          </p:cNvCxnSpPr>
          <p:nvPr/>
        </p:nvCxnSpPr>
        <p:spPr>
          <a:xfrm>
            <a:off x="1087362" y="4990148"/>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4" name="テキスト ボックス 47">
            <a:extLst>
              <a:ext uri="{FF2B5EF4-FFF2-40B4-BE49-F238E27FC236}">
                <a16:creationId xmlns:a16="http://schemas.microsoft.com/office/drawing/2014/main" id="{29A31C23-3EC8-0710-357F-579A70E70259}"/>
              </a:ext>
            </a:extLst>
          </p:cNvPr>
          <p:cNvSpPr txBox="1"/>
          <p:nvPr/>
        </p:nvSpPr>
        <p:spPr>
          <a:xfrm>
            <a:off x="326488" y="5712009"/>
            <a:ext cx="2634343" cy="646331"/>
          </a:xfrm>
          <a:prstGeom prst="rect">
            <a:avLst/>
          </a:prstGeom>
          <a:noFill/>
        </p:spPr>
        <p:txBody>
          <a:bodyPr wrap="square" rtlCol="0">
            <a:spAutoFit/>
          </a:bodyPr>
          <a:lstStyle/>
          <a:p>
            <a:r>
              <a:rPr kumimoji="1" lang="en-US" altLang="ja-JP" dirty="0"/>
              <a:t>Decline in the value of goods</a:t>
            </a:r>
            <a:endParaRPr kumimoji="1" lang="ja-JP" altLang="en-US" dirty="0"/>
          </a:p>
        </p:txBody>
      </p:sp>
      <p:cxnSp>
        <p:nvCxnSpPr>
          <p:cNvPr id="25" name="直線矢印コネクタ 48">
            <a:extLst>
              <a:ext uri="{FF2B5EF4-FFF2-40B4-BE49-F238E27FC236}">
                <a16:creationId xmlns:a16="http://schemas.microsoft.com/office/drawing/2014/main" id="{344835CF-E89E-7876-D73A-0A834F3835D6}"/>
              </a:ext>
            </a:extLst>
          </p:cNvPr>
          <p:cNvCxnSpPr>
            <a:cxnSpLocks/>
          </p:cNvCxnSpPr>
          <p:nvPr/>
        </p:nvCxnSpPr>
        <p:spPr>
          <a:xfrm>
            <a:off x="3507865" y="5005872"/>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6" name="テキスト ボックス 49">
            <a:extLst>
              <a:ext uri="{FF2B5EF4-FFF2-40B4-BE49-F238E27FC236}">
                <a16:creationId xmlns:a16="http://schemas.microsoft.com/office/drawing/2014/main" id="{2FDA9199-049B-3E8B-8912-DFB782BCF9C6}"/>
              </a:ext>
            </a:extLst>
          </p:cNvPr>
          <p:cNvSpPr txBox="1"/>
          <p:nvPr/>
        </p:nvSpPr>
        <p:spPr>
          <a:xfrm>
            <a:off x="2765112" y="5676254"/>
            <a:ext cx="2482240" cy="1200329"/>
          </a:xfrm>
          <a:prstGeom prst="rect">
            <a:avLst/>
          </a:prstGeom>
          <a:noFill/>
        </p:spPr>
        <p:txBody>
          <a:bodyPr wrap="square" rtlCol="0">
            <a:spAutoFit/>
          </a:bodyPr>
          <a:lstStyle/>
          <a:p>
            <a:r>
              <a:rPr kumimoji="1" lang="en-US" altLang="ja-JP" dirty="0"/>
              <a:t>Disable security
</a:t>
            </a:r>
            <a:r>
              <a:rPr kumimoji="1" lang="ja-JP" altLang="en-US" dirty="0"/>
              <a:t>　　　　↓
</a:t>
            </a:r>
            <a:r>
              <a:rPr kumimoji="1" lang="en-US" altLang="ja-JP" dirty="0"/>
              <a:t>Physical intrusion
Makes it possible</a:t>
            </a:r>
            <a:endParaRPr kumimoji="1" lang="ja-JP" altLang="en-US" dirty="0"/>
          </a:p>
        </p:txBody>
      </p:sp>
      <p:cxnSp>
        <p:nvCxnSpPr>
          <p:cNvPr id="27" name="直線矢印コネクタ 50">
            <a:extLst>
              <a:ext uri="{FF2B5EF4-FFF2-40B4-BE49-F238E27FC236}">
                <a16:creationId xmlns:a16="http://schemas.microsoft.com/office/drawing/2014/main" id="{BDC624AC-AB6C-A41F-C26B-5E52902159FD}"/>
              </a:ext>
            </a:extLst>
          </p:cNvPr>
          <p:cNvCxnSpPr>
            <a:cxnSpLocks/>
          </p:cNvCxnSpPr>
          <p:nvPr/>
        </p:nvCxnSpPr>
        <p:spPr>
          <a:xfrm>
            <a:off x="5671676" y="4821206"/>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8" name="テキスト ボックス 51">
            <a:extLst>
              <a:ext uri="{FF2B5EF4-FFF2-40B4-BE49-F238E27FC236}">
                <a16:creationId xmlns:a16="http://schemas.microsoft.com/office/drawing/2014/main" id="{CBB71572-386E-E9FB-8100-D73E7531AF59}"/>
              </a:ext>
            </a:extLst>
          </p:cNvPr>
          <p:cNvSpPr txBox="1"/>
          <p:nvPr/>
        </p:nvSpPr>
        <p:spPr>
          <a:xfrm>
            <a:off x="4832620" y="5609294"/>
            <a:ext cx="2634343" cy="646331"/>
          </a:xfrm>
          <a:prstGeom prst="rect">
            <a:avLst/>
          </a:prstGeom>
          <a:noFill/>
        </p:spPr>
        <p:txBody>
          <a:bodyPr wrap="square" rtlCol="0">
            <a:spAutoFit/>
          </a:bodyPr>
          <a:lstStyle/>
          <a:p>
            <a:r>
              <a:rPr lang="en-US" altLang="ja-JP" dirty="0"/>
              <a:t>Shutting down the factory</a:t>
            </a:r>
            <a:endParaRPr kumimoji="1" lang="ja-JP" altLang="en-US" dirty="0"/>
          </a:p>
        </p:txBody>
      </p:sp>
      <p:cxnSp>
        <p:nvCxnSpPr>
          <p:cNvPr id="29" name="直線矢印コネクタ 52">
            <a:extLst>
              <a:ext uri="{FF2B5EF4-FFF2-40B4-BE49-F238E27FC236}">
                <a16:creationId xmlns:a16="http://schemas.microsoft.com/office/drawing/2014/main" id="{338E279E-20A6-57B7-ABBA-FC8D422F9812}"/>
              </a:ext>
            </a:extLst>
          </p:cNvPr>
          <p:cNvCxnSpPr>
            <a:cxnSpLocks/>
          </p:cNvCxnSpPr>
          <p:nvPr/>
        </p:nvCxnSpPr>
        <p:spPr>
          <a:xfrm>
            <a:off x="8094432" y="4947125"/>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30" name="テキスト ボックス 53">
            <a:extLst>
              <a:ext uri="{FF2B5EF4-FFF2-40B4-BE49-F238E27FC236}">
                <a16:creationId xmlns:a16="http://schemas.microsoft.com/office/drawing/2014/main" id="{B62E480C-642A-C5E2-2D03-A1A15C619CD1}"/>
              </a:ext>
            </a:extLst>
          </p:cNvPr>
          <p:cNvSpPr txBox="1"/>
          <p:nvPr/>
        </p:nvSpPr>
        <p:spPr>
          <a:xfrm>
            <a:off x="7269625" y="5585365"/>
            <a:ext cx="1889968" cy="369332"/>
          </a:xfrm>
          <a:prstGeom prst="rect">
            <a:avLst/>
          </a:prstGeom>
          <a:noFill/>
        </p:spPr>
        <p:txBody>
          <a:bodyPr wrap="square" rtlCol="0">
            <a:spAutoFit/>
          </a:bodyPr>
          <a:lstStyle/>
          <a:p>
            <a:r>
              <a:rPr kumimoji="1" lang="en-US" altLang="ja-JP" dirty="0"/>
              <a:t>Wrong diagnosis.</a:t>
            </a:r>
            <a:endParaRPr kumimoji="1" lang="ja-JP" altLang="en-US" dirty="0"/>
          </a:p>
        </p:txBody>
      </p:sp>
      <p:sp>
        <p:nvSpPr>
          <p:cNvPr id="31" name="テキスト ボックス 54">
            <a:extLst>
              <a:ext uri="{FF2B5EF4-FFF2-40B4-BE49-F238E27FC236}">
                <a16:creationId xmlns:a16="http://schemas.microsoft.com/office/drawing/2014/main" id="{C67CE8B4-BA49-8E8E-62EB-E64482597E2C}"/>
              </a:ext>
            </a:extLst>
          </p:cNvPr>
          <p:cNvSpPr txBox="1"/>
          <p:nvPr/>
        </p:nvSpPr>
        <p:spPr>
          <a:xfrm>
            <a:off x="9706628" y="5603611"/>
            <a:ext cx="2634343" cy="646331"/>
          </a:xfrm>
          <a:prstGeom prst="rect">
            <a:avLst/>
          </a:prstGeom>
          <a:noFill/>
        </p:spPr>
        <p:txBody>
          <a:bodyPr wrap="square" rtlCol="0">
            <a:spAutoFit/>
          </a:bodyPr>
          <a:lstStyle/>
          <a:p>
            <a:r>
              <a:rPr kumimoji="1" lang="en-US" altLang="ja-JP" dirty="0"/>
              <a:t>Occurrence of serious accidents</a:t>
            </a:r>
            <a:endParaRPr kumimoji="1" lang="ja-JP" altLang="en-US" dirty="0"/>
          </a:p>
        </p:txBody>
      </p:sp>
      <p:cxnSp>
        <p:nvCxnSpPr>
          <p:cNvPr id="32" name="直線矢印コネクタ 55">
            <a:extLst>
              <a:ext uri="{FF2B5EF4-FFF2-40B4-BE49-F238E27FC236}">
                <a16:creationId xmlns:a16="http://schemas.microsoft.com/office/drawing/2014/main" id="{15CD5700-80D6-4A8E-213D-338395672FED}"/>
              </a:ext>
            </a:extLst>
          </p:cNvPr>
          <p:cNvCxnSpPr>
            <a:cxnSpLocks/>
          </p:cNvCxnSpPr>
          <p:nvPr/>
        </p:nvCxnSpPr>
        <p:spPr>
          <a:xfrm>
            <a:off x="10454404" y="4829343"/>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33" name="思考の吹き出し: 雲形 56">
            <a:extLst>
              <a:ext uri="{FF2B5EF4-FFF2-40B4-BE49-F238E27FC236}">
                <a16:creationId xmlns:a16="http://schemas.microsoft.com/office/drawing/2014/main" id="{FFA9DADD-1D7D-DF27-7B65-C05471550301}"/>
              </a:ext>
            </a:extLst>
          </p:cNvPr>
          <p:cNvSpPr/>
          <p:nvPr/>
        </p:nvSpPr>
        <p:spPr>
          <a:xfrm>
            <a:off x="6481459" y="879374"/>
            <a:ext cx="4790444" cy="1895953"/>
          </a:xfrm>
          <a:prstGeom prst="cloudCallout">
            <a:avLst>
              <a:gd name="adj1" fmla="val -59519"/>
              <a:gd name="adj2" fmla="val 43404"/>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kumimoji="1" lang="en-US" altLang="ja-JP" dirty="0"/>
              <a:t>Disruption of rival companies
Demanding money from AI as a hostage
terrorism</a:t>
            </a:r>
            <a:endParaRPr kumimoji="1" lang="ja-JP" altLang="en-US" dirty="0"/>
          </a:p>
        </p:txBody>
      </p:sp>
    </p:spTree>
    <p:extLst>
      <p:ext uri="{BB962C8B-B14F-4D97-AF65-F5344CB8AC3E}">
        <p14:creationId xmlns:p14="http://schemas.microsoft.com/office/powerpoint/2010/main" val="600816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Oval 128">
            <a:extLst>
              <a:ext uri="{FF2B5EF4-FFF2-40B4-BE49-F238E27FC236}">
                <a16:creationId xmlns:a16="http://schemas.microsoft.com/office/drawing/2014/main" id="{31A632DA-808E-AE85-7E62-4E20DE53E07E}"/>
              </a:ext>
            </a:extLst>
          </p:cNvPr>
          <p:cNvSpPr/>
          <p:nvPr/>
        </p:nvSpPr>
        <p:spPr>
          <a:xfrm>
            <a:off x="802400" y="4534691"/>
            <a:ext cx="773729" cy="62063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635DADCA-A3BD-9FD2-DB82-F2E494CC8569}"/>
              </a:ext>
            </a:extLst>
          </p:cNvPr>
          <p:cNvSpPr>
            <a:spLocks noGrp="1"/>
          </p:cNvSpPr>
          <p:nvPr>
            <p:ph type="dt" sz="half" idx="10"/>
          </p:nvPr>
        </p:nvSpPr>
        <p:spPr/>
        <p:txBody>
          <a:bodyPr/>
          <a:lstStyle/>
          <a:p>
            <a:fld id="{D57A28FD-FE31-49A1-A3A4-05A2C0416A30}" type="datetime1">
              <a:rPr lang="en-US" smtClean="0"/>
              <a:t>1/21/2024</a:t>
            </a:fld>
            <a:endParaRPr lang="en-US" dirty="0"/>
          </a:p>
        </p:txBody>
      </p:sp>
      <p:sp>
        <p:nvSpPr>
          <p:cNvPr id="3" name="Slide Number Placeholder 2">
            <a:extLst>
              <a:ext uri="{FF2B5EF4-FFF2-40B4-BE49-F238E27FC236}">
                <a16:creationId xmlns:a16="http://schemas.microsoft.com/office/drawing/2014/main" id="{D2168010-8C1E-DD51-B079-430453DFED8F}"/>
              </a:ext>
            </a:extLst>
          </p:cNvPr>
          <p:cNvSpPr>
            <a:spLocks noGrp="1"/>
          </p:cNvSpPr>
          <p:nvPr>
            <p:ph type="sldNum" sz="quarter" idx="12"/>
          </p:nvPr>
        </p:nvSpPr>
        <p:spPr/>
        <p:txBody>
          <a:bodyPr/>
          <a:lstStyle/>
          <a:p>
            <a:pPr algn="l"/>
            <a:fld id="{FAEF9944-A4F6-4C59-AEBD-678D6480B8EA}" type="slidenum">
              <a:rPr lang="en-US" smtClean="0"/>
              <a:pPr algn="l"/>
              <a:t>26</a:t>
            </a:fld>
            <a:endParaRPr lang="en-US" dirty="0"/>
          </a:p>
        </p:txBody>
      </p:sp>
      <p:grpSp>
        <p:nvGrpSpPr>
          <p:cNvPr id="11" name="グループ化 27">
            <a:extLst>
              <a:ext uri="{FF2B5EF4-FFF2-40B4-BE49-F238E27FC236}">
                <a16:creationId xmlns:a16="http://schemas.microsoft.com/office/drawing/2014/main" id="{63057797-500E-96BE-1A28-4681E9C52E55}"/>
              </a:ext>
            </a:extLst>
          </p:cNvPr>
          <p:cNvGrpSpPr/>
          <p:nvPr/>
        </p:nvGrpSpPr>
        <p:grpSpPr>
          <a:xfrm>
            <a:off x="2009909" y="3515976"/>
            <a:ext cx="2405501" cy="1288928"/>
            <a:chOff x="4656732" y="4833257"/>
            <a:chExt cx="2405501" cy="1288928"/>
          </a:xfrm>
        </p:grpSpPr>
        <p:sp>
          <p:nvSpPr>
            <p:cNvPr id="13" name="楕円 29">
              <a:extLst>
                <a:ext uri="{FF2B5EF4-FFF2-40B4-BE49-F238E27FC236}">
                  <a16:creationId xmlns:a16="http://schemas.microsoft.com/office/drawing/2014/main" id="{1CF88E7D-7240-DD16-02DF-87173D5584AC}"/>
                </a:ext>
              </a:extLst>
            </p:cNvPr>
            <p:cNvSpPr/>
            <p:nvPr/>
          </p:nvSpPr>
          <p:spPr>
            <a:xfrm>
              <a:off x="4656732" y="48332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30">
              <a:extLst>
                <a:ext uri="{FF2B5EF4-FFF2-40B4-BE49-F238E27FC236}">
                  <a16:creationId xmlns:a16="http://schemas.microsoft.com/office/drawing/2014/main" id="{3259F91F-CEBD-C284-DC74-3F1B0B38ADED}"/>
                </a:ext>
              </a:extLst>
            </p:cNvPr>
            <p:cNvSpPr/>
            <p:nvPr/>
          </p:nvSpPr>
          <p:spPr>
            <a:xfrm>
              <a:off x="4656732"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31">
              <a:extLst>
                <a:ext uri="{FF2B5EF4-FFF2-40B4-BE49-F238E27FC236}">
                  <a16:creationId xmlns:a16="http://schemas.microsoft.com/office/drawing/2014/main" id="{55A02588-3590-886E-8488-71969297C4BD}"/>
                </a:ext>
              </a:extLst>
            </p:cNvPr>
            <p:cNvSpPr/>
            <p:nvPr/>
          </p:nvSpPr>
          <p:spPr>
            <a:xfrm>
              <a:off x="4656732" y="55488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32">
              <a:extLst>
                <a:ext uri="{FF2B5EF4-FFF2-40B4-BE49-F238E27FC236}">
                  <a16:creationId xmlns:a16="http://schemas.microsoft.com/office/drawing/2014/main" id="{527EF577-F46B-AB85-EF39-8A2B25275C6A}"/>
                </a:ext>
              </a:extLst>
            </p:cNvPr>
            <p:cNvSpPr/>
            <p:nvPr/>
          </p:nvSpPr>
          <p:spPr>
            <a:xfrm>
              <a:off x="4682034" y="5913885"/>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33">
              <a:extLst>
                <a:ext uri="{FF2B5EF4-FFF2-40B4-BE49-F238E27FC236}">
                  <a16:creationId xmlns:a16="http://schemas.microsoft.com/office/drawing/2014/main" id="{3BB719F0-32E4-742F-70EF-9393E31711E9}"/>
                </a:ext>
              </a:extLst>
            </p:cNvPr>
            <p:cNvSpPr/>
            <p:nvPr/>
          </p:nvSpPr>
          <p:spPr>
            <a:xfrm>
              <a:off x="5391811" y="4985952"/>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34">
              <a:extLst>
                <a:ext uri="{FF2B5EF4-FFF2-40B4-BE49-F238E27FC236}">
                  <a16:creationId xmlns:a16="http://schemas.microsoft.com/office/drawing/2014/main" id="{0375C864-9786-E35B-E02D-34894A4F9FFE}"/>
                </a:ext>
              </a:extLst>
            </p:cNvPr>
            <p:cNvSpPr/>
            <p:nvPr/>
          </p:nvSpPr>
          <p:spPr>
            <a:xfrm>
              <a:off x="5391811" y="538535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35">
              <a:extLst>
                <a:ext uri="{FF2B5EF4-FFF2-40B4-BE49-F238E27FC236}">
                  <a16:creationId xmlns:a16="http://schemas.microsoft.com/office/drawing/2014/main" id="{D3276CFD-83E4-FCAF-42A6-AF71C865AEFE}"/>
                </a:ext>
              </a:extLst>
            </p:cNvPr>
            <p:cNvSpPr/>
            <p:nvPr/>
          </p:nvSpPr>
          <p:spPr>
            <a:xfrm>
              <a:off x="5391811" y="5747303"/>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36">
              <a:extLst>
                <a:ext uri="{FF2B5EF4-FFF2-40B4-BE49-F238E27FC236}">
                  <a16:creationId xmlns:a16="http://schemas.microsoft.com/office/drawing/2014/main" id="{3AF5CE6D-86D8-10F7-D7E0-99546BAA3961}"/>
                </a:ext>
              </a:extLst>
            </p:cNvPr>
            <p:cNvSpPr/>
            <p:nvPr/>
          </p:nvSpPr>
          <p:spPr>
            <a:xfrm>
              <a:off x="6121107" y="5023551"/>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37">
              <a:extLst>
                <a:ext uri="{FF2B5EF4-FFF2-40B4-BE49-F238E27FC236}">
                  <a16:creationId xmlns:a16="http://schemas.microsoft.com/office/drawing/2014/main" id="{03835FE9-9C03-6B5B-0D81-4F810D41B983}"/>
                </a:ext>
              </a:extLst>
            </p:cNvPr>
            <p:cNvSpPr/>
            <p:nvPr/>
          </p:nvSpPr>
          <p:spPr>
            <a:xfrm>
              <a:off x="6139543" y="53822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38">
              <a:extLst>
                <a:ext uri="{FF2B5EF4-FFF2-40B4-BE49-F238E27FC236}">
                  <a16:creationId xmlns:a16="http://schemas.microsoft.com/office/drawing/2014/main" id="{F503D3AE-DD6D-1946-5859-600E2B120E14}"/>
                </a:ext>
              </a:extLst>
            </p:cNvPr>
            <p:cNvSpPr/>
            <p:nvPr/>
          </p:nvSpPr>
          <p:spPr>
            <a:xfrm>
              <a:off x="6139543" y="574102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39">
              <a:extLst>
                <a:ext uri="{FF2B5EF4-FFF2-40B4-BE49-F238E27FC236}">
                  <a16:creationId xmlns:a16="http://schemas.microsoft.com/office/drawing/2014/main" id="{75B2C3C4-D7FF-1A06-8CAF-9AAD2F1B6B47}"/>
                </a:ext>
              </a:extLst>
            </p:cNvPr>
            <p:cNvSpPr/>
            <p:nvPr/>
          </p:nvSpPr>
          <p:spPr>
            <a:xfrm>
              <a:off x="6850403"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40">
              <a:extLst>
                <a:ext uri="{FF2B5EF4-FFF2-40B4-BE49-F238E27FC236}">
                  <a16:creationId xmlns:a16="http://schemas.microsoft.com/office/drawing/2014/main" id="{7F814B14-3DB1-4D40-6779-64D61F976647}"/>
                </a:ext>
              </a:extLst>
            </p:cNvPr>
            <p:cNvSpPr/>
            <p:nvPr/>
          </p:nvSpPr>
          <p:spPr>
            <a:xfrm>
              <a:off x="6850403" y="556344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41">
              <a:extLst>
                <a:ext uri="{FF2B5EF4-FFF2-40B4-BE49-F238E27FC236}">
                  <a16:creationId xmlns:a16="http://schemas.microsoft.com/office/drawing/2014/main" id="{B385496A-74B2-0996-59D3-F902EFAB9F20}"/>
                </a:ext>
              </a:extLst>
            </p:cNvPr>
            <p:cNvCxnSpPr>
              <a:cxnSpLocks/>
              <a:stCxn id="13" idx="6"/>
              <a:endCxn id="17" idx="2"/>
            </p:cNvCxnSpPr>
            <p:nvPr/>
          </p:nvCxnSpPr>
          <p:spPr>
            <a:xfrm>
              <a:off x="4868562" y="4937407"/>
              <a:ext cx="523249" cy="152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42">
              <a:extLst>
                <a:ext uri="{FF2B5EF4-FFF2-40B4-BE49-F238E27FC236}">
                  <a16:creationId xmlns:a16="http://schemas.microsoft.com/office/drawing/2014/main" id="{F95C2472-B419-2C4F-27E0-42B7425610C0}"/>
                </a:ext>
              </a:extLst>
            </p:cNvPr>
            <p:cNvCxnSpPr>
              <a:cxnSpLocks/>
              <a:stCxn id="13" idx="6"/>
              <a:endCxn id="18" idx="2"/>
            </p:cNvCxnSpPr>
            <p:nvPr/>
          </p:nvCxnSpPr>
          <p:spPr>
            <a:xfrm>
              <a:off x="4868562" y="4937407"/>
              <a:ext cx="523249" cy="552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43">
              <a:extLst>
                <a:ext uri="{FF2B5EF4-FFF2-40B4-BE49-F238E27FC236}">
                  <a16:creationId xmlns:a16="http://schemas.microsoft.com/office/drawing/2014/main" id="{D2C6BC1B-C49C-763F-9507-2EA908BB94DD}"/>
                </a:ext>
              </a:extLst>
            </p:cNvPr>
            <p:cNvCxnSpPr>
              <a:cxnSpLocks/>
              <a:stCxn id="13" idx="6"/>
              <a:endCxn id="19" idx="2"/>
            </p:cNvCxnSpPr>
            <p:nvPr/>
          </p:nvCxnSpPr>
          <p:spPr>
            <a:xfrm>
              <a:off x="4868562" y="4937407"/>
              <a:ext cx="523249" cy="914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44">
              <a:extLst>
                <a:ext uri="{FF2B5EF4-FFF2-40B4-BE49-F238E27FC236}">
                  <a16:creationId xmlns:a16="http://schemas.microsoft.com/office/drawing/2014/main" id="{4B884F0F-B4F1-8339-E97A-D989D6AAF0F6}"/>
                </a:ext>
              </a:extLst>
            </p:cNvPr>
            <p:cNvCxnSpPr>
              <a:cxnSpLocks/>
              <a:stCxn id="14" idx="6"/>
              <a:endCxn id="17" idx="2"/>
            </p:cNvCxnSpPr>
            <p:nvPr/>
          </p:nvCxnSpPr>
          <p:spPr>
            <a:xfrm flipV="1">
              <a:off x="4868562" y="5090102"/>
              <a:ext cx="523249" cy="2080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45">
              <a:extLst>
                <a:ext uri="{FF2B5EF4-FFF2-40B4-BE49-F238E27FC236}">
                  <a16:creationId xmlns:a16="http://schemas.microsoft.com/office/drawing/2014/main" id="{1B988293-93EC-BBB8-114F-DE8744733E89}"/>
                </a:ext>
              </a:extLst>
            </p:cNvPr>
            <p:cNvCxnSpPr>
              <a:cxnSpLocks/>
              <a:stCxn id="14" idx="6"/>
              <a:endCxn id="18" idx="2"/>
            </p:cNvCxnSpPr>
            <p:nvPr/>
          </p:nvCxnSpPr>
          <p:spPr>
            <a:xfrm>
              <a:off x="4868562" y="5298107"/>
              <a:ext cx="523249" cy="1914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46">
              <a:extLst>
                <a:ext uri="{FF2B5EF4-FFF2-40B4-BE49-F238E27FC236}">
                  <a16:creationId xmlns:a16="http://schemas.microsoft.com/office/drawing/2014/main" id="{6EAB0C51-7D53-DC95-6828-7B125726EEE5}"/>
                </a:ext>
              </a:extLst>
            </p:cNvPr>
            <p:cNvCxnSpPr>
              <a:cxnSpLocks/>
              <a:stCxn id="14" idx="6"/>
              <a:endCxn id="19" idx="2"/>
            </p:cNvCxnSpPr>
            <p:nvPr/>
          </p:nvCxnSpPr>
          <p:spPr>
            <a:xfrm>
              <a:off x="4868562" y="5298107"/>
              <a:ext cx="523249" cy="5533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47">
              <a:extLst>
                <a:ext uri="{FF2B5EF4-FFF2-40B4-BE49-F238E27FC236}">
                  <a16:creationId xmlns:a16="http://schemas.microsoft.com/office/drawing/2014/main" id="{D3B46B6E-1884-160E-8A6B-5F69F901B4CD}"/>
                </a:ext>
              </a:extLst>
            </p:cNvPr>
            <p:cNvCxnSpPr>
              <a:cxnSpLocks/>
              <a:stCxn id="15" idx="6"/>
              <a:endCxn id="17" idx="2"/>
            </p:cNvCxnSpPr>
            <p:nvPr/>
          </p:nvCxnSpPr>
          <p:spPr>
            <a:xfrm flipV="1">
              <a:off x="4868562" y="5090102"/>
              <a:ext cx="523249" cy="562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48">
              <a:extLst>
                <a:ext uri="{FF2B5EF4-FFF2-40B4-BE49-F238E27FC236}">
                  <a16:creationId xmlns:a16="http://schemas.microsoft.com/office/drawing/2014/main" id="{662F9CC9-3187-DF09-B3D6-6F90688EAC55}"/>
                </a:ext>
              </a:extLst>
            </p:cNvPr>
            <p:cNvCxnSpPr>
              <a:cxnSpLocks/>
              <a:stCxn id="15" idx="6"/>
              <a:endCxn id="18" idx="2"/>
            </p:cNvCxnSpPr>
            <p:nvPr/>
          </p:nvCxnSpPr>
          <p:spPr>
            <a:xfrm flipV="1">
              <a:off x="4868562" y="5489509"/>
              <a:ext cx="523249" cy="163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49">
              <a:extLst>
                <a:ext uri="{FF2B5EF4-FFF2-40B4-BE49-F238E27FC236}">
                  <a16:creationId xmlns:a16="http://schemas.microsoft.com/office/drawing/2014/main" id="{4C01AD94-912A-5A49-CCC5-22B13758C4BF}"/>
                </a:ext>
              </a:extLst>
            </p:cNvPr>
            <p:cNvCxnSpPr>
              <a:cxnSpLocks/>
              <a:stCxn id="15" idx="6"/>
              <a:endCxn id="19" idx="2"/>
            </p:cNvCxnSpPr>
            <p:nvPr/>
          </p:nvCxnSpPr>
          <p:spPr>
            <a:xfrm>
              <a:off x="4868562" y="5653039"/>
              <a:ext cx="523249" cy="1984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50">
              <a:extLst>
                <a:ext uri="{FF2B5EF4-FFF2-40B4-BE49-F238E27FC236}">
                  <a16:creationId xmlns:a16="http://schemas.microsoft.com/office/drawing/2014/main" id="{0B5B280E-F717-FEB4-1903-328AD059CFEE}"/>
                </a:ext>
              </a:extLst>
            </p:cNvPr>
            <p:cNvCxnSpPr>
              <a:cxnSpLocks/>
              <a:stCxn id="16" idx="6"/>
              <a:endCxn id="17" idx="2"/>
            </p:cNvCxnSpPr>
            <p:nvPr/>
          </p:nvCxnSpPr>
          <p:spPr>
            <a:xfrm flipV="1">
              <a:off x="4893864" y="5090102"/>
              <a:ext cx="497947" cy="927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51">
              <a:extLst>
                <a:ext uri="{FF2B5EF4-FFF2-40B4-BE49-F238E27FC236}">
                  <a16:creationId xmlns:a16="http://schemas.microsoft.com/office/drawing/2014/main" id="{C5440D4F-8EDC-7B53-3203-1864C23818E5}"/>
                </a:ext>
              </a:extLst>
            </p:cNvPr>
            <p:cNvCxnSpPr>
              <a:cxnSpLocks/>
              <a:stCxn id="16" idx="6"/>
              <a:endCxn id="18" idx="2"/>
            </p:cNvCxnSpPr>
            <p:nvPr/>
          </p:nvCxnSpPr>
          <p:spPr>
            <a:xfrm flipV="1">
              <a:off x="4893864" y="5489509"/>
              <a:ext cx="497947" cy="528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52">
              <a:extLst>
                <a:ext uri="{FF2B5EF4-FFF2-40B4-BE49-F238E27FC236}">
                  <a16:creationId xmlns:a16="http://schemas.microsoft.com/office/drawing/2014/main" id="{3A83C52A-2A1D-7B47-272B-D6D30080635F}"/>
                </a:ext>
              </a:extLst>
            </p:cNvPr>
            <p:cNvCxnSpPr>
              <a:cxnSpLocks/>
              <a:stCxn id="16" idx="6"/>
              <a:endCxn id="19" idx="2"/>
            </p:cNvCxnSpPr>
            <p:nvPr/>
          </p:nvCxnSpPr>
          <p:spPr>
            <a:xfrm flipV="1">
              <a:off x="4893864" y="5851453"/>
              <a:ext cx="497947" cy="166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53">
              <a:extLst>
                <a:ext uri="{FF2B5EF4-FFF2-40B4-BE49-F238E27FC236}">
                  <a16:creationId xmlns:a16="http://schemas.microsoft.com/office/drawing/2014/main" id="{E8459DB4-C6F6-DBE8-7867-0035896D51AA}"/>
                </a:ext>
              </a:extLst>
            </p:cNvPr>
            <p:cNvCxnSpPr>
              <a:cxnSpLocks/>
              <a:stCxn id="17" idx="6"/>
              <a:endCxn id="20" idx="2"/>
            </p:cNvCxnSpPr>
            <p:nvPr/>
          </p:nvCxnSpPr>
          <p:spPr>
            <a:xfrm>
              <a:off x="5603641" y="5090102"/>
              <a:ext cx="517466" cy="3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54">
              <a:extLst>
                <a:ext uri="{FF2B5EF4-FFF2-40B4-BE49-F238E27FC236}">
                  <a16:creationId xmlns:a16="http://schemas.microsoft.com/office/drawing/2014/main" id="{9F516063-6A02-2653-0629-F634D0A754EA}"/>
                </a:ext>
              </a:extLst>
            </p:cNvPr>
            <p:cNvCxnSpPr>
              <a:cxnSpLocks/>
              <a:stCxn id="17" idx="6"/>
              <a:endCxn id="21" idx="2"/>
            </p:cNvCxnSpPr>
            <p:nvPr/>
          </p:nvCxnSpPr>
          <p:spPr>
            <a:xfrm>
              <a:off x="5603641" y="5090102"/>
              <a:ext cx="535902" cy="396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55">
              <a:extLst>
                <a:ext uri="{FF2B5EF4-FFF2-40B4-BE49-F238E27FC236}">
                  <a16:creationId xmlns:a16="http://schemas.microsoft.com/office/drawing/2014/main" id="{EC62CAEC-B681-F2AC-7230-F006456FD2B6}"/>
                </a:ext>
              </a:extLst>
            </p:cNvPr>
            <p:cNvCxnSpPr>
              <a:cxnSpLocks/>
              <a:stCxn id="17" idx="6"/>
              <a:endCxn id="22" idx="2"/>
            </p:cNvCxnSpPr>
            <p:nvPr/>
          </p:nvCxnSpPr>
          <p:spPr>
            <a:xfrm>
              <a:off x="5603641" y="5090102"/>
              <a:ext cx="535902" cy="755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56">
              <a:extLst>
                <a:ext uri="{FF2B5EF4-FFF2-40B4-BE49-F238E27FC236}">
                  <a16:creationId xmlns:a16="http://schemas.microsoft.com/office/drawing/2014/main" id="{777EDC9C-E964-2F57-042A-C6B7D21FBAAF}"/>
                </a:ext>
              </a:extLst>
            </p:cNvPr>
            <p:cNvCxnSpPr>
              <a:cxnSpLocks/>
              <a:stCxn id="18" idx="6"/>
              <a:endCxn id="20" idx="2"/>
            </p:cNvCxnSpPr>
            <p:nvPr/>
          </p:nvCxnSpPr>
          <p:spPr>
            <a:xfrm flipV="1">
              <a:off x="5603641" y="5127701"/>
              <a:ext cx="517466" cy="3618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57">
              <a:extLst>
                <a:ext uri="{FF2B5EF4-FFF2-40B4-BE49-F238E27FC236}">
                  <a16:creationId xmlns:a16="http://schemas.microsoft.com/office/drawing/2014/main" id="{68F9CB26-EBFD-198B-82FD-5262CFA8BD95}"/>
                </a:ext>
              </a:extLst>
            </p:cNvPr>
            <p:cNvCxnSpPr>
              <a:cxnSpLocks/>
              <a:stCxn id="18" idx="6"/>
              <a:endCxn id="21" idx="2"/>
            </p:cNvCxnSpPr>
            <p:nvPr/>
          </p:nvCxnSpPr>
          <p:spPr>
            <a:xfrm flipV="1">
              <a:off x="5603641" y="5486439"/>
              <a:ext cx="535902" cy="3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58">
              <a:extLst>
                <a:ext uri="{FF2B5EF4-FFF2-40B4-BE49-F238E27FC236}">
                  <a16:creationId xmlns:a16="http://schemas.microsoft.com/office/drawing/2014/main" id="{BB0CD481-A899-C8CD-1809-6C28A19A7E29}"/>
                </a:ext>
              </a:extLst>
            </p:cNvPr>
            <p:cNvCxnSpPr>
              <a:cxnSpLocks/>
              <a:stCxn id="18" idx="6"/>
              <a:endCxn id="22" idx="2"/>
            </p:cNvCxnSpPr>
            <p:nvPr/>
          </p:nvCxnSpPr>
          <p:spPr>
            <a:xfrm>
              <a:off x="5603641" y="5489509"/>
              <a:ext cx="535902" cy="355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59">
              <a:extLst>
                <a:ext uri="{FF2B5EF4-FFF2-40B4-BE49-F238E27FC236}">
                  <a16:creationId xmlns:a16="http://schemas.microsoft.com/office/drawing/2014/main" id="{2046D986-501C-5E00-AAC1-67CCDF2AFFEC}"/>
                </a:ext>
              </a:extLst>
            </p:cNvPr>
            <p:cNvCxnSpPr>
              <a:cxnSpLocks/>
              <a:stCxn id="19" idx="6"/>
              <a:endCxn id="22" idx="2"/>
            </p:cNvCxnSpPr>
            <p:nvPr/>
          </p:nvCxnSpPr>
          <p:spPr>
            <a:xfrm flipV="1">
              <a:off x="5603641" y="5845177"/>
              <a:ext cx="535902" cy="62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60">
              <a:extLst>
                <a:ext uri="{FF2B5EF4-FFF2-40B4-BE49-F238E27FC236}">
                  <a16:creationId xmlns:a16="http://schemas.microsoft.com/office/drawing/2014/main" id="{C46F2038-CF70-7AAD-E345-B0F8807D7A7D}"/>
                </a:ext>
              </a:extLst>
            </p:cNvPr>
            <p:cNvCxnSpPr>
              <a:cxnSpLocks/>
              <a:stCxn id="19" idx="6"/>
              <a:endCxn id="21" idx="2"/>
            </p:cNvCxnSpPr>
            <p:nvPr/>
          </p:nvCxnSpPr>
          <p:spPr>
            <a:xfrm flipV="1">
              <a:off x="5603641" y="5486439"/>
              <a:ext cx="535902" cy="365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61">
              <a:extLst>
                <a:ext uri="{FF2B5EF4-FFF2-40B4-BE49-F238E27FC236}">
                  <a16:creationId xmlns:a16="http://schemas.microsoft.com/office/drawing/2014/main" id="{3B5E54B7-EFB3-B6D0-DDE1-09A2E4285EE1}"/>
                </a:ext>
              </a:extLst>
            </p:cNvPr>
            <p:cNvCxnSpPr>
              <a:cxnSpLocks/>
              <a:stCxn id="19" idx="6"/>
              <a:endCxn id="20" idx="2"/>
            </p:cNvCxnSpPr>
            <p:nvPr/>
          </p:nvCxnSpPr>
          <p:spPr>
            <a:xfrm flipV="1">
              <a:off x="5603641" y="5127701"/>
              <a:ext cx="517466" cy="7237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62">
              <a:extLst>
                <a:ext uri="{FF2B5EF4-FFF2-40B4-BE49-F238E27FC236}">
                  <a16:creationId xmlns:a16="http://schemas.microsoft.com/office/drawing/2014/main" id="{A2E0A3ED-5DA5-7E8F-FB7B-AEF4026A5613}"/>
                </a:ext>
              </a:extLst>
            </p:cNvPr>
            <p:cNvCxnSpPr>
              <a:cxnSpLocks/>
              <a:stCxn id="20" idx="6"/>
              <a:endCxn id="23" idx="2"/>
            </p:cNvCxnSpPr>
            <p:nvPr/>
          </p:nvCxnSpPr>
          <p:spPr>
            <a:xfrm>
              <a:off x="6332937" y="5127701"/>
              <a:ext cx="517466" cy="1704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63">
              <a:extLst>
                <a:ext uri="{FF2B5EF4-FFF2-40B4-BE49-F238E27FC236}">
                  <a16:creationId xmlns:a16="http://schemas.microsoft.com/office/drawing/2014/main" id="{8D1C6950-4E17-1ADD-2D1A-B6C6657F22E6}"/>
                </a:ext>
              </a:extLst>
            </p:cNvPr>
            <p:cNvCxnSpPr>
              <a:cxnSpLocks/>
              <a:stCxn id="20" idx="6"/>
              <a:endCxn id="24" idx="2"/>
            </p:cNvCxnSpPr>
            <p:nvPr/>
          </p:nvCxnSpPr>
          <p:spPr>
            <a:xfrm>
              <a:off x="6332937" y="5127701"/>
              <a:ext cx="517466" cy="5398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64">
              <a:extLst>
                <a:ext uri="{FF2B5EF4-FFF2-40B4-BE49-F238E27FC236}">
                  <a16:creationId xmlns:a16="http://schemas.microsoft.com/office/drawing/2014/main" id="{6F085D6A-C1B1-B474-56C0-7A2CBCAC9B1E}"/>
                </a:ext>
              </a:extLst>
            </p:cNvPr>
            <p:cNvCxnSpPr>
              <a:cxnSpLocks/>
              <a:stCxn id="21" idx="6"/>
              <a:endCxn id="23" idx="2"/>
            </p:cNvCxnSpPr>
            <p:nvPr/>
          </p:nvCxnSpPr>
          <p:spPr>
            <a:xfrm flipV="1">
              <a:off x="6351373" y="5298107"/>
              <a:ext cx="499030" cy="188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65">
              <a:extLst>
                <a:ext uri="{FF2B5EF4-FFF2-40B4-BE49-F238E27FC236}">
                  <a16:creationId xmlns:a16="http://schemas.microsoft.com/office/drawing/2014/main" id="{210FB441-5AC0-FF54-CAFA-954E506BD0E8}"/>
                </a:ext>
              </a:extLst>
            </p:cNvPr>
            <p:cNvCxnSpPr>
              <a:cxnSpLocks/>
              <a:stCxn id="21" idx="6"/>
              <a:endCxn id="24" idx="2"/>
            </p:cNvCxnSpPr>
            <p:nvPr/>
          </p:nvCxnSpPr>
          <p:spPr>
            <a:xfrm>
              <a:off x="6351373" y="5486439"/>
              <a:ext cx="499030" cy="181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66">
              <a:extLst>
                <a:ext uri="{FF2B5EF4-FFF2-40B4-BE49-F238E27FC236}">
                  <a16:creationId xmlns:a16="http://schemas.microsoft.com/office/drawing/2014/main" id="{A6628AAB-6B20-C1CD-4EDC-CC90DB65D277}"/>
                </a:ext>
              </a:extLst>
            </p:cNvPr>
            <p:cNvCxnSpPr>
              <a:cxnSpLocks/>
              <a:stCxn id="22" idx="6"/>
              <a:endCxn id="23" idx="2"/>
            </p:cNvCxnSpPr>
            <p:nvPr/>
          </p:nvCxnSpPr>
          <p:spPr>
            <a:xfrm flipV="1">
              <a:off x="6351373" y="5298107"/>
              <a:ext cx="499030" cy="547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67">
              <a:extLst>
                <a:ext uri="{FF2B5EF4-FFF2-40B4-BE49-F238E27FC236}">
                  <a16:creationId xmlns:a16="http://schemas.microsoft.com/office/drawing/2014/main" id="{764142DD-DE35-9BF4-F0D8-AE7D299007D7}"/>
                </a:ext>
              </a:extLst>
            </p:cNvPr>
            <p:cNvCxnSpPr>
              <a:cxnSpLocks/>
              <a:stCxn id="22" idx="6"/>
              <a:endCxn id="24" idx="2"/>
            </p:cNvCxnSpPr>
            <p:nvPr/>
          </p:nvCxnSpPr>
          <p:spPr>
            <a:xfrm flipV="1">
              <a:off x="6351373" y="5667597"/>
              <a:ext cx="499030" cy="1775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52" name="Picture 2" descr="https://4.bp.blogspot.com/-kzMI2adqgNo/W64DblbFdLI/AAAAAAABPGw/oPiIZO5T9CUk61hBII6y9ZegU0A53D8LwCLcBGAs/s800/computer_single_board.png">
            <a:extLst>
              <a:ext uri="{FF2B5EF4-FFF2-40B4-BE49-F238E27FC236}">
                <a16:creationId xmlns:a16="http://schemas.microsoft.com/office/drawing/2014/main" id="{F2287379-3DE3-572B-5FF1-EB8FB4E3EA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933" y="3025355"/>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4.bp.blogspot.com/-kzMI2adqgNo/W64DblbFdLI/AAAAAAABPGw/oPiIZO5T9CUk61hBII6y9ZegU0A53D8LwCLcBGAs/s800/computer_single_board.png">
            <a:extLst>
              <a:ext uri="{FF2B5EF4-FFF2-40B4-BE49-F238E27FC236}">
                <a16:creationId xmlns:a16="http://schemas.microsoft.com/office/drawing/2014/main" id="{D7AD114B-7472-2BEB-E9B5-00BBBA73A2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961" y="3503238"/>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4.bp.blogspot.com/-kzMI2adqgNo/W64DblbFdLI/AAAAAAABPGw/oPiIZO5T9CUk61hBII6y9ZegU0A53D8LwCLcBGAs/s800/computer_single_board.png">
            <a:extLst>
              <a:ext uri="{FF2B5EF4-FFF2-40B4-BE49-F238E27FC236}">
                <a16:creationId xmlns:a16="http://schemas.microsoft.com/office/drawing/2014/main" id="{8D64EC9E-F1B4-F25A-53D4-72266C3EDE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989" y="3981121"/>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4.bp.blogspot.com/-kzMI2adqgNo/W64DblbFdLI/AAAAAAABPGw/oPiIZO5T9CUk61hBII6y9ZegU0A53D8LwCLcBGAs/s800/computer_single_board.png">
            <a:extLst>
              <a:ext uri="{FF2B5EF4-FFF2-40B4-BE49-F238E27FC236}">
                <a16:creationId xmlns:a16="http://schemas.microsoft.com/office/drawing/2014/main" id="{FDA867B7-76DE-EEE5-D793-2F2DF986E9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031" y="4558911"/>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56" name="図 73">
            <a:extLst>
              <a:ext uri="{FF2B5EF4-FFF2-40B4-BE49-F238E27FC236}">
                <a16:creationId xmlns:a16="http://schemas.microsoft.com/office/drawing/2014/main" id="{BC1A40B3-7273-A89F-48B4-9D1C73D0A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97" y="4373768"/>
            <a:ext cx="431136" cy="431136"/>
          </a:xfrm>
          <a:prstGeom prst="rect">
            <a:avLst/>
          </a:prstGeom>
        </p:spPr>
      </p:pic>
      <p:sp>
        <p:nvSpPr>
          <p:cNvPr id="112" name="TextBox 111">
            <a:extLst>
              <a:ext uri="{FF2B5EF4-FFF2-40B4-BE49-F238E27FC236}">
                <a16:creationId xmlns:a16="http://schemas.microsoft.com/office/drawing/2014/main" id="{A3C54AC0-6693-7D7A-1FFB-40DA7DE55E13}"/>
              </a:ext>
            </a:extLst>
          </p:cNvPr>
          <p:cNvSpPr txBox="1"/>
          <p:nvPr/>
        </p:nvSpPr>
        <p:spPr>
          <a:xfrm>
            <a:off x="6445955" y="130965"/>
            <a:ext cx="5612873" cy="523220"/>
          </a:xfrm>
          <a:prstGeom prst="rect">
            <a:avLst/>
          </a:prstGeom>
          <a:noFill/>
        </p:spPr>
        <p:txBody>
          <a:bodyPr wrap="square">
            <a:sp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Current Situation</a:t>
            </a:r>
          </a:p>
        </p:txBody>
      </p:sp>
      <p:cxnSp>
        <p:nvCxnSpPr>
          <p:cNvPr id="120" name="Connector: Elbow 119">
            <a:extLst>
              <a:ext uri="{FF2B5EF4-FFF2-40B4-BE49-F238E27FC236}">
                <a16:creationId xmlns:a16="http://schemas.microsoft.com/office/drawing/2014/main" id="{B0930221-05C5-F0EB-E005-AD27EB742562}"/>
              </a:ext>
            </a:extLst>
          </p:cNvPr>
          <p:cNvCxnSpPr>
            <a:cxnSpLocks/>
            <a:stCxn id="54" idx="3"/>
            <a:endCxn id="15" idx="2"/>
          </p:cNvCxnSpPr>
          <p:nvPr/>
        </p:nvCxnSpPr>
        <p:spPr>
          <a:xfrm>
            <a:off x="1506185" y="4267219"/>
            <a:ext cx="503724" cy="6853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2CC121B4-1EB9-9B4E-50C5-1FE3B14A4C23}"/>
              </a:ext>
            </a:extLst>
          </p:cNvPr>
          <p:cNvCxnSpPr>
            <a:cxnSpLocks/>
            <a:stCxn id="55" idx="3"/>
            <a:endCxn id="16" idx="2"/>
          </p:cNvCxnSpPr>
          <p:nvPr/>
        </p:nvCxnSpPr>
        <p:spPr>
          <a:xfrm flipV="1">
            <a:off x="1482227" y="4700754"/>
            <a:ext cx="552984" cy="1442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8C756A9C-A52E-EFD4-CC98-A894E5DD482A}"/>
              </a:ext>
            </a:extLst>
          </p:cNvPr>
          <p:cNvCxnSpPr>
            <a:cxnSpLocks/>
            <a:stCxn id="53" idx="3"/>
            <a:endCxn id="14" idx="2"/>
          </p:cNvCxnSpPr>
          <p:nvPr/>
        </p:nvCxnSpPr>
        <p:spPr>
          <a:xfrm>
            <a:off x="1541157" y="3789336"/>
            <a:ext cx="468752" cy="1914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E88531D8-4725-5946-8480-C7D592D69013}"/>
              </a:ext>
            </a:extLst>
          </p:cNvPr>
          <p:cNvCxnSpPr>
            <a:cxnSpLocks/>
            <a:stCxn id="52" idx="3"/>
            <a:endCxn id="13" idx="2"/>
          </p:cNvCxnSpPr>
          <p:nvPr/>
        </p:nvCxnSpPr>
        <p:spPr>
          <a:xfrm>
            <a:off x="1576129" y="3311453"/>
            <a:ext cx="433780" cy="3086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9FFDADAA-20F1-BD6A-D6B4-637652BB0502}"/>
              </a:ext>
            </a:extLst>
          </p:cNvPr>
          <p:cNvCxnSpPr>
            <a:cxnSpLocks/>
            <a:stCxn id="56" idx="3"/>
            <a:endCxn id="55" idx="1"/>
          </p:cNvCxnSpPr>
          <p:nvPr/>
        </p:nvCxnSpPr>
        <p:spPr>
          <a:xfrm>
            <a:off x="548233" y="4589336"/>
            <a:ext cx="361798" cy="25567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30" name="Arrow: Right 129">
            <a:extLst>
              <a:ext uri="{FF2B5EF4-FFF2-40B4-BE49-F238E27FC236}">
                <a16:creationId xmlns:a16="http://schemas.microsoft.com/office/drawing/2014/main" id="{F2ACEFD6-31FB-E9F3-7AEC-4E913737B303}"/>
              </a:ext>
            </a:extLst>
          </p:cNvPr>
          <p:cNvSpPr/>
          <p:nvPr/>
        </p:nvSpPr>
        <p:spPr>
          <a:xfrm>
            <a:off x="4498706" y="3962148"/>
            <a:ext cx="499030" cy="3879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B243296D-DEB6-D6E2-28C5-CF985852E638}"/>
              </a:ext>
            </a:extLst>
          </p:cNvPr>
          <p:cNvSpPr txBox="1"/>
          <p:nvPr/>
        </p:nvSpPr>
        <p:spPr>
          <a:xfrm>
            <a:off x="949432" y="2665336"/>
            <a:ext cx="1025256" cy="369332"/>
          </a:xfrm>
          <a:prstGeom prst="rect">
            <a:avLst/>
          </a:prstGeom>
          <a:noFill/>
        </p:spPr>
        <p:txBody>
          <a:bodyPr wrap="square">
            <a:spAutoFit/>
          </a:bodyPr>
          <a:lstStyle/>
          <a:p>
            <a:r>
              <a:rPr lang="id-ID" b="1" dirty="0"/>
              <a:t>Inputs</a:t>
            </a:r>
            <a:endParaRPr lang="en-US" b="1" dirty="0"/>
          </a:p>
        </p:txBody>
      </p:sp>
      <p:sp>
        <p:nvSpPr>
          <p:cNvPr id="133" name="TextBox 132">
            <a:extLst>
              <a:ext uri="{FF2B5EF4-FFF2-40B4-BE49-F238E27FC236}">
                <a16:creationId xmlns:a16="http://schemas.microsoft.com/office/drawing/2014/main" id="{7E434764-FECD-E3E7-BF18-1C35B04DABBB}"/>
              </a:ext>
            </a:extLst>
          </p:cNvPr>
          <p:cNvSpPr txBox="1"/>
          <p:nvPr/>
        </p:nvSpPr>
        <p:spPr>
          <a:xfrm>
            <a:off x="4420248" y="3588158"/>
            <a:ext cx="1025256" cy="369332"/>
          </a:xfrm>
          <a:prstGeom prst="rect">
            <a:avLst/>
          </a:prstGeom>
          <a:noFill/>
        </p:spPr>
        <p:txBody>
          <a:bodyPr wrap="square">
            <a:spAutoFit/>
          </a:bodyPr>
          <a:lstStyle/>
          <a:p>
            <a:r>
              <a:rPr lang="id-ID" b="1" dirty="0"/>
              <a:t>Output</a:t>
            </a:r>
            <a:endParaRPr lang="en-US" b="1" dirty="0"/>
          </a:p>
        </p:txBody>
      </p:sp>
      <p:sp>
        <p:nvSpPr>
          <p:cNvPr id="134" name="TextBox 133">
            <a:extLst>
              <a:ext uri="{FF2B5EF4-FFF2-40B4-BE49-F238E27FC236}">
                <a16:creationId xmlns:a16="http://schemas.microsoft.com/office/drawing/2014/main" id="{C556954F-F295-D229-80B9-16A48A8BE9A1}"/>
              </a:ext>
            </a:extLst>
          </p:cNvPr>
          <p:cNvSpPr txBox="1"/>
          <p:nvPr/>
        </p:nvSpPr>
        <p:spPr>
          <a:xfrm>
            <a:off x="5007888" y="3951951"/>
            <a:ext cx="1950720" cy="369332"/>
          </a:xfrm>
          <a:prstGeom prst="rect">
            <a:avLst/>
          </a:prstGeom>
          <a:noFill/>
        </p:spPr>
        <p:txBody>
          <a:bodyPr wrap="square">
            <a:spAutoFit/>
          </a:bodyPr>
          <a:lstStyle/>
          <a:p>
            <a:r>
              <a:rPr lang="id-ID" b="1" dirty="0">
                <a:solidFill>
                  <a:srgbClr val="FF0000"/>
                </a:solidFill>
              </a:rPr>
              <a:t>Misclassification</a:t>
            </a:r>
            <a:endParaRPr lang="en-US" b="1" dirty="0">
              <a:solidFill>
                <a:srgbClr val="FF0000"/>
              </a:solidFill>
            </a:endParaRPr>
          </a:p>
        </p:txBody>
      </p:sp>
      <p:sp>
        <p:nvSpPr>
          <p:cNvPr id="146" name="Oval 145">
            <a:extLst>
              <a:ext uri="{FF2B5EF4-FFF2-40B4-BE49-F238E27FC236}">
                <a16:creationId xmlns:a16="http://schemas.microsoft.com/office/drawing/2014/main" id="{A06DACA2-DA04-387D-C7E9-6B4E9406376C}"/>
              </a:ext>
            </a:extLst>
          </p:cNvPr>
          <p:cNvSpPr/>
          <p:nvPr/>
        </p:nvSpPr>
        <p:spPr>
          <a:xfrm>
            <a:off x="885696" y="448363"/>
            <a:ext cx="927175" cy="212997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47" name="グループ化 27">
            <a:extLst>
              <a:ext uri="{FF2B5EF4-FFF2-40B4-BE49-F238E27FC236}">
                <a16:creationId xmlns:a16="http://schemas.microsoft.com/office/drawing/2014/main" id="{E4391311-D7B3-8E19-9BB7-18C04AC040B8}"/>
              </a:ext>
            </a:extLst>
          </p:cNvPr>
          <p:cNvGrpSpPr/>
          <p:nvPr/>
        </p:nvGrpSpPr>
        <p:grpSpPr>
          <a:xfrm>
            <a:off x="2093205" y="938984"/>
            <a:ext cx="2405501" cy="1288928"/>
            <a:chOff x="4656732" y="4833257"/>
            <a:chExt cx="2405501" cy="1288928"/>
          </a:xfrm>
        </p:grpSpPr>
        <p:sp>
          <p:nvSpPr>
            <p:cNvPr id="148" name="楕円 29">
              <a:extLst>
                <a:ext uri="{FF2B5EF4-FFF2-40B4-BE49-F238E27FC236}">
                  <a16:creationId xmlns:a16="http://schemas.microsoft.com/office/drawing/2014/main" id="{FDFDC053-5811-831E-C0C8-0F4F65EFF65D}"/>
                </a:ext>
              </a:extLst>
            </p:cNvPr>
            <p:cNvSpPr/>
            <p:nvPr/>
          </p:nvSpPr>
          <p:spPr>
            <a:xfrm>
              <a:off x="4656732" y="48332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楕円 30">
              <a:extLst>
                <a:ext uri="{FF2B5EF4-FFF2-40B4-BE49-F238E27FC236}">
                  <a16:creationId xmlns:a16="http://schemas.microsoft.com/office/drawing/2014/main" id="{F32E40E1-147F-58DD-F977-7B83869350DF}"/>
                </a:ext>
              </a:extLst>
            </p:cNvPr>
            <p:cNvSpPr/>
            <p:nvPr/>
          </p:nvSpPr>
          <p:spPr>
            <a:xfrm>
              <a:off x="4656732"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楕円 31">
              <a:extLst>
                <a:ext uri="{FF2B5EF4-FFF2-40B4-BE49-F238E27FC236}">
                  <a16:creationId xmlns:a16="http://schemas.microsoft.com/office/drawing/2014/main" id="{40562717-468B-B7D0-EA3D-6D40CB03D791}"/>
                </a:ext>
              </a:extLst>
            </p:cNvPr>
            <p:cNvSpPr/>
            <p:nvPr/>
          </p:nvSpPr>
          <p:spPr>
            <a:xfrm>
              <a:off x="4656732" y="55488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楕円 32">
              <a:extLst>
                <a:ext uri="{FF2B5EF4-FFF2-40B4-BE49-F238E27FC236}">
                  <a16:creationId xmlns:a16="http://schemas.microsoft.com/office/drawing/2014/main" id="{1941525E-A118-BF28-21AB-1D9570E1CE5C}"/>
                </a:ext>
              </a:extLst>
            </p:cNvPr>
            <p:cNvSpPr/>
            <p:nvPr/>
          </p:nvSpPr>
          <p:spPr>
            <a:xfrm>
              <a:off x="4682034" y="5913885"/>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楕円 33">
              <a:extLst>
                <a:ext uri="{FF2B5EF4-FFF2-40B4-BE49-F238E27FC236}">
                  <a16:creationId xmlns:a16="http://schemas.microsoft.com/office/drawing/2014/main" id="{870C7285-EC93-2190-2862-C129A5C981FD}"/>
                </a:ext>
              </a:extLst>
            </p:cNvPr>
            <p:cNvSpPr/>
            <p:nvPr/>
          </p:nvSpPr>
          <p:spPr>
            <a:xfrm>
              <a:off x="5391811" y="4985952"/>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楕円 34">
              <a:extLst>
                <a:ext uri="{FF2B5EF4-FFF2-40B4-BE49-F238E27FC236}">
                  <a16:creationId xmlns:a16="http://schemas.microsoft.com/office/drawing/2014/main" id="{1F580892-F0C2-2C61-8B87-5E00F4BE4877}"/>
                </a:ext>
              </a:extLst>
            </p:cNvPr>
            <p:cNvSpPr/>
            <p:nvPr/>
          </p:nvSpPr>
          <p:spPr>
            <a:xfrm>
              <a:off x="5391811" y="538535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楕円 35">
              <a:extLst>
                <a:ext uri="{FF2B5EF4-FFF2-40B4-BE49-F238E27FC236}">
                  <a16:creationId xmlns:a16="http://schemas.microsoft.com/office/drawing/2014/main" id="{1748977A-D81A-FBFB-6708-124F40537768}"/>
                </a:ext>
              </a:extLst>
            </p:cNvPr>
            <p:cNvSpPr/>
            <p:nvPr/>
          </p:nvSpPr>
          <p:spPr>
            <a:xfrm>
              <a:off x="5391811" y="5747303"/>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楕円 36">
              <a:extLst>
                <a:ext uri="{FF2B5EF4-FFF2-40B4-BE49-F238E27FC236}">
                  <a16:creationId xmlns:a16="http://schemas.microsoft.com/office/drawing/2014/main" id="{82C2F4ED-47C1-1A90-BF6B-9CC73B6C4C77}"/>
                </a:ext>
              </a:extLst>
            </p:cNvPr>
            <p:cNvSpPr/>
            <p:nvPr/>
          </p:nvSpPr>
          <p:spPr>
            <a:xfrm>
              <a:off x="6121107" y="5023551"/>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楕円 37">
              <a:extLst>
                <a:ext uri="{FF2B5EF4-FFF2-40B4-BE49-F238E27FC236}">
                  <a16:creationId xmlns:a16="http://schemas.microsoft.com/office/drawing/2014/main" id="{20384952-28A4-E75D-F425-2DEFC6B3BA47}"/>
                </a:ext>
              </a:extLst>
            </p:cNvPr>
            <p:cNvSpPr/>
            <p:nvPr/>
          </p:nvSpPr>
          <p:spPr>
            <a:xfrm>
              <a:off x="6139543" y="53822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楕円 38">
              <a:extLst>
                <a:ext uri="{FF2B5EF4-FFF2-40B4-BE49-F238E27FC236}">
                  <a16:creationId xmlns:a16="http://schemas.microsoft.com/office/drawing/2014/main" id="{DC8D5576-D17E-4783-4201-E00C0483B248}"/>
                </a:ext>
              </a:extLst>
            </p:cNvPr>
            <p:cNvSpPr/>
            <p:nvPr/>
          </p:nvSpPr>
          <p:spPr>
            <a:xfrm>
              <a:off x="6139543" y="574102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楕円 39">
              <a:extLst>
                <a:ext uri="{FF2B5EF4-FFF2-40B4-BE49-F238E27FC236}">
                  <a16:creationId xmlns:a16="http://schemas.microsoft.com/office/drawing/2014/main" id="{0B2D224D-ECFF-D36B-8BA4-828CDA2CAAC0}"/>
                </a:ext>
              </a:extLst>
            </p:cNvPr>
            <p:cNvSpPr/>
            <p:nvPr/>
          </p:nvSpPr>
          <p:spPr>
            <a:xfrm>
              <a:off x="6850403"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楕円 40">
              <a:extLst>
                <a:ext uri="{FF2B5EF4-FFF2-40B4-BE49-F238E27FC236}">
                  <a16:creationId xmlns:a16="http://schemas.microsoft.com/office/drawing/2014/main" id="{FE041D5C-3EC8-B75F-D78F-8BC6977C2707}"/>
                </a:ext>
              </a:extLst>
            </p:cNvPr>
            <p:cNvSpPr/>
            <p:nvPr/>
          </p:nvSpPr>
          <p:spPr>
            <a:xfrm>
              <a:off x="6850403" y="556344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0" name="直線矢印コネクタ 41">
              <a:extLst>
                <a:ext uri="{FF2B5EF4-FFF2-40B4-BE49-F238E27FC236}">
                  <a16:creationId xmlns:a16="http://schemas.microsoft.com/office/drawing/2014/main" id="{FA5EA477-8CCC-BC87-692F-F118C6A94190}"/>
                </a:ext>
              </a:extLst>
            </p:cNvPr>
            <p:cNvCxnSpPr>
              <a:cxnSpLocks/>
              <a:stCxn id="148" idx="6"/>
              <a:endCxn id="152" idx="2"/>
            </p:cNvCxnSpPr>
            <p:nvPr/>
          </p:nvCxnSpPr>
          <p:spPr>
            <a:xfrm>
              <a:off x="4868562" y="4937407"/>
              <a:ext cx="523249" cy="152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1" name="直線矢印コネクタ 42">
              <a:extLst>
                <a:ext uri="{FF2B5EF4-FFF2-40B4-BE49-F238E27FC236}">
                  <a16:creationId xmlns:a16="http://schemas.microsoft.com/office/drawing/2014/main" id="{BB040A31-E220-937E-9B30-96167035C2D5}"/>
                </a:ext>
              </a:extLst>
            </p:cNvPr>
            <p:cNvCxnSpPr>
              <a:cxnSpLocks/>
              <a:stCxn id="148" idx="6"/>
              <a:endCxn id="153" idx="2"/>
            </p:cNvCxnSpPr>
            <p:nvPr/>
          </p:nvCxnSpPr>
          <p:spPr>
            <a:xfrm>
              <a:off x="4868562" y="4937407"/>
              <a:ext cx="523249" cy="552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2" name="直線矢印コネクタ 43">
              <a:extLst>
                <a:ext uri="{FF2B5EF4-FFF2-40B4-BE49-F238E27FC236}">
                  <a16:creationId xmlns:a16="http://schemas.microsoft.com/office/drawing/2014/main" id="{BB4D1801-E1A4-B595-35C3-F01D6C3A1867}"/>
                </a:ext>
              </a:extLst>
            </p:cNvPr>
            <p:cNvCxnSpPr>
              <a:cxnSpLocks/>
              <a:stCxn id="148" idx="6"/>
              <a:endCxn id="154" idx="2"/>
            </p:cNvCxnSpPr>
            <p:nvPr/>
          </p:nvCxnSpPr>
          <p:spPr>
            <a:xfrm>
              <a:off x="4868562" y="4937407"/>
              <a:ext cx="523249" cy="914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3" name="直線矢印コネクタ 44">
              <a:extLst>
                <a:ext uri="{FF2B5EF4-FFF2-40B4-BE49-F238E27FC236}">
                  <a16:creationId xmlns:a16="http://schemas.microsoft.com/office/drawing/2014/main" id="{A47E3982-76B9-192F-EF4D-A1494B4C7DA3}"/>
                </a:ext>
              </a:extLst>
            </p:cNvPr>
            <p:cNvCxnSpPr>
              <a:cxnSpLocks/>
              <a:stCxn id="149" idx="6"/>
              <a:endCxn id="152" idx="2"/>
            </p:cNvCxnSpPr>
            <p:nvPr/>
          </p:nvCxnSpPr>
          <p:spPr>
            <a:xfrm flipV="1">
              <a:off x="4868562" y="5090102"/>
              <a:ext cx="523249" cy="2080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4" name="直線矢印コネクタ 45">
              <a:extLst>
                <a:ext uri="{FF2B5EF4-FFF2-40B4-BE49-F238E27FC236}">
                  <a16:creationId xmlns:a16="http://schemas.microsoft.com/office/drawing/2014/main" id="{865B68E0-13BE-739A-513E-4C4BD818C6D6}"/>
                </a:ext>
              </a:extLst>
            </p:cNvPr>
            <p:cNvCxnSpPr>
              <a:cxnSpLocks/>
              <a:stCxn id="149" idx="6"/>
              <a:endCxn id="153" idx="2"/>
            </p:cNvCxnSpPr>
            <p:nvPr/>
          </p:nvCxnSpPr>
          <p:spPr>
            <a:xfrm>
              <a:off x="4868562" y="5298107"/>
              <a:ext cx="523249" cy="1914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5" name="直線矢印コネクタ 46">
              <a:extLst>
                <a:ext uri="{FF2B5EF4-FFF2-40B4-BE49-F238E27FC236}">
                  <a16:creationId xmlns:a16="http://schemas.microsoft.com/office/drawing/2014/main" id="{33F10A1B-647C-5C8D-7AFF-FEFE14050B36}"/>
                </a:ext>
              </a:extLst>
            </p:cNvPr>
            <p:cNvCxnSpPr>
              <a:cxnSpLocks/>
              <a:stCxn id="149" idx="6"/>
              <a:endCxn id="154" idx="2"/>
            </p:cNvCxnSpPr>
            <p:nvPr/>
          </p:nvCxnSpPr>
          <p:spPr>
            <a:xfrm>
              <a:off x="4868562" y="5298107"/>
              <a:ext cx="523249" cy="5533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6" name="直線矢印コネクタ 47">
              <a:extLst>
                <a:ext uri="{FF2B5EF4-FFF2-40B4-BE49-F238E27FC236}">
                  <a16:creationId xmlns:a16="http://schemas.microsoft.com/office/drawing/2014/main" id="{AE9692B0-6064-80EE-4CAE-8C274BE52709}"/>
                </a:ext>
              </a:extLst>
            </p:cNvPr>
            <p:cNvCxnSpPr>
              <a:cxnSpLocks/>
              <a:stCxn id="150" idx="6"/>
              <a:endCxn id="152" idx="2"/>
            </p:cNvCxnSpPr>
            <p:nvPr/>
          </p:nvCxnSpPr>
          <p:spPr>
            <a:xfrm flipV="1">
              <a:off x="4868562" y="5090102"/>
              <a:ext cx="523249" cy="562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7" name="直線矢印コネクタ 48">
              <a:extLst>
                <a:ext uri="{FF2B5EF4-FFF2-40B4-BE49-F238E27FC236}">
                  <a16:creationId xmlns:a16="http://schemas.microsoft.com/office/drawing/2014/main" id="{CF073850-BF1C-40F9-EC7F-341E308842F6}"/>
                </a:ext>
              </a:extLst>
            </p:cNvPr>
            <p:cNvCxnSpPr>
              <a:cxnSpLocks/>
              <a:stCxn id="150" idx="6"/>
              <a:endCxn id="153" idx="2"/>
            </p:cNvCxnSpPr>
            <p:nvPr/>
          </p:nvCxnSpPr>
          <p:spPr>
            <a:xfrm flipV="1">
              <a:off x="4868562" y="5489509"/>
              <a:ext cx="523249" cy="163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8" name="直線矢印コネクタ 49">
              <a:extLst>
                <a:ext uri="{FF2B5EF4-FFF2-40B4-BE49-F238E27FC236}">
                  <a16:creationId xmlns:a16="http://schemas.microsoft.com/office/drawing/2014/main" id="{9C794DB8-4629-CE1E-E567-AA3C65BB792D}"/>
                </a:ext>
              </a:extLst>
            </p:cNvPr>
            <p:cNvCxnSpPr>
              <a:cxnSpLocks/>
              <a:stCxn id="150" idx="6"/>
              <a:endCxn id="154" idx="2"/>
            </p:cNvCxnSpPr>
            <p:nvPr/>
          </p:nvCxnSpPr>
          <p:spPr>
            <a:xfrm>
              <a:off x="4868562" y="5653039"/>
              <a:ext cx="523249" cy="1984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9" name="直線矢印コネクタ 50">
              <a:extLst>
                <a:ext uri="{FF2B5EF4-FFF2-40B4-BE49-F238E27FC236}">
                  <a16:creationId xmlns:a16="http://schemas.microsoft.com/office/drawing/2014/main" id="{FC0B4F6F-E3F8-AE4A-84EA-399372847E78}"/>
                </a:ext>
              </a:extLst>
            </p:cNvPr>
            <p:cNvCxnSpPr>
              <a:cxnSpLocks/>
              <a:stCxn id="151" idx="6"/>
              <a:endCxn id="152" idx="2"/>
            </p:cNvCxnSpPr>
            <p:nvPr/>
          </p:nvCxnSpPr>
          <p:spPr>
            <a:xfrm flipV="1">
              <a:off x="4893864" y="5090102"/>
              <a:ext cx="497947" cy="927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0" name="直線矢印コネクタ 51">
              <a:extLst>
                <a:ext uri="{FF2B5EF4-FFF2-40B4-BE49-F238E27FC236}">
                  <a16:creationId xmlns:a16="http://schemas.microsoft.com/office/drawing/2014/main" id="{83FF8261-18E6-EA0F-D7EE-D9BD7E508663}"/>
                </a:ext>
              </a:extLst>
            </p:cNvPr>
            <p:cNvCxnSpPr>
              <a:cxnSpLocks/>
              <a:stCxn id="151" idx="6"/>
              <a:endCxn id="153" idx="2"/>
            </p:cNvCxnSpPr>
            <p:nvPr/>
          </p:nvCxnSpPr>
          <p:spPr>
            <a:xfrm flipV="1">
              <a:off x="4893864" y="5489509"/>
              <a:ext cx="497947" cy="528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1" name="直線矢印コネクタ 52">
              <a:extLst>
                <a:ext uri="{FF2B5EF4-FFF2-40B4-BE49-F238E27FC236}">
                  <a16:creationId xmlns:a16="http://schemas.microsoft.com/office/drawing/2014/main" id="{60AF615D-2AC4-5F9F-9250-75FCF6476A5A}"/>
                </a:ext>
              </a:extLst>
            </p:cNvPr>
            <p:cNvCxnSpPr>
              <a:cxnSpLocks/>
              <a:stCxn id="151" idx="6"/>
              <a:endCxn id="154" idx="2"/>
            </p:cNvCxnSpPr>
            <p:nvPr/>
          </p:nvCxnSpPr>
          <p:spPr>
            <a:xfrm flipV="1">
              <a:off x="4893864" y="5851453"/>
              <a:ext cx="497947" cy="166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2" name="直線矢印コネクタ 53">
              <a:extLst>
                <a:ext uri="{FF2B5EF4-FFF2-40B4-BE49-F238E27FC236}">
                  <a16:creationId xmlns:a16="http://schemas.microsoft.com/office/drawing/2014/main" id="{71AE1AB1-4A87-CEDF-8F01-6D7D5C0B1D72}"/>
                </a:ext>
              </a:extLst>
            </p:cNvPr>
            <p:cNvCxnSpPr>
              <a:cxnSpLocks/>
              <a:stCxn id="152" idx="6"/>
              <a:endCxn id="155" idx="2"/>
            </p:cNvCxnSpPr>
            <p:nvPr/>
          </p:nvCxnSpPr>
          <p:spPr>
            <a:xfrm>
              <a:off x="5603641" y="5090102"/>
              <a:ext cx="517466" cy="3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3" name="直線矢印コネクタ 54">
              <a:extLst>
                <a:ext uri="{FF2B5EF4-FFF2-40B4-BE49-F238E27FC236}">
                  <a16:creationId xmlns:a16="http://schemas.microsoft.com/office/drawing/2014/main" id="{BE68A6FA-3438-32E2-1345-7901AA273E8B}"/>
                </a:ext>
              </a:extLst>
            </p:cNvPr>
            <p:cNvCxnSpPr>
              <a:cxnSpLocks/>
              <a:stCxn id="152" idx="6"/>
              <a:endCxn id="156" idx="2"/>
            </p:cNvCxnSpPr>
            <p:nvPr/>
          </p:nvCxnSpPr>
          <p:spPr>
            <a:xfrm>
              <a:off x="5603641" y="5090102"/>
              <a:ext cx="535902" cy="396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4" name="直線矢印コネクタ 55">
              <a:extLst>
                <a:ext uri="{FF2B5EF4-FFF2-40B4-BE49-F238E27FC236}">
                  <a16:creationId xmlns:a16="http://schemas.microsoft.com/office/drawing/2014/main" id="{B499400C-4F5B-A729-22B1-0B86121897F9}"/>
                </a:ext>
              </a:extLst>
            </p:cNvPr>
            <p:cNvCxnSpPr>
              <a:cxnSpLocks/>
              <a:stCxn id="152" idx="6"/>
              <a:endCxn id="157" idx="2"/>
            </p:cNvCxnSpPr>
            <p:nvPr/>
          </p:nvCxnSpPr>
          <p:spPr>
            <a:xfrm>
              <a:off x="5603641" y="5090102"/>
              <a:ext cx="535902" cy="755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56">
              <a:extLst>
                <a:ext uri="{FF2B5EF4-FFF2-40B4-BE49-F238E27FC236}">
                  <a16:creationId xmlns:a16="http://schemas.microsoft.com/office/drawing/2014/main" id="{64512250-527F-D7FA-D22C-E9B028FE1EC9}"/>
                </a:ext>
              </a:extLst>
            </p:cNvPr>
            <p:cNvCxnSpPr>
              <a:cxnSpLocks/>
              <a:stCxn id="153" idx="6"/>
              <a:endCxn id="155" idx="2"/>
            </p:cNvCxnSpPr>
            <p:nvPr/>
          </p:nvCxnSpPr>
          <p:spPr>
            <a:xfrm flipV="1">
              <a:off x="5603641" y="5127701"/>
              <a:ext cx="517466" cy="3618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6" name="直線矢印コネクタ 57">
              <a:extLst>
                <a:ext uri="{FF2B5EF4-FFF2-40B4-BE49-F238E27FC236}">
                  <a16:creationId xmlns:a16="http://schemas.microsoft.com/office/drawing/2014/main" id="{FA55BB01-AC01-A4C7-6E6D-EE2A8087CEEA}"/>
                </a:ext>
              </a:extLst>
            </p:cNvPr>
            <p:cNvCxnSpPr>
              <a:cxnSpLocks/>
              <a:stCxn id="153" idx="6"/>
              <a:endCxn id="156" idx="2"/>
            </p:cNvCxnSpPr>
            <p:nvPr/>
          </p:nvCxnSpPr>
          <p:spPr>
            <a:xfrm flipV="1">
              <a:off x="5603641" y="5486439"/>
              <a:ext cx="535902" cy="3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7" name="直線矢印コネクタ 58">
              <a:extLst>
                <a:ext uri="{FF2B5EF4-FFF2-40B4-BE49-F238E27FC236}">
                  <a16:creationId xmlns:a16="http://schemas.microsoft.com/office/drawing/2014/main" id="{097A8E14-66D0-B6C9-D9AF-0906C7DAFDF6}"/>
                </a:ext>
              </a:extLst>
            </p:cNvPr>
            <p:cNvCxnSpPr>
              <a:cxnSpLocks/>
              <a:stCxn id="153" idx="6"/>
              <a:endCxn id="157" idx="2"/>
            </p:cNvCxnSpPr>
            <p:nvPr/>
          </p:nvCxnSpPr>
          <p:spPr>
            <a:xfrm>
              <a:off x="5603641" y="5489509"/>
              <a:ext cx="535902" cy="355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8" name="直線矢印コネクタ 59">
              <a:extLst>
                <a:ext uri="{FF2B5EF4-FFF2-40B4-BE49-F238E27FC236}">
                  <a16:creationId xmlns:a16="http://schemas.microsoft.com/office/drawing/2014/main" id="{792BC443-9F94-4BB2-B199-43FBD404C307}"/>
                </a:ext>
              </a:extLst>
            </p:cNvPr>
            <p:cNvCxnSpPr>
              <a:cxnSpLocks/>
              <a:stCxn id="154" idx="6"/>
              <a:endCxn id="157" idx="2"/>
            </p:cNvCxnSpPr>
            <p:nvPr/>
          </p:nvCxnSpPr>
          <p:spPr>
            <a:xfrm flipV="1">
              <a:off x="5603641" y="5845177"/>
              <a:ext cx="535902" cy="62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9" name="直線矢印コネクタ 60">
              <a:extLst>
                <a:ext uri="{FF2B5EF4-FFF2-40B4-BE49-F238E27FC236}">
                  <a16:creationId xmlns:a16="http://schemas.microsoft.com/office/drawing/2014/main" id="{F21D4139-2E97-0FA4-75F3-614E77193D73}"/>
                </a:ext>
              </a:extLst>
            </p:cNvPr>
            <p:cNvCxnSpPr>
              <a:cxnSpLocks/>
              <a:stCxn id="154" idx="6"/>
              <a:endCxn id="156" idx="2"/>
            </p:cNvCxnSpPr>
            <p:nvPr/>
          </p:nvCxnSpPr>
          <p:spPr>
            <a:xfrm flipV="1">
              <a:off x="5603641" y="5486439"/>
              <a:ext cx="535902" cy="365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0" name="直線矢印コネクタ 61">
              <a:extLst>
                <a:ext uri="{FF2B5EF4-FFF2-40B4-BE49-F238E27FC236}">
                  <a16:creationId xmlns:a16="http://schemas.microsoft.com/office/drawing/2014/main" id="{07F162DF-736D-15CC-8CBB-85969A34C821}"/>
                </a:ext>
              </a:extLst>
            </p:cNvPr>
            <p:cNvCxnSpPr>
              <a:cxnSpLocks/>
              <a:stCxn id="154" idx="6"/>
              <a:endCxn id="155" idx="2"/>
            </p:cNvCxnSpPr>
            <p:nvPr/>
          </p:nvCxnSpPr>
          <p:spPr>
            <a:xfrm flipV="1">
              <a:off x="5603641" y="5127701"/>
              <a:ext cx="517466" cy="7237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1" name="直線矢印コネクタ 62">
              <a:extLst>
                <a:ext uri="{FF2B5EF4-FFF2-40B4-BE49-F238E27FC236}">
                  <a16:creationId xmlns:a16="http://schemas.microsoft.com/office/drawing/2014/main" id="{08FE9BC9-11DE-C1EA-02F2-42BB89FA925F}"/>
                </a:ext>
              </a:extLst>
            </p:cNvPr>
            <p:cNvCxnSpPr>
              <a:cxnSpLocks/>
              <a:stCxn id="155" idx="6"/>
              <a:endCxn id="158" idx="2"/>
            </p:cNvCxnSpPr>
            <p:nvPr/>
          </p:nvCxnSpPr>
          <p:spPr>
            <a:xfrm>
              <a:off x="6332937" y="5127701"/>
              <a:ext cx="517466" cy="1704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2" name="直線矢印コネクタ 63">
              <a:extLst>
                <a:ext uri="{FF2B5EF4-FFF2-40B4-BE49-F238E27FC236}">
                  <a16:creationId xmlns:a16="http://schemas.microsoft.com/office/drawing/2014/main" id="{12B46E30-345E-4B36-380D-F82EF483F300}"/>
                </a:ext>
              </a:extLst>
            </p:cNvPr>
            <p:cNvCxnSpPr>
              <a:cxnSpLocks/>
              <a:stCxn id="155" idx="6"/>
              <a:endCxn id="159" idx="2"/>
            </p:cNvCxnSpPr>
            <p:nvPr/>
          </p:nvCxnSpPr>
          <p:spPr>
            <a:xfrm>
              <a:off x="6332937" y="5127701"/>
              <a:ext cx="517466" cy="5398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3" name="直線矢印コネクタ 64">
              <a:extLst>
                <a:ext uri="{FF2B5EF4-FFF2-40B4-BE49-F238E27FC236}">
                  <a16:creationId xmlns:a16="http://schemas.microsoft.com/office/drawing/2014/main" id="{E08F721C-6234-6A30-0275-DBA912940243}"/>
                </a:ext>
              </a:extLst>
            </p:cNvPr>
            <p:cNvCxnSpPr>
              <a:cxnSpLocks/>
              <a:stCxn id="156" idx="6"/>
              <a:endCxn id="158" idx="2"/>
            </p:cNvCxnSpPr>
            <p:nvPr/>
          </p:nvCxnSpPr>
          <p:spPr>
            <a:xfrm flipV="1">
              <a:off x="6351373" y="5298107"/>
              <a:ext cx="499030" cy="188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4" name="直線矢印コネクタ 65">
              <a:extLst>
                <a:ext uri="{FF2B5EF4-FFF2-40B4-BE49-F238E27FC236}">
                  <a16:creationId xmlns:a16="http://schemas.microsoft.com/office/drawing/2014/main" id="{327C8752-DF56-36A5-A64F-BBD170E5F90B}"/>
                </a:ext>
              </a:extLst>
            </p:cNvPr>
            <p:cNvCxnSpPr>
              <a:cxnSpLocks/>
              <a:stCxn id="156" idx="6"/>
              <a:endCxn id="159" idx="2"/>
            </p:cNvCxnSpPr>
            <p:nvPr/>
          </p:nvCxnSpPr>
          <p:spPr>
            <a:xfrm>
              <a:off x="6351373" y="5486439"/>
              <a:ext cx="499030" cy="181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66">
              <a:extLst>
                <a:ext uri="{FF2B5EF4-FFF2-40B4-BE49-F238E27FC236}">
                  <a16:creationId xmlns:a16="http://schemas.microsoft.com/office/drawing/2014/main" id="{E75535CC-8CB2-DFA0-49A0-47E6DD4F319C}"/>
                </a:ext>
              </a:extLst>
            </p:cNvPr>
            <p:cNvCxnSpPr>
              <a:cxnSpLocks/>
              <a:stCxn id="157" idx="6"/>
              <a:endCxn id="158" idx="2"/>
            </p:cNvCxnSpPr>
            <p:nvPr/>
          </p:nvCxnSpPr>
          <p:spPr>
            <a:xfrm flipV="1">
              <a:off x="6351373" y="5298107"/>
              <a:ext cx="499030" cy="547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6" name="直線矢印コネクタ 67">
              <a:extLst>
                <a:ext uri="{FF2B5EF4-FFF2-40B4-BE49-F238E27FC236}">
                  <a16:creationId xmlns:a16="http://schemas.microsoft.com/office/drawing/2014/main" id="{086DF78E-C88A-DAC8-0FD2-468158E550E2}"/>
                </a:ext>
              </a:extLst>
            </p:cNvPr>
            <p:cNvCxnSpPr>
              <a:cxnSpLocks/>
              <a:stCxn id="157" idx="6"/>
              <a:endCxn id="159" idx="2"/>
            </p:cNvCxnSpPr>
            <p:nvPr/>
          </p:nvCxnSpPr>
          <p:spPr>
            <a:xfrm flipV="1">
              <a:off x="6351373" y="5667597"/>
              <a:ext cx="499030" cy="1775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87" name="Picture 2" descr="https://4.bp.blogspot.com/-kzMI2adqgNo/W64DblbFdLI/AAAAAAABPGw/oPiIZO5T9CUk61hBII6y9ZegU0A53D8LwCLcBGAs/s800/computer_single_board.png">
            <a:extLst>
              <a:ext uri="{FF2B5EF4-FFF2-40B4-BE49-F238E27FC236}">
                <a16:creationId xmlns:a16="http://schemas.microsoft.com/office/drawing/2014/main" id="{A43D285E-343B-6E75-9A8C-CC5A9CBEF1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229" y="448363"/>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https://4.bp.blogspot.com/-kzMI2adqgNo/W64DblbFdLI/AAAAAAABPGw/oPiIZO5T9CUk61hBII6y9ZegU0A53D8LwCLcBGAs/s800/computer_single_board.png">
            <a:extLst>
              <a:ext uri="{FF2B5EF4-FFF2-40B4-BE49-F238E27FC236}">
                <a16:creationId xmlns:a16="http://schemas.microsoft.com/office/drawing/2014/main" id="{39A3AD15-AB23-F0CF-D191-1D377382C9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257" y="926246"/>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2" descr="https://4.bp.blogspot.com/-kzMI2adqgNo/W64DblbFdLI/AAAAAAABPGw/oPiIZO5T9CUk61hBII6y9ZegU0A53D8LwCLcBGAs/s800/computer_single_board.png">
            <a:extLst>
              <a:ext uri="{FF2B5EF4-FFF2-40B4-BE49-F238E27FC236}">
                <a16:creationId xmlns:a16="http://schemas.microsoft.com/office/drawing/2014/main" id="{5F4937FB-EEF0-C154-6D6E-5D918C5B9E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285" y="1404129"/>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2" descr="https://4.bp.blogspot.com/-kzMI2adqgNo/W64DblbFdLI/AAAAAAABPGw/oPiIZO5T9CUk61hBII6y9ZegU0A53D8LwCLcBGAs/s800/computer_single_board.png">
            <a:extLst>
              <a:ext uri="{FF2B5EF4-FFF2-40B4-BE49-F238E27FC236}">
                <a16:creationId xmlns:a16="http://schemas.microsoft.com/office/drawing/2014/main" id="{A85F66CA-8924-E3A0-B9EC-647A85B131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327" y="1981919"/>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91" name="図 73">
            <a:extLst>
              <a:ext uri="{FF2B5EF4-FFF2-40B4-BE49-F238E27FC236}">
                <a16:creationId xmlns:a16="http://schemas.microsoft.com/office/drawing/2014/main" id="{2342FD00-CCE3-36AA-9D57-7D098C4B7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499" y="1142230"/>
            <a:ext cx="431136" cy="431136"/>
          </a:xfrm>
          <a:prstGeom prst="rect">
            <a:avLst/>
          </a:prstGeom>
        </p:spPr>
      </p:pic>
      <p:cxnSp>
        <p:nvCxnSpPr>
          <p:cNvPr id="192" name="Connector: Elbow 191">
            <a:extLst>
              <a:ext uri="{FF2B5EF4-FFF2-40B4-BE49-F238E27FC236}">
                <a16:creationId xmlns:a16="http://schemas.microsoft.com/office/drawing/2014/main" id="{4E8D344D-83D8-A58F-B420-0729830872FE}"/>
              </a:ext>
            </a:extLst>
          </p:cNvPr>
          <p:cNvCxnSpPr>
            <a:cxnSpLocks/>
            <a:stCxn id="189" idx="3"/>
            <a:endCxn id="150" idx="2"/>
          </p:cNvCxnSpPr>
          <p:nvPr/>
        </p:nvCxnSpPr>
        <p:spPr>
          <a:xfrm>
            <a:off x="1589481" y="1690227"/>
            <a:ext cx="503724" cy="6853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3" name="Connector: Elbow 192">
            <a:extLst>
              <a:ext uri="{FF2B5EF4-FFF2-40B4-BE49-F238E27FC236}">
                <a16:creationId xmlns:a16="http://schemas.microsoft.com/office/drawing/2014/main" id="{A30480A6-708B-32C7-2D55-836CB043B251}"/>
              </a:ext>
            </a:extLst>
          </p:cNvPr>
          <p:cNvCxnSpPr>
            <a:cxnSpLocks/>
            <a:stCxn id="190" idx="3"/>
            <a:endCxn id="151" idx="2"/>
          </p:cNvCxnSpPr>
          <p:nvPr/>
        </p:nvCxnSpPr>
        <p:spPr>
          <a:xfrm flipV="1">
            <a:off x="1565523" y="2123762"/>
            <a:ext cx="552984" cy="1442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4" name="Connector: Elbow 193">
            <a:extLst>
              <a:ext uri="{FF2B5EF4-FFF2-40B4-BE49-F238E27FC236}">
                <a16:creationId xmlns:a16="http://schemas.microsoft.com/office/drawing/2014/main" id="{439FCCEF-723F-2C39-C42E-BEA15A5AC222}"/>
              </a:ext>
            </a:extLst>
          </p:cNvPr>
          <p:cNvCxnSpPr>
            <a:cxnSpLocks/>
            <a:stCxn id="188" idx="3"/>
            <a:endCxn id="149" idx="2"/>
          </p:cNvCxnSpPr>
          <p:nvPr/>
        </p:nvCxnSpPr>
        <p:spPr>
          <a:xfrm>
            <a:off x="1624453" y="1212344"/>
            <a:ext cx="468752" cy="1914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4CBFD4F4-1802-ECA5-9802-1DE91574C564}"/>
              </a:ext>
            </a:extLst>
          </p:cNvPr>
          <p:cNvCxnSpPr>
            <a:cxnSpLocks/>
            <a:stCxn id="187" idx="3"/>
            <a:endCxn id="148" idx="2"/>
          </p:cNvCxnSpPr>
          <p:nvPr/>
        </p:nvCxnSpPr>
        <p:spPr>
          <a:xfrm>
            <a:off x="1659425" y="734461"/>
            <a:ext cx="433780" cy="3086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6" name="Connector: Curved 195">
            <a:extLst>
              <a:ext uri="{FF2B5EF4-FFF2-40B4-BE49-F238E27FC236}">
                <a16:creationId xmlns:a16="http://schemas.microsoft.com/office/drawing/2014/main" id="{355A9519-0C03-9B4D-4702-FAA99F3525A6}"/>
              </a:ext>
            </a:extLst>
          </p:cNvPr>
          <p:cNvCxnSpPr>
            <a:cxnSpLocks/>
            <a:stCxn id="191" idx="3"/>
            <a:endCxn id="190" idx="1"/>
          </p:cNvCxnSpPr>
          <p:nvPr/>
        </p:nvCxnSpPr>
        <p:spPr>
          <a:xfrm>
            <a:off x="555635" y="1357798"/>
            <a:ext cx="437692" cy="91021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7" name="Arrow: Right 196">
            <a:extLst>
              <a:ext uri="{FF2B5EF4-FFF2-40B4-BE49-F238E27FC236}">
                <a16:creationId xmlns:a16="http://schemas.microsoft.com/office/drawing/2014/main" id="{D748987B-1256-D560-438D-1D1BDC1E2C7B}"/>
              </a:ext>
            </a:extLst>
          </p:cNvPr>
          <p:cNvSpPr/>
          <p:nvPr/>
        </p:nvSpPr>
        <p:spPr>
          <a:xfrm>
            <a:off x="4582002" y="1385156"/>
            <a:ext cx="499030" cy="3879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extBox 197">
            <a:extLst>
              <a:ext uri="{FF2B5EF4-FFF2-40B4-BE49-F238E27FC236}">
                <a16:creationId xmlns:a16="http://schemas.microsoft.com/office/drawing/2014/main" id="{B9E53394-F67F-A526-E267-1A184AC8ABB3}"/>
              </a:ext>
            </a:extLst>
          </p:cNvPr>
          <p:cNvSpPr txBox="1"/>
          <p:nvPr/>
        </p:nvSpPr>
        <p:spPr>
          <a:xfrm>
            <a:off x="1087229" y="-13088"/>
            <a:ext cx="1025256" cy="369332"/>
          </a:xfrm>
          <a:prstGeom prst="rect">
            <a:avLst/>
          </a:prstGeom>
          <a:noFill/>
        </p:spPr>
        <p:txBody>
          <a:bodyPr wrap="square">
            <a:spAutoFit/>
          </a:bodyPr>
          <a:lstStyle/>
          <a:p>
            <a:r>
              <a:rPr lang="id-ID" b="1" dirty="0"/>
              <a:t>Inputs</a:t>
            </a:r>
            <a:endParaRPr lang="en-US" b="1" dirty="0"/>
          </a:p>
        </p:txBody>
      </p:sp>
      <p:sp>
        <p:nvSpPr>
          <p:cNvPr id="199" name="TextBox 198">
            <a:extLst>
              <a:ext uri="{FF2B5EF4-FFF2-40B4-BE49-F238E27FC236}">
                <a16:creationId xmlns:a16="http://schemas.microsoft.com/office/drawing/2014/main" id="{84F5855A-6420-5DE6-7BEF-A6FCD711227F}"/>
              </a:ext>
            </a:extLst>
          </p:cNvPr>
          <p:cNvSpPr txBox="1"/>
          <p:nvPr/>
        </p:nvSpPr>
        <p:spPr>
          <a:xfrm>
            <a:off x="4503544" y="1011166"/>
            <a:ext cx="1025256" cy="369332"/>
          </a:xfrm>
          <a:prstGeom prst="rect">
            <a:avLst/>
          </a:prstGeom>
          <a:noFill/>
        </p:spPr>
        <p:txBody>
          <a:bodyPr wrap="square">
            <a:spAutoFit/>
          </a:bodyPr>
          <a:lstStyle/>
          <a:p>
            <a:r>
              <a:rPr lang="id-ID" b="1" dirty="0"/>
              <a:t>Output</a:t>
            </a:r>
            <a:endParaRPr lang="en-US" b="1" dirty="0"/>
          </a:p>
        </p:txBody>
      </p:sp>
      <p:sp>
        <p:nvSpPr>
          <p:cNvPr id="200" name="TextBox 199">
            <a:extLst>
              <a:ext uri="{FF2B5EF4-FFF2-40B4-BE49-F238E27FC236}">
                <a16:creationId xmlns:a16="http://schemas.microsoft.com/office/drawing/2014/main" id="{A12B5E3B-1F51-7EE2-2A80-EE4DE9F80E99}"/>
              </a:ext>
            </a:extLst>
          </p:cNvPr>
          <p:cNvSpPr txBox="1"/>
          <p:nvPr/>
        </p:nvSpPr>
        <p:spPr>
          <a:xfrm>
            <a:off x="5000085" y="1365453"/>
            <a:ext cx="1950720" cy="369332"/>
          </a:xfrm>
          <a:prstGeom prst="rect">
            <a:avLst/>
          </a:prstGeom>
          <a:noFill/>
        </p:spPr>
        <p:txBody>
          <a:bodyPr wrap="square">
            <a:spAutoFit/>
          </a:bodyPr>
          <a:lstStyle/>
          <a:p>
            <a:r>
              <a:rPr lang="id-ID" b="1" dirty="0">
                <a:solidFill>
                  <a:srgbClr val="FF0000"/>
                </a:solidFill>
              </a:rPr>
              <a:t>Misclassification</a:t>
            </a:r>
            <a:endParaRPr lang="en-US" b="1" dirty="0">
              <a:solidFill>
                <a:srgbClr val="FF0000"/>
              </a:solidFill>
            </a:endParaRPr>
          </a:p>
        </p:txBody>
      </p:sp>
      <p:cxnSp>
        <p:nvCxnSpPr>
          <p:cNvPr id="204" name="Connector: Curved 203">
            <a:extLst>
              <a:ext uri="{FF2B5EF4-FFF2-40B4-BE49-F238E27FC236}">
                <a16:creationId xmlns:a16="http://schemas.microsoft.com/office/drawing/2014/main" id="{6EC69AA9-9516-9B76-77DF-73AADA41FC72}"/>
              </a:ext>
            </a:extLst>
          </p:cNvPr>
          <p:cNvCxnSpPr>
            <a:cxnSpLocks/>
            <a:stCxn id="191" idx="3"/>
          </p:cNvCxnSpPr>
          <p:nvPr/>
        </p:nvCxnSpPr>
        <p:spPr>
          <a:xfrm>
            <a:off x="555635" y="1357798"/>
            <a:ext cx="444164" cy="25466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7" name="Connector: Curved 206">
            <a:extLst>
              <a:ext uri="{FF2B5EF4-FFF2-40B4-BE49-F238E27FC236}">
                <a16:creationId xmlns:a16="http://schemas.microsoft.com/office/drawing/2014/main" id="{4A4A60DA-11A3-0FC5-D3DD-043116A9374B}"/>
              </a:ext>
            </a:extLst>
          </p:cNvPr>
          <p:cNvCxnSpPr>
            <a:cxnSpLocks/>
            <a:stCxn id="191" idx="3"/>
            <a:endCxn id="188" idx="1"/>
          </p:cNvCxnSpPr>
          <p:nvPr/>
        </p:nvCxnSpPr>
        <p:spPr>
          <a:xfrm flipV="1">
            <a:off x="555635" y="1212344"/>
            <a:ext cx="496622" cy="14545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 name="Connector: Curved 208">
            <a:extLst>
              <a:ext uri="{FF2B5EF4-FFF2-40B4-BE49-F238E27FC236}">
                <a16:creationId xmlns:a16="http://schemas.microsoft.com/office/drawing/2014/main" id="{4BBDF751-8D4D-014B-FC89-C6CCA0E9560D}"/>
              </a:ext>
            </a:extLst>
          </p:cNvPr>
          <p:cNvCxnSpPr>
            <a:cxnSpLocks/>
            <a:stCxn id="191" idx="3"/>
            <a:endCxn id="187" idx="1"/>
          </p:cNvCxnSpPr>
          <p:nvPr/>
        </p:nvCxnSpPr>
        <p:spPr>
          <a:xfrm flipV="1">
            <a:off x="555635" y="734461"/>
            <a:ext cx="531594" cy="62333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6A5C9326-1F82-8573-2BF8-10ADD6BE709B}"/>
              </a:ext>
            </a:extLst>
          </p:cNvPr>
          <p:cNvSpPr txBox="1"/>
          <p:nvPr/>
        </p:nvSpPr>
        <p:spPr>
          <a:xfrm>
            <a:off x="6922606" y="738064"/>
            <a:ext cx="5165859" cy="4184543"/>
          </a:xfrm>
          <a:prstGeom prst="rect">
            <a:avLst/>
          </a:prstGeom>
          <a:noFill/>
        </p:spPr>
        <p:txBody>
          <a:bodyPr wrap="square">
            <a:spAutoFit/>
          </a:bodyPr>
          <a:lstStyle/>
          <a:p>
            <a:pPr marL="285750" lvl="0" indent="-285750" rtl="0">
              <a:lnSpc>
                <a:spcPct val="150000"/>
              </a:lnSpc>
              <a:spcBef>
                <a:spcPts val="0"/>
              </a:spcBef>
              <a:spcAft>
                <a:spcPts val="0"/>
              </a:spcAft>
              <a:buFont typeface="Arial" panose="020B0604020202020204" pitchFamily="34" charset="0"/>
              <a:buChar char="•"/>
            </a:pPr>
            <a:r>
              <a:rPr lang="id-ID"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Hacking </a:t>
            </a:r>
            <a:r>
              <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 small number of sensors creates a significant risk</a:t>
            </a:r>
            <a:r>
              <a:rPr lang="id-ID"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t>
            </a:r>
          </a:p>
          <a:p>
            <a:pPr marL="285750" lvl="0" indent="-285750" rtl="0">
              <a:lnSpc>
                <a:spcPct val="150000"/>
              </a:lnSpc>
              <a:spcBef>
                <a:spcPts val="0"/>
              </a:spcBef>
              <a:spcAft>
                <a:spcPts val="0"/>
              </a:spcAft>
              <a:buFont typeface="Arial" panose="020B0604020202020204" pitchFamily="34" charset="0"/>
              <a:buChar char="•"/>
            </a:pPr>
            <a:r>
              <a:rPr lang="id-ID"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An attacker </a:t>
            </a:r>
            <a:r>
              <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may hack a small part of the sensor</a:t>
            </a:r>
            <a:r>
              <a:rPr lang="id-ID"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t>
            </a:r>
          </a:p>
          <a:p>
            <a:pPr marL="285750" indent="-285750">
              <a:lnSpc>
                <a:spcPct val="150000"/>
              </a:lnSpc>
              <a:buFont typeface="Arial" panose="020B0604020202020204" pitchFamily="34" charset="0"/>
              <a:buChar char="•"/>
            </a:pPr>
            <a:r>
              <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rPr>
              <a:t>Some papers demonstrated </a:t>
            </a:r>
            <a:r>
              <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that adversarial examples on the DNN model based on IoT sensors are possible </a:t>
            </a:r>
            <a:r>
              <a:rPr lang="en-US" sz="16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[2]</a:t>
            </a:r>
            <a:r>
              <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 but with the assumption that an attacker can access all features of the model </a:t>
            </a:r>
            <a:r>
              <a:rPr lang="en-US" sz="14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t>
            </a:r>
            <a:r>
              <a:rPr lang="id-ID" sz="14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3 - </a:t>
            </a:r>
            <a:r>
              <a:rPr lang="en-US" sz="14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8]</a:t>
            </a:r>
            <a:r>
              <a:rPr lang="id-ID"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t>
            </a:r>
            <a:endPar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
        <p:nvSpPr>
          <p:cNvPr id="213" name="TextBox 212">
            <a:extLst>
              <a:ext uri="{FF2B5EF4-FFF2-40B4-BE49-F238E27FC236}">
                <a16:creationId xmlns:a16="http://schemas.microsoft.com/office/drawing/2014/main" id="{5BC8BA17-3319-A33E-D4FA-A52E4C09DAE4}"/>
              </a:ext>
            </a:extLst>
          </p:cNvPr>
          <p:cNvSpPr txBox="1"/>
          <p:nvPr/>
        </p:nvSpPr>
        <p:spPr>
          <a:xfrm>
            <a:off x="2349741" y="656879"/>
            <a:ext cx="6096000" cy="369332"/>
          </a:xfrm>
          <a:prstGeom prst="rect">
            <a:avLst/>
          </a:prstGeom>
          <a:noFill/>
        </p:spPr>
        <p:txBody>
          <a:bodyPr wrap="square">
            <a:spAutoFit/>
          </a:bodyPr>
          <a:lstStyle/>
          <a:p>
            <a:r>
              <a:rPr lang="id-ID" dirty="0">
                <a:latin typeface="Tahoma" panose="020B0604030504040204" pitchFamily="34" charset="0"/>
                <a:ea typeface="Tahoma" panose="020B0604030504040204" pitchFamily="34" charset="0"/>
                <a:cs typeface="Tahoma" panose="020B0604030504040204" pitchFamily="34" charset="0"/>
              </a:rPr>
              <a:t>Related</a:t>
            </a:r>
            <a:r>
              <a:rPr lang="en-US" sz="1800" dirty="0">
                <a:latin typeface="Tahoma" panose="020B0604030504040204" pitchFamily="34" charset="0"/>
                <a:ea typeface="Tahoma" panose="020B0604030504040204" pitchFamily="34" charset="0"/>
                <a:cs typeface="Tahoma" panose="020B0604030504040204" pitchFamily="34" charset="0"/>
              </a:rPr>
              <a:t> works</a:t>
            </a:r>
            <a:endParaRPr lang="en-US" dirty="0"/>
          </a:p>
        </p:txBody>
      </p:sp>
      <p:sp>
        <p:nvSpPr>
          <p:cNvPr id="215" name="TextBox 214">
            <a:extLst>
              <a:ext uri="{FF2B5EF4-FFF2-40B4-BE49-F238E27FC236}">
                <a16:creationId xmlns:a16="http://schemas.microsoft.com/office/drawing/2014/main" id="{01672F2E-14CE-9E4F-FFAD-6772FCB3EF83}"/>
              </a:ext>
            </a:extLst>
          </p:cNvPr>
          <p:cNvSpPr txBox="1"/>
          <p:nvPr/>
        </p:nvSpPr>
        <p:spPr>
          <a:xfrm>
            <a:off x="2334527" y="3734744"/>
            <a:ext cx="6096000" cy="369332"/>
          </a:xfrm>
          <a:prstGeom prst="rect">
            <a:avLst/>
          </a:prstGeom>
          <a:noFill/>
        </p:spPr>
        <p:txBody>
          <a:bodyPr wrap="square">
            <a:spAutoFit/>
          </a:bodyPr>
          <a:lstStyle/>
          <a:p>
            <a:r>
              <a:rPr lang="id-ID" sz="1800" dirty="0">
                <a:latin typeface="Tahoma" panose="020B0604030504040204" pitchFamily="34" charset="0"/>
                <a:ea typeface="Tahoma" panose="020B0604030504040204" pitchFamily="34" charset="0"/>
                <a:cs typeface="Tahoma" panose="020B0604030504040204" pitchFamily="34" charset="0"/>
              </a:rPr>
              <a:t>This Thesis</a:t>
            </a:r>
            <a:endParaRPr lang="en-US" dirty="0"/>
          </a:p>
        </p:txBody>
      </p:sp>
      <p:sp>
        <p:nvSpPr>
          <p:cNvPr id="4" name="TextBox 3">
            <a:extLst>
              <a:ext uri="{FF2B5EF4-FFF2-40B4-BE49-F238E27FC236}">
                <a16:creationId xmlns:a16="http://schemas.microsoft.com/office/drawing/2014/main" id="{71E99F1A-0277-F386-FF45-023882B86597}"/>
              </a:ext>
            </a:extLst>
          </p:cNvPr>
          <p:cNvSpPr txBox="1"/>
          <p:nvPr/>
        </p:nvSpPr>
        <p:spPr>
          <a:xfrm>
            <a:off x="43967" y="5425358"/>
            <a:ext cx="10074129" cy="1446550"/>
          </a:xfrm>
          <a:prstGeom prst="rect">
            <a:avLst/>
          </a:prstGeom>
          <a:noFill/>
        </p:spPr>
        <p:txBody>
          <a:bodyPr wrap="square">
            <a:spAutoFit/>
          </a:bodyPr>
          <a:lstStyle/>
          <a:p>
            <a:r>
              <a:rPr lang="id-ID" sz="800" dirty="0">
                <a:latin typeface="Tahoma" panose="020B0604030504040204" pitchFamily="34" charset="0"/>
                <a:ea typeface="Tahoma" panose="020B0604030504040204" pitchFamily="34" charset="0"/>
                <a:cs typeface="Tahoma" panose="020B0604030504040204" pitchFamily="34" charset="0"/>
              </a:rPr>
              <a:t>[2] J. Classen, D. Wegemer, P. Patras, T. Spink, and M. Hollick, “Anatomy of a Vulnerable Fitness Tracking System,” Proc. ACM Interactive, Mobile, Wearable Ubiquitous Technol., vol. 2, no. 1, pp. 1–24, Mar. 2018, doi: 10.1145/3191737</a:t>
            </a:r>
          </a:p>
          <a:p>
            <a:r>
              <a:rPr lang="en-US" sz="800" dirty="0">
                <a:latin typeface="Tahoma" panose="020B0604030504040204" pitchFamily="34" charset="0"/>
                <a:ea typeface="Tahoma" panose="020B0604030504040204" pitchFamily="34" charset="0"/>
                <a:cs typeface="Tahoma" panose="020B0604030504040204" pitchFamily="34" charset="0"/>
              </a:rPr>
              <a:t>[3]</a:t>
            </a:r>
            <a:r>
              <a:rPr lang="id-ID" sz="800" dirty="0">
                <a:latin typeface="Tahoma" panose="020B0604030504040204" pitchFamily="34" charset="0"/>
                <a:ea typeface="Tahoma" panose="020B0604030504040204" pitchFamily="34" charset="0"/>
                <a:cs typeface="Tahoma" panose="020B0604030504040204" pitchFamily="34" charset="0"/>
              </a:rPr>
              <a:t> </a:t>
            </a:r>
            <a:r>
              <a:rPr lang="en-US" sz="800" dirty="0">
                <a:latin typeface="Tahoma" panose="020B0604030504040204" pitchFamily="34" charset="0"/>
                <a:ea typeface="Tahoma" panose="020B0604030504040204" pitchFamily="34" charset="0"/>
                <a:cs typeface="Tahoma" panose="020B0604030504040204" pitchFamily="34" charset="0"/>
              </a:rPr>
              <a:t>I. J. Goodfellow, J. Shlens, and C. Szegedy, “Explaining and harnessing adversarial examples,” 3rd Int. Conf. Learn. Represent. ICLR 2015 - Conf. Track Proc., pp. 1–11, 2015. </a:t>
            </a:r>
            <a:endParaRPr lang="id-ID" sz="800" dirty="0">
              <a:latin typeface="Tahoma" panose="020B0604030504040204" pitchFamily="34" charset="0"/>
              <a:ea typeface="Tahoma" panose="020B0604030504040204" pitchFamily="34" charset="0"/>
              <a:cs typeface="Tahoma" panose="020B0604030504040204" pitchFamily="34" charset="0"/>
            </a:endParaRPr>
          </a:p>
          <a:p>
            <a:r>
              <a:rPr lang="en-US" sz="800" dirty="0">
                <a:latin typeface="Tahoma" panose="020B0604030504040204" pitchFamily="34" charset="0"/>
                <a:ea typeface="Tahoma" panose="020B0604030504040204" pitchFamily="34" charset="0"/>
                <a:cs typeface="Tahoma" panose="020B0604030504040204" pitchFamily="34" charset="0"/>
              </a:rPr>
              <a:t>[4]</a:t>
            </a:r>
            <a:r>
              <a:rPr lang="id-ID" sz="800" dirty="0">
                <a:latin typeface="Tahoma" panose="020B0604030504040204" pitchFamily="34" charset="0"/>
                <a:ea typeface="Tahoma" panose="020B0604030504040204" pitchFamily="34" charset="0"/>
                <a:cs typeface="Tahoma" panose="020B0604030504040204" pitchFamily="34" charset="0"/>
              </a:rPr>
              <a:t> </a:t>
            </a:r>
            <a:r>
              <a:rPr lang="en-US" sz="800" dirty="0">
                <a:latin typeface="Tahoma" panose="020B0604030504040204" pitchFamily="34" charset="0"/>
                <a:ea typeface="Tahoma" panose="020B0604030504040204" pitchFamily="34" charset="0"/>
                <a:cs typeface="Tahoma" panose="020B0604030504040204" pitchFamily="34" charset="0"/>
              </a:rPr>
              <a:t>A. </a:t>
            </a:r>
            <a:r>
              <a:rPr lang="en-US" sz="800" dirty="0" err="1">
                <a:latin typeface="Tahoma" panose="020B0604030504040204" pitchFamily="34" charset="0"/>
                <a:ea typeface="Tahoma" panose="020B0604030504040204" pitchFamily="34" charset="0"/>
                <a:cs typeface="Tahoma" panose="020B0604030504040204" pitchFamily="34" charset="0"/>
              </a:rPr>
              <a:t>Kurakin</a:t>
            </a:r>
            <a:r>
              <a:rPr lang="en-US" sz="800" dirty="0">
                <a:latin typeface="Tahoma" panose="020B0604030504040204" pitchFamily="34" charset="0"/>
                <a:ea typeface="Tahoma" panose="020B0604030504040204" pitchFamily="34" charset="0"/>
                <a:cs typeface="Tahoma" panose="020B0604030504040204" pitchFamily="34" charset="0"/>
              </a:rPr>
              <a:t>, I. Goodfellow, and S. Bengio, “Adversarial Machine Learning at Scale,” 5th Int. Conf. Learn. Represent. ICLR 2017 - Conf. Track Proc., pp. 1–17, Nov. 2016, [Online]. Available: http://arxiv.org/abs/1611.01236 </a:t>
            </a:r>
            <a:endParaRPr lang="id-ID" sz="800" dirty="0">
              <a:latin typeface="Tahoma" panose="020B0604030504040204" pitchFamily="34" charset="0"/>
              <a:ea typeface="Tahoma" panose="020B0604030504040204" pitchFamily="34" charset="0"/>
              <a:cs typeface="Tahoma" panose="020B0604030504040204" pitchFamily="34" charset="0"/>
            </a:endParaRPr>
          </a:p>
          <a:p>
            <a:r>
              <a:rPr lang="en-US" sz="800" dirty="0">
                <a:latin typeface="Tahoma" panose="020B0604030504040204" pitchFamily="34" charset="0"/>
                <a:ea typeface="Tahoma" panose="020B0604030504040204" pitchFamily="34" charset="0"/>
                <a:cs typeface="Tahoma" panose="020B0604030504040204" pitchFamily="34" charset="0"/>
              </a:rPr>
              <a:t>[5]</a:t>
            </a:r>
            <a:r>
              <a:rPr lang="id-ID" sz="800" dirty="0">
                <a:latin typeface="Tahoma" panose="020B0604030504040204" pitchFamily="34" charset="0"/>
                <a:ea typeface="Tahoma" panose="020B0604030504040204" pitchFamily="34" charset="0"/>
                <a:cs typeface="Tahoma" panose="020B0604030504040204" pitchFamily="34" charset="0"/>
              </a:rPr>
              <a:t> </a:t>
            </a:r>
            <a:r>
              <a:rPr lang="en-US" sz="800" dirty="0">
                <a:latin typeface="Tahoma" panose="020B0604030504040204" pitchFamily="34" charset="0"/>
                <a:ea typeface="Tahoma" panose="020B0604030504040204" pitchFamily="34" charset="0"/>
                <a:cs typeface="Tahoma" panose="020B0604030504040204" pitchFamily="34" charset="0"/>
              </a:rPr>
              <a:t>N. Carlini and D. Wagner, “Towards Evaluating the Robustness of Neural Networks,” in 2017 IEEE Symposium on Security and Privacy (SP), May 2017, pp. 39–57. </a:t>
            </a:r>
            <a:r>
              <a:rPr lang="en-US" sz="800" dirty="0" err="1">
                <a:latin typeface="Tahoma" panose="020B0604030504040204" pitchFamily="34" charset="0"/>
                <a:ea typeface="Tahoma" panose="020B0604030504040204" pitchFamily="34" charset="0"/>
                <a:cs typeface="Tahoma" panose="020B0604030504040204" pitchFamily="34" charset="0"/>
              </a:rPr>
              <a:t>doi</a:t>
            </a:r>
            <a:r>
              <a:rPr lang="en-US" sz="800" dirty="0">
                <a:latin typeface="Tahoma" panose="020B0604030504040204" pitchFamily="34" charset="0"/>
                <a:ea typeface="Tahoma" panose="020B0604030504040204" pitchFamily="34" charset="0"/>
                <a:cs typeface="Tahoma" panose="020B0604030504040204" pitchFamily="34" charset="0"/>
              </a:rPr>
              <a:t>: 10.1109/SP.2017.49. </a:t>
            </a:r>
            <a:endParaRPr lang="id-ID" sz="800" dirty="0">
              <a:latin typeface="Tahoma" panose="020B0604030504040204" pitchFamily="34" charset="0"/>
              <a:ea typeface="Tahoma" panose="020B0604030504040204" pitchFamily="34" charset="0"/>
              <a:cs typeface="Tahoma" panose="020B0604030504040204" pitchFamily="34" charset="0"/>
            </a:endParaRPr>
          </a:p>
          <a:p>
            <a:r>
              <a:rPr lang="en-US" sz="800" dirty="0">
                <a:latin typeface="Tahoma" panose="020B0604030504040204" pitchFamily="34" charset="0"/>
                <a:ea typeface="Tahoma" panose="020B0604030504040204" pitchFamily="34" charset="0"/>
                <a:cs typeface="Tahoma" panose="020B0604030504040204" pitchFamily="34" charset="0"/>
              </a:rPr>
              <a:t>[6]</a:t>
            </a:r>
            <a:r>
              <a:rPr lang="id-ID" sz="800" dirty="0">
                <a:latin typeface="Tahoma" panose="020B0604030504040204" pitchFamily="34" charset="0"/>
                <a:ea typeface="Tahoma" panose="020B0604030504040204" pitchFamily="34" charset="0"/>
                <a:cs typeface="Tahoma" panose="020B0604030504040204" pitchFamily="34" charset="0"/>
              </a:rPr>
              <a:t> </a:t>
            </a:r>
            <a:r>
              <a:rPr lang="en-US" sz="800" dirty="0">
                <a:latin typeface="Tahoma" panose="020B0604030504040204" pitchFamily="34" charset="0"/>
                <a:ea typeface="Tahoma" panose="020B0604030504040204" pitchFamily="34" charset="0"/>
                <a:cs typeface="Tahoma" panose="020B0604030504040204" pitchFamily="34" charset="0"/>
              </a:rPr>
              <a:t>R. Kumar Sah and H. </a:t>
            </a:r>
            <a:r>
              <a:rPr lang="en-US" sz="800" dirty="0" err="1">
                <a:latin typeface="Tahoma" panose="020B0604030504040204" pitchFamily="34" charset="0"/>
                <a:ea typeface="Tahoma" panose="020B0604030504040204" pitchFamily="34" charset="0"/>
                <a:cs typeface="Tahoma" panose="020B0604030504040204" pitchFamily="34" charset="0"/>
              </a:rPr>
              <a:t>Ghasemzadeh</a:t>
            </a:r>
            <a:r>
              <a:rPr lang="en-US" sz="800" dirty="0">
                <a:latin typeface="Tahoma" panose="020B0604030504040204" pitchFamily="34" charset="0"/>
                <a:ea typeface="Tahoma" panose="020B0604030504040204" pitchFamily="34" charset="0"/>
                <a:cs typeface="Tahoma" panose="020B0604030504040204" pitchFamily="34" charset="0"/>
              </a:rPr>
              <a:t>, “Adversarial Transferability in Wearable Sensor Systems,” </a:t>
            </a:r>
            <a:r>
              <a:rPr lang="en-US" sz="800" dirty="0" err="1">
                <a:latin typeface="Tahoma" panose="020B0604030504040204" pitchFamily="34" charset="0"/>
                <a:ea typeface="Tahoma" panose="020B0604030504040204" pitchFamily="34" charset="0"/>
                <a:cs typeface="Tahoma" panose="020B0604030504040204" pitchFamily="34" charset="0"/>
              </a:rPr>
              <a:t>arXiv</a:t>
            </a:r>
            <a:r>
              <a:rPr lang="en-US" sz="800" dirty="0">
                <a:latin typeface="Tahoma" panose="020B0604030504040204" pitchFamily="34" charset="0"/>
                <a:ea typeface="Tahoma" panose="020B0604030504040204" pitchFamily="34" charset="0"/>
                <a:cs typeface="Tahoma" panose="020B0604030504040204" pitchFamily="34" charset="0"/>
              </a:rPr>
              <a:t>, vol. 1, no. 1, pp. 1–23, 2020. </a:t>
            </a:r>
            <a:endParaRPr lang="id-ID" sz="800" dirty="0">
              <a:latin typeface="Tahoma" panose="020B0604030504040204" pitchFamily="34" charset="0"/>
              <a:ea typeface="Tahoma" panose="020B0604030504040204" pitchFamily="34" charset="0"/>
              <a:cs typeface="Tahoma" panose="020B0604030504040204" pitchFamily="34" charset="0"/>
            </a:endParaRPr>
          </a:p>
          <a:p>
            <a:r>
              <a:rPr lang="en-US" sz="800" dirty="0">
                <a:latin typeface="Tahoma" panose="020B0604030504040204" pitchFamily="34" charset="0"/>
                <a:ea typeface="Tahoma" panose="020B0604030504040204" pitchFamily="34" charset="0"/>
                <a:cs typeface="Tahoma" panose="020B0604030504040204" pitchFamily="34" charset="0"/>
              </a:rPr>
              <a:t>[7]</a:t>
            </a:r>
            <a:r>
              <a:rPr lang="id-ID" sz="800" dirty="0">
                <a:latin typeface="Tahoma" panose="020B0604030504040204" pitchFamily="34" charset="0"/>
                <a:ea typeface="Tahoma" panose="020B0604030504040204" pitchFamily="34" charset="0"/>
                <a:cs typeface="Tahoma" panose="020B0604030504040204" pitchFamily="34" charset="0"/>
              </a:rPr>
              <a:t> </a:t>
            </a:r>
            <a:r>
              <a:rPr lang="en-US" sz="800" dirty="0">
                <a:latin typeface="Tahoma" panose="020B0604030504040204" pitchFamily="34" charset="0"/>
                <a:ea typeface="Tahoma" panose="020B0604030504040204" pitchFamily="34" charset="0"/>
                <a:cs typeface="Tahoma" panose="020B0604030504040204" pitchFamily="34" charset="0"/>
              </a:rPr>
              <a:t>S. </a:t>
            </a:r>
            <a:r>
              <a:rPr lang="en-US" sz="800" dirty="0" err="1">
                <a:latin typeface="Tahoma" panose="020B0604030504040204" pitchFamily="34" charset="0"/>
                <a:ea typeface="Tahoma" panose="020B0604030504040204" pitchFamily="34" charset="0"/>
                <a:cs typeface="Tahoma" panose="020B0604030504040204" pitchFamily="34" charset="0"/>
              </a:rPr>
              <a:t>Jandial</a:t>
            </a:r>
            <a:r>
              <a:rPr lang="en-US" sz="800" dirty="0">
                <a:latin typeface="Tahoma" panose="020B0604030504040204" pitchFamily="34" charset="0"/>
                <a:ea typeface="Tahoma" panose="020B0604030504040204" pitchFamily="34" charset="0"/>
                <a:cs typeface="Tahoma" panose="020B0604030504040204" pitchFamily="34" charset="0"/>
              </a:rPr>
              <a:t>, P. Mangla, S. Varshney, and V. Balasubramanian, “AdvGAN++: Harnessing latent layers for adversary generation,” Proc. - 2019 Int. Conf. </a:t>
            </a:r>
            <a:r>
              <a:rPr lang="en-US" sz="800" dirty="0" err="1">
                <a:latin typeface="Tahoma" panose="020B0604030504040204" pitchFamily="34" charset="0"/>
                <a:ea typeface="Tahoma" panose="020B0604030504040204" pitchFamily="34" charset="0"/>
                <a:cs typeface="Tahoma" panose="020B0604030504040204" pitchFamily="34" charset="0"/>
              </a:rPr>
              <a:t>Comput</a:t>
            </a:r>
            <a:r>
              <a:rPr lang="en-US" sz="800" dirty="0">
                <a:latin typeface="Tahoma" panose="020B0604030504040204" pitchFamily="34" charset="0"/>
                <a:ea typeface="Tahoma" panose="020B0604030504040204" pitchFamily="34" charset="0"/>
                <a:cs typeface="Tahoma" panose="020B0604030504040204" pitchFamily="34" charset="0"/>
              </a:rPr>
              <a:t>. Vis. Work. ICCVW 2019, pp. 2045–2048, 2019, </a:t>
            </a:r>
            <a:r>
              <a:rPr lang="en-US" sz="800" dirty="0" err="1">
                <a:latin typeface="Tahoma" panose="020B0604030504040204" pitchFamily="34" charset="0"/>
                <a:ea typeface="Tahoma" panose="020B0604030504040204" pitchFamily="34" charset="0"/>
                <a:cs typeface="Tahoma" panose="020B0604030504040204" pitchFamily="34" charset="0"/>
              </a:rPr>
              <a:t>doi</a:t>
            </a:r>
            <a:r>
              <a:rPr lang="en-US" sz="800" dirty="0">
                <a:latin typeface="Tahoma" panose="020B0604030504040204" pitchFamily="34" charset="0"/>
                <a:ea typeface="Tahoma" panose="020B0604030504040204" pitchFamily="34" charset="0"/>
                <a:cs typeface="Tahoma" panose="020B0604030504040204" pitchFamily="34" charset="0"/>
              </a:rPr>
              <a:t>: 10.1109/ICCVW.2019.00257. </a:t>
            </a:r>
            <a:endParaRPr lang="id-ID" sz="800" dirty="0">
              <a:latin typeface="Tahoma" panose="020B0604030504040204" pitchFamily="34" charset="0"/>
              <a:ea typeface="Tahoma" panose="020B0604030504040204" pitchFamily="34" charset="0"/>
              <a:cs typeface="Tahoma" panose="020B0604030504040204" pitchFamily="34" charset="0"/>
            </a:endParaRPr>
          </a:p>
          <a:p>
            <a:r>
              <a:rPr lang="en-US" sz="800" dirty="0">
                <a:latin typeface="Tahoma" panose="020B0604030504040204" pitchFamily="34" charset="0"/>
                <a:ea typeface="Tahoma" panose="020B0604030504040204" pitchFamily="34" charset="0"/>
                <a:cs typeface="Tahoma" panose="020B0604030504040204" pitchFamily="34" charset="0"/>
              </a:rPr>
              <a:t>[8]</a:t>
            </a:r>
            <a:r>
              <a:rPr lang="id-ID" sz="800" dirty="0">
                <a:latin typeface="Tahoma" panose="020B0604030504040204" pitchFamily="34" charset="0"/>
                <a:ea typeface="Tahoma" panose="020B0604030504040204" pitchFamily="34" charset="0"/>
                <a:cs typeface="Tahoma" panose="020B0604030504040204" pitchFamily="34" charset="0"/>
              </a:rPr>
              <a:t> </a:t>
            </a:r>
            <a:r>
              <a:rPr lang="en-US" sz="800" dirty="0">
                <a:latin typeface="Tahoma" panose="020B0604030504040204" pitchFamily="34" charset="0"/>
                <a:ea typeface="Tahoma" panose="020B0604030504040204" pitchFamily="34" charset="0"/>
                <a:cs typeface="Tahoma" panose="020B0604030504040204" pitchFamily="34" charset="0"/>
              </a:rPr>
              <a:t>A. Liu et al., “Perceptual-sensitive GAN for generating adversarial patches,” 33rd AAAI Conf. </a:t>
            </a:r>
            <a:r>
              <a:rPr lang="en-US" sz="800" dirty="0" err="1">
                <a:latin typeface="Tahoma" panose="020B0604030504040204" pitchFamily="34" charset="0"/>
                <a:ea typeface="Tahoma" panose="020B0604030504040204" pitchFamily="34" charset="0"/>
                <a:cs typeface="Tahoma" panose="020B0604030504040204" pitchFamily="34" charset="0"/>
              </a:rPr>
              <a:t>Artif</a:t>
            </a:r>
            <a:r>
              <a:rPr lang="en-US" sz="800" dirty="0">
                <a:latin typeface="Tahoma" panose="020B0604030504040204" pitchFamily="34" charset="0"/>
                <a:ea typeface="Tahoma" panose="020B0604030504040204" pitchFamily="34" charset="0"/>
                <a:cs typeface="Tahoma" panose="020B0604030504040204" pitchFamily="34" charset="0"/>
              </a:rPr>
              <a:t>. </a:t>
            </a:r>
            <a:r>
              <a:rPr lang="en-US" sz="800" dirty="0" err="1">
                <a:latin typeface="Tahoma" panose="020B0604030504040204" pitchFamily="34" charset="0"/>
                <a:ea typeface="Tahoma" panose="020B0604030504040204" pitchFamily="34" charset="0"/>
                <a:cs typeface="Tahoma" panose="020B0604030504040204" pitchFamily="34" charset="0"/>
              </a:rPr>
              <a:t>Intell</a:t>
            </a:r>
            <a:r>
              <a:rPr lang="en-US" sz="800" dirty="0">
                <a:latin typeface="Tahoma" panose="020B0604030504040204" pitchFamily="34" charset="0"/>
                <a:ea typeface="Tahoma" panose="020B0604030504040204" pitchFamily="34" charset="0"/>
                <a:cs typeface="Tahoma" panose="020B0604030504040204" pitchFamily="34" charset="0"/>
              </a:rPr>
              <a:t>. AAAI 2019, 31st </a:t>
            </a:r>
            <a:r>
              <a:rPr lang="en-US" sz="800" dirty="0" err="1">
                <a:latin typeface="Tahoma" panose="020B0604030504040204" pitchFamily="34" charset="0"/>
                <a:ea typeface="Tahoma" panose="020B0604030504040204" pitchFamily="34" charset="0"/>
                <a:cs typeface="Tahoma" panose="020B0604030504040204" pitchFamily="34" charset="0"/>
              </a:rPr>
              <a:t>Innov</a:t>
            </a:r>
            <a:r>
              <a:rPr lang="en-US" sz="800" dirty="0">
                <a:latin typeface="Tahoma" panose="020B0604030504040204" pitchFamily="34" charset="0"/>
                <a:ea typeface="Tahoma" panose="020B0604030504040204" pitchFamily="34" charset="0"/>
                <a:cs typeface="Tahoma" panose="020B0604030504040204" pitchFamily="34" charset="0"/>
              </a:rPr>
              <a:t>. Appl. </a:t>
            </a:r>
            <a:r>
              <a:rPr lang="en-US" sz="800" dirty="0" err="1">
                <a:latin typeface="Tahoma" panose="020B0604030504040204" pitchFamily="34" charset="0"/>
                <a:ea typeface="Tahoma" panose="020B0604030504040204" pitchFamily="34" charset="0"/>
                <a:cs typeface="Tahoma" panose="020B0604030504040204" pitchFamily="34" charset="0"/>
              </a:rPr>
              <a:t>Artif</a:t>
            </a:r>
            <a:r>
              <a:rPr lang="en-US" sz="800" dirty="0">
                <a:latin typeface="Tahoma" panose="020B0604030504040204" pitchFamily="34" charset="0"/>
                <a:ea typeface="Tahoma" panose="020B0604030504040204" pitchFamily="34" charset="0"/>
                <a:cs typeface="Tahoma" panose="020B0604030504040204" pitchFamily="34" charset="0"/>
              </a:rPr>
              <a:t>. </a:t>
            </a:r>
            <a:r>
              <a:rPr lang="en-US" sz="800" dirty="0" err="1">
                <a:latin typeface="Tahoma" panose="020B0604030504040204" pitchFamily="34" charset="0"/>
                <a:ea typeface="Tahoma" panose="020B0604030504040204" pitchFamily="34" charset="0"/>
                <a:cs typeface="Tahoma" panose="020B0604030504040204" pitchFamily="34" charset="0"/>
              </a:rPr>
              <a:t>Intell</a:t>
            </a:r>
            <a:r>
              <a:rPr lang="en-US" sz="800" dirty="0">
                <a:latin typeface="Tahoma" panose="020B0604030504040204" pitchFamily="34" charset="0"/>
                <a:ea typeface="Tahoma" panose="020B0604030504040204" pitchFamily="34" charset="0"/>
                <a:cs typeface="Tahoma" panose="020B0604030504040204" pitchFamily="34" charset="0"/>
              </a:rPr>
              <a:t>. Conf. IAAI 2019 9th AAAI </a:t>
            </a:r>
            <a:r>
              <a:rPr lang="en-US" sz="800" dirty="0" err="1">
                <a:latin typeface="Tahoma" panose="020B0604030504040204" pitchFamily="34" charset="0"/>
                <a:ea typeface="Tahoma" panose="020B0604030504040204" pitchFamily="34" charset="0"/>
                <a:cs typeface="Tahoma" panose="020B0604030504040204" pitchFamily="34" charset="0"/>
              </a:rPr>
              <a:t>Symp</a:t>
            </a:r>
            <a:r>
              <a:rPr lang="en-US" sz="800" dirty="0">
                <a:latin typeface="Tahoma" panose="020B0604030504040204" pitchFamily="34" charset="0"/>
                <a:ea typeface="Tahoma" panose="020B0604030504040204" pitchFamily="34" charset="0"/>
                <a:cs typeface="Tahoma" panose="020B0604030504040204" pitchFamily="34" charset="0"/>
              </a:rPr>
              <a:t>. Educ. Adv. </a:t>
            </a:r>
            <a:r>
              <a:rPr lang="en-US" sz="800" dirty="0" err="1">
                <a:latin typeface="Tahoma" panose="020B0604030504040204" pitchFamily="34" charset="0"/>
                <a:ea typeface="Tahoma" panose="020B0604030504040204" pitchFamily="34" charset="0"/>
                <a:cs typeface="Tahoma" panose="020B0604030504040204" pitchFamily="34" charset="0"/>
              </a:rPr>
              <a:t>Artif</a:t>
            </a:r>
            <a:r>
              <a:rPr lang="en-US" sz="800" dirty="0">
                <a:latin typeface="Tahoma" panose="020B0604030504040204" pitchFamily="34" charset="0"/>
                <a:ea typeface="Tahoma" panose="020B0604030504040204" pitchFamily="34" charset="0"/>
                <a:cs typeface="Tahoma" panose="020B0604030504040204" pitchFamily="34" charset="0"/>
              </a:rPr>
              <a:t>. </a:t>
            </a:r>
            <a:r>
              <a:rPr lang="en-US" sz="800" dirty="0" err="1">
                <a:latin typeface="Tahoma" panose="020B0604030504040204" pitchFamily="34" charset="0"/>
                <a:ea typeface="Tahoma" panose="020B0604030504040204" pitchFamily="34" charset="0"/>
                <a:cs typeface="Tahoma" panose="020B0604030504040204" pitchFamily="34" charset="0"/>
              </a:rPr>
              <a:t>Intell</a:t>
            </a:r>
            <a:r>
              <a:rPr lang="en-US" sz="800" dirty="0">
                <a:latin typeface="Tahoma" panose="020B0604030504040204" pitchFamily="34" charset="0"/>
                <a:ea typeface="Tahoma" panose="020B0604030504040204" pitchFamily="34" charset="0"/>
                <a:cs typeface="Tahoma" panose="020B0604030504040204" pitchFamily="34" charset="0"/>
              </a:rPr>
              <a:t>. EAAI 2019, pp. 1028–1035, 2019, </a:t>
            </a:r>
            <a:r>
              <a:rPr lang="en-US" sz="800" dirty="0" err="1">
                <a:latin typeface="Tahoma" panose="020B0604030504040204" pitchFamily="34" charset="0"/>
                <a:ea typeface="Tahoma" panose="020B0604030504040204" pitchFamily="34" charset="0"/>
                <a:cs typeface="Tahoma" panose="020B0604030504040204" pitchFamily="34" charset="0"/>
              </a:rPr>
              <a:t>doi</a:t>
            </a:r>
            <a:r>
              <a:rPr lang="en-US" sz="800" dirty="0">
                <a:latin typeface="Tahoma" panose="020B0604030504040204" pitchFamily="34" charset="0"/>
                <a:ea typeface="Tahoma" panose="020B0604030504040204" pitchFamily="34" charset="0"/>
                <a:cs typeface="Tahoma" panose="020B0604030504040204" pitchFamily="34" charset="0"/>
              </a:rPr>
              <a:t>: 10.1609/aaai.v33i01.33011028.</a:t>
            </a:r>
          </a:p>
        </p:txBody>
      </p:sp>
    </p:spTree>
    <p:extLst>
      <p:ext uri="{BB962C8B-B14F-4D97-AF65-F5344CB8AC3E}">
        <p14:creationId xmlns:p14="http://schemas.microsoft.com/office/powerpoint/2010/main" val="3170486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06440B-E498-4387-A45F-27BDBB93796D}"/>
              </a:ext>
            </a:extLst>
          </p:cNvPr>
          <p:cNvSpPr>
            <a:spLocks noGrp="1"/>
          </p:cNvSpPr>
          <p:nvPr>
            <p:ph type="dt" sz="half" idx="10"/>
          </p:nvPr>
        </p:nvSpPr>
        <p:spPr/>
        <p:txBody>
          <a:bodyPr/>
          <a:lstStyle/>
          <a:p>
            <a:fld id="{71278413-BAF8-43C7-BBF0-D375FDD1C7EC}" type="datetime1">
              <a:rPr lang="en-US" smtClean="0"/>
              <a:t>1/21/2024</a:t>
            </a:fld>
            <a:endParaRPr lang="en-US" dirty="0"/>
          </a:p>
        </p:txBody>
      </p:sp>
      <p:sp>
        <p:nvSpPr>
          <p:cNvPr id="3" name="Slide Number Placeholder 2">
            <a:extLst>
              <a:ext uri="{FF2B5EF4-FFF2-40B4-BE49-F238E27FC236}">
                <a16:creationId xmlns:a16="http://schemas.microsoft.com/office/drawing/2014/main" id="{55E95B32-D4AE-93BB-840F-81EE393021E8}"/>
              </a:ext>
            </a:extLst>
          </p:cNvPr>
          <p:cNvSpPr>
            <a:spLocks noGrp="1"/>
          </p:cNvSpPr>
          <p:nvPr>
            <p:ph type="sldNum" sz="quarter" idx="12"/>
          </p:nvPr>
        </p:nvSpPr>
        <p:spPr/>
        <p:txBody>
          <a:bodyPr/>
          <a:lstStyle/>
          <a:p>
            <a:pPr algn="l"/>
            <a:fld id="{FAEF9944-A4F6-4C59-AEBD-678D6480B8EA}" type="slidenum">
              <a:rPr lang="en-US" smtClean="0"/>
              <a:pPr algn="l"/>
              <a:t>27</a:t>
            </a:fld>
            <a:endParaRPr lang="en-US" dirty="0"/>
          </a:p>
        </p:txBody>
      </p:sp>
      <p:sp>
        <p:nvSpPr>
          <p:cNvPr id="4" name="楕円 129">
            <a:extLst>
              <a:ext uri="{FF2B5EF4-FFF2-40B4-BE49-F238E27FC236}">
                <a16:creationId xmlns:a16="http://schemas.microsoft.com/office/drawing/2014/main" id="{F909FADC-21BD-C8B0-E880-574A6B6324F9}"/>
              </a:ext>
            </a:extLst>
          </p:cNvPr>
          <p:cNvSpPr/>
          <p:nvPr/>
        </p:nvSpPr>
        <p:spPr>
          <a:xfrm>
            <a:off x="1317996" y="2686984"/>
            <a:ext cx="843558" cy="57219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A7ABDD61-CF44-0334-E2CC-6E3E37DCAA99}"/>
              </a:ext>
            </a:extLst>
          </p:cNvPr>
          <p:cNvSpPr txBox="1">
            <a:spLocks/>
          </p:cNvSpPr>
          <p:nvPr/>
        </p:nvSpPr>
        <p:spPr>
          <a:xfrm>
            <a:off x="766670" y="408973"/>
            <a:ext cx="10809514" cy="1325563"/>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kumimoji="1" lang="en-US" altLang="ja-JP" sz="3200" dirty="0"/>
              <a:t>Generates Attack in a Small Number of Sensors.</a:t>
            </a:r>
            <a:endParaRPr kumimoji="1" lang="ja-JP" altLang="en-US" sz="3200" dirty="0"/>
          </a:p>
        </p:txBody>
      </p:sp>
      <p:sp>
        <p:nvSpPr>
          <p:cNvPr id="7" name="矢印: 右 22">
            <a:extLst>
              <a:ext uri="{FF2B5EF4-FFF2-40B4-BE49-F238E27FC236}">
                <a16:creationId xmlns:a16="http://schemas.microsoft.com/office/drawing/2014/main" id="{15022B3C-4861-DC56-1714-3BB3A75E60A3}"/>
              </a:ext>
            </a:extLst>
          </p:cNvPr>
          <p:cNvSpPr/>
          <p:nvPr/>
        </p:nvSpPr>
        <p:spPr>
          <a:xfrm>
            <a:off x="4995541" y="1644547"/>
            <a:ext cx="545260" cy="524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23">
            <a:extLst>
              <a:ext uri="{FF2B5EF4-FFF2-40B4-BE49-F238E27FC236}">
                <a16:creationId xmlns:a16="http://schemas.microsoft.com/office/drawing/2014/main" id="{547B847C-AFE3-B8BD-25B3-991B43D33F7E}"/>
              </a:ext>
            </a:extLst>
          </p:cNvPr>
          <p:cNvSpPr txBox="1"/>
          <p:nvPr/>
        </p:nvSpPr>
        <p:spPr>
          <a:xfrm>
            <a:off x="1247545" y="1075833"/>
            <a:ext cx="1556657" cy="369332"/>
          </a:xfrm>
          <a:prstGeom prst="rect">
            <a:avLst/>
          </a:prstGeom>
          <a:noFill/>
        </p:spPr>
        <p:txBody>
          <a:bodyPr wrap="square" rtlCol="0">
            <a:spAutoFit/>
          </a:bodyPr>
          <a:lstStyle/>
          <a:p>
            <a:r>
              <a:rPr kumimoji="1" lang="en-US" altLang="ja-JP" dirty="0"/>
              <a:t>Input data</a:t>
            </a:r>
            <a:endParaRPr kumimoji="1" lang="ja-JP" altLang="en-US" dirty="0"/>
          </a:p>
        </p:txBody>
      </p:sp>
      <p:sp>
        <p:nvSpPr>
          <p:cNvPr id="9" name="矢印: 右 24">
            <a:extLst>
              <a:ext uri="{FF2B5EF4-FFF2-40B4-BE49-F238E27FC236}">
                <a16:creationId xmlns:a16="http://schemas.microsoft.com/office/drawing/2014/main" id="{4181FC98-7191-DA43-59CA-A50186B7759F}"/>
              </a:ext>
            </a:extLst>
          </p:cNvPr>
          <p:cNvSpPr/>
          <p:nvPr/>
        </p:nvSpPr>
        <p:spPr>
          <a:xfrm>
            <a:off x="7599942" y="1908875"/>
            <a:ext cx="465162" cy="495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 name="テキスト ボックス 26">
                <a:extLst>
                  <a:ext uri="{FF2B5EF4-FFF2-40B4-BE49-F238E27FC236}">
                    <a16:creationId xmlns:a16="http://schemas.microsoft.com/office/drawing/2014/main" id="{7DC1359D-0B2E-17F3-784F-762B8968F8B9}"/>
                  </a:ext>
                </a:extLst>
              </p:cNvPr>
              <p:cNvSpPr txBox="1"/>
              <p:nvPr/>
            </p:nvSpPr>
            <p:spPr>
              <a:xfrm>
                <a:off x="5631129" y="3024819"/>
                <a:ext cx="929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i="1" smtClean="0">
                          <a:latin typeface="Cambria Math" panose="02040503050406030204" pitchFamily="18" charset="0"/>
                        </a:rPr>
                        <m:t>𝑌</m:t>
                      </m:r>
                      <m:r>
                        <a:rPr lang="ja-JP" altLang="en-US" i="1">
                          <a:latin typeface="Cambria Math" panose="02040503050406030204" pitchFamily="18" charset="0"/>
                        </a:rPr>
                        <m:t>＝</m:t>
                      </m:r>
                      <m:r>
                        <a:rPr lang="ja-JP" altLang="en-US" i="1">
                          <a:latin typeface="Cambria Math" panose="02040503050406030204" pitchFamily="18" charset="0"/>
                        </a:rPr>
                        <m:t>𝑓</m:t>
                      </m:r>
                      <m:r>
                        <a:rPr lang="ja-JP" altLang="en-US" i="1">
                          <a:latin typeface="Cambria Math" panose="02040503050406030204" pitchFamily="18" charset="0"/>
                        </a:rPr>
                        <m:t>（</m:t>
                      </m:r>
                      <m:r>
                        <a:rPr lang="en-US" altLang="ja-JP" b="0" i="1" smtClean="0">
                          <a:latin typeface="Cambria Math" panose="02040503050406030204" pitchFamily="18" charset="0"/>
                        </a:rPr>
                        <m:t>𝑋</m:t>
                      </m:r>
                      <m:r>
                        <a:rPr lang="ja-JP" altLang="en-US" i="1">
                          <a:latin typeface="Cambria Math" panose="02040503050406030204" pitchFamily="18" charset="0"/>
                        </a:rPr>
                        <m:t>）</m:t>
                      </m:r>
                    </m:oMath>
                  </m:oMathPara>
                </a14:m>
                <a:endParaRPr kumimoji="1" lang="ja-JP" altLang="en-US" i="1" dirty="0"/>
              </a:p>
            </p:txBody>
          </p:sp>
        </mc:Choice>
        <mc:Fallback xmlns="">
          <p:sp>
            <p:nvSpPr>
              <p:cNvPr id="10" name="テキスト ボックス 26">
                <a:extLst>
                  <a:ext uri="{FF2B5EF4-FFF2-40B4-BE49-F238E27FC236}">
                    <a16:creationId xmlns:a16="http://schemas.microsoft.com/office/drawing/2014/main" id="{7DC1359D-0B2E-17F3-784F-762B8968F8B9}"/>
                  </a:ext>
                </a:extLst>
              </p:cNvPr>
              <p:cNvSpPr txBox="1">
                <a:spLocks noRot="1" noChangeAspect="1" noMove="1" noResize="1" noEditPoints="1" noAdjustHandles="1" noChangeArrowheads="1" noChangeShapeType="1" noTextEdit="1"/>
              </p:cNvSpPr>
              <p:nvPr/>
            </p:nvSpPr>
            <p:spPr>
              <a:xfrm>
                <a:off x="5631129" y="3024819"/>
                <a:ext cx="929742" cy="276999"/>
              </a:xfrm>
              <a:prstGeom prst="rect">
                <a:avLst/>
              </a:prstGeom>
              <a:blipFill>
                <a:blip r:embed="rId2"/>
                <a:stretch>
                  <a:fillRect l="-9211" t="-6522" r="-30921" b="-36957"/>
                </a:stretch>
              </a:blipFill>
            </p:spPr>
            <p:txBody>
              <a:bodyPr/>
              <a:lstStyle/>
              <a:p>
                <a:r>
                  <a:rPr lang="en-US">
                    <a:noFill/>
                  </a:rPr>
                  <a:t> </a:t>
                </a:r>
              </a:p>
            </p:txBody>
          </p:sp>
        </mc:Fallback>
      </mc:AlternateContent>
      <p:grpSp>
        <p:nvGrpSpPr>
          <p:cNvPr id="11" name="グループ化 27">
            <a:extLst>
              <a:ext uri="{FF2B5EF4-FFF2-40B4-BE49-F238E27FC236}">
                <a16:creationId xmlns:a16="http://schemas.microsoft.com/office/drawing/2014/main" id="{F1E72539-E1F7-7CB0-E5B6-8061AF318CED}"/>
              </a:ext>
            </a:extLst>
          </p:cNvPr>
          <p:cNvGrpSpPr/>
          <p:nvPr/>
        </p:nvGrpSpPr>
        <p:grpSpPr>
          <a:xfrm>
            <a:off x="5584520" y="1574840"/>
            <a:ext cx="1911858" cy="1073228"/>
            <a:chOff x="4376057" y="4659086"/>
            <a:chExt cx="3048000" cy="1603603"/>
          </a:xfrm>
        </p:grpSpPr>
        <p:sp>
          <p:nvSpPr>
            <p:cNvPr id="12" name="吹き出し: 角を丸めた四角形 28">
              <a:extLst>
                <a:ext uri="{FF2B5EF4-FFF2-40B4-BE49-F238E27FC236}">
                  <a16:creationId xmlns:a16="http://schemas.microsoft.com/office/drawing/2014/main" id="{427FE758-DD01-47A4-C7B0-78480038121E}"/>
                </a:ext>
              </a:extLst>
            </p:cNvPr>
            <p:cNvSpPr/>
            <p:nvPr/>
          </p:nvSpPr>
          <p:spPr>
            <a:xfrm>
              <a:off x="4376057" y="4659086"/>
              <a:ext cx="3048000" cy="1603603"/>
            </a:xfrm>
            <a:prstGeom prst="wedgeRoundRectCallout">
              <a:avLst>
                <a:gd name="adj1" fmla="val -19280"/>
                <a:gd name="adj2" fmla="val 8616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3" name="楕円 29">
              <a:extLst>
                <a:ext uri="{FF2B5EF4-FFF2-40B4-BE49-F238E27FC236}">
                  <a16:creationId xmlns:a16="http://schemas.microsoft.com/office/drawing/2014/main" id="{4754DB7A-3759-9DA1-E4BA-A9AC19E40975}"/>
                </a:ext>
              </a:extLst>
            </p:cNvPr>
            <p:cNvSpPr/>
            <p:nvPr/>
          </p:nvSpPr>
          <p:spPr>
            <a:xfrm>
              <a:off x="4656732" y="48332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30">
              <a:extLst>
                <a:ext uri="{FF2B5EF4-FFF2-40B4-BE49-F238E27FC236}">
                  <a16:creationId xmlns:a16="http://schemas.microsoft.com/office/drawing/2014/main" id="{A1B5FF83-8947-48D3-F26B-334B6448A973}"/>
                </a:ext>
              </a:extLst>
            </p:cNvPr>
            <p:cNvSpPr/>
            <p:nvPr/>
          </p:nvSpPr>
          <p:spPr>
            <a:xfrm>
              <a:off x="4656732"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31">
              <a:extLst>
                <a:ext uri="{FF2B5EF4-FFF2-40B4-BE49-F238E27FC236}">
                  <a16:creationId xmlns:a16="http://schemas.microsoft.com/office/drawing/2014/main" id="{23F808FC-83BC-B687-E793-BB539510B072}"/>
                </a:ext>
              </a:extLst>
            </p:cNvPr>
            <p:cNvSpPr/>
            <p:nvPr/>
          </p:nvSpPr>
          <p:spPr>
            <a:xfrm>
              <a:off x="4656732" y="55488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32">
              <a:extLst>
                <a:ext uri="{FF2B5EF4-FFF2-40B4-BE49-F238E27FC236}">
                  <a16:creationId xmlns:a16="http://schemas.microsoft.com/office/drawing/2014/main" id="{356CBB11-9C75-5CA4-723A-F9EF18054B79}"/>
                </a:ext>
              </a:extLst>
            </p:cNvPr>
            <p:cNvSpPr/>
            <p:nvPr/>
          </p:nvSpPr>
          <p:spPr>
            <a:xfrm>
              <a:off x="4682034" y="5913885"/>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33">
              <a:extLst>
                <a:ext uri="{FF2B5EF4-FFF2-40B4-BE49-F238E27FC236}">
                  <a16:creationId xmlns:a16="http://schemas.microsoft.com/office/drawing/2014/main" id="{08E2E2CA-40BF-DC91-37FD-A2279B80D6ED}"/>
                </a:ext>
              </a:extLst>
            </p:cNvPr>
            <p:cNvSpPr/>
            <p:nvPr/>
          </p:nvSpPr>
          <p:spPr>
            <a:xfrm>
              <a:off x="5391811" y="4985952"/>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34">
              <a:extLst>
                <a:ext uri="{FF2B5EF4-FFF2-40B4-BE49-F238E27FC236}">
                  <a16:creationId xmlns:a16="http://schemas.microsoft.com/office/drawing/2014/main" id="{1A3E34B6-3184-7B31-33FD-9BA0F8C39742}"/>
                </a:ext>
              </a:extLst>
            </p:cNvPr>
            <p:cNvSpPr/>
            <p:nvPr/>
          </p:nvSpPr>
          <p:spPr>
            <a:xfrm>
              <a:off x="5391811" y="538535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35">
              <a:extLst>
                <a:ext uri="{FF2B5EF4-FFF2-40B4-BE49-F238E27FC236}">
                  <a16:creationId xmlns:a16="http://schemas.microsoft.com/office/drawing/2014/main" id="{19DE5EDE-D04A-B1AA-A906-4824FDB69D79}"/>
                </a:ext>
              </a:extLst>
            </p:cNvPr>
            <p:cNvSpPr/>
            <p:nvPr/>
          </p:nvSpPr>
          <p:spPr>
            <a:xfrm>
              <a:off x="5391811" y="5747303"/>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36">
              <a:extLst>
                <a:ext uri="{FF2B5EF4-FFF2-40B4-BE49-F238E27FC236}">
                  <a16:creationId xmlns:a16="http://schemas.microsoft.com/office/drawing/2014/main" id="{7F627DCC-9812-4E52-1F7E-5C3146D7BFCC}"/>
                </a:ext>
              </a:extLst>
            </p:cNvPr>
            <p:cNvSpPr/>
            <p:nvPr/>
          </p:nvSpPr>
          <p:spPr>
            <a:xfrm>
              <a:off x="6121107" y="5023551"/>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37">
              <a:extLst>
                <a:ext uri="{FF2B5EF4-FFF2-40B4-BE49-F238E27FC236}">
                  <a16:creationId xmlns:a16="http://schemas.microsoft.com/office/drawing/2014/main" id="{AB3CFFDB-B706-D6C5-945A-2D9A6B6150F4}"/>
                </a:ext>
              </a:extLst>
            </p:cNvPr>
            <p:cNvSpPr/>
            <p:nvPr/>
          </p:nvSpPr>
          <p:spPr>
            <a:xfrm>
              <a:off x="6139543" y="53822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38">
              <a:extLst>
                <a:ext uri="{FF2B5EF4-FFF2-40B4-BE49-F238E27FC236}">
                  <a16:creationId xmlns:a16="http://schemas.microsoft.com/office/drawing/2014/main" id="{5D9118F6-82DB-CDC5-151D-D6F508CF6BB4}"/>
                </a:ext>
              </a:extLst>
            </p:cNvPr>
            <p:cNvSpPr/>
            <p:nvPr/>
          </p:nvSpPr>
          <p:spPr>
            <a:xfrm>
              <a:off x="6139543" y="574102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39">
              <a:extLst>
                <a:ext uri="{FF2B5EF4-FFF2-40B4-BE49-F238E27FC236}">
                  <a16:creationId xmlns:a16="http://schemas.microsoft.com/office/drawing/2014/main" id="{75C88A00-0574-AA08-8185-386CD7134DBE}"/>
                </a:ext>
              </a:extLst>
            </p:cNvPr>
            <p:cNvSpPr/>
            <p:nvPr/>
          </p:nvSpPr>
          <p:spPr>
            <a:xfrm>
              <a:off x="6850403"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40">
              <a:extLst>
                <a:ext uri="{FF2B5EF4-FFF2-40B4-BE49-F238E27FC236}">
                  <a16:creationId xmlns:a16="http://schemas.microsoft.com/office/drawing/2014/main" id="{4445E2B8-AAE4-82BE-0C50-74735C876065}"/>
                </a:ext>
              </a:extLst>
            </p:cNvPr>
            <p:cNvSpPr/>
            <p:nvPr/>
          </p:nvSpPr>
          <p:spPr>
            <a:xfrm>
              <a:off x="6850403" y="556344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41">
              <a:extLst>
                <a:ext uri="{FF2B5EF4-FFF2-40B4-BE49-F238E27FC236}">
                  <a16:creationId xmlns:a16="http://schemas.microsoft.com/office/drawing/2014/main" id="{DA10DAD2-F4BE-9457-403E-7715473315FA}"/>
                </a:ext>
              </a:extLst>
            </p:cNvPr>
            <p:cNvCxnSpPr>
              <a:stCxn id="13" idx="6"/>
              <a:endCxn id="17" idx="2"/>
            </p:cNvCxnSpPr>
            <p:nvPr/>
          </p:nvCxnSpPr>
          <p:spPr>
            <a:xfrm>
              <a:off x="4868562" y="4937407"/>
              <a:ext cx="523249" cy="152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42">
              <a:extLst>
                <a:ext uri="{FF2B5EF4-FFF2-40B4-BE49-F238E27FC236}">
                  <a16:creationId xmlns:a16="http://schemas.microsoft.com/office/drawing/2014/main" id="{EED6F9C1-8FBF-FBE2-8DDE-EECEE18EBD70}"/>
                </a:ext>
              </a:extLst>
            </p:cNvPr>
            <p:cNvCxnSpPr>
              <a:cxnSpLocks/>
              <a:stCxn id="13" idx="6"/>
              <a:endCxn id="18" idx="2"/>
            </p:cNvCxnSpPr>
            <p:nvPr/>
          </p:nvCxnSpPr>
          <p:spPr>
            <a:xfrm>
              <a:off x="4868562" y="4937407"/>
              <a:ext cx="523249" cy="552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43">
              <a:extLst>
                <a:ext uri="{FF2B5EF4-FFF2-40B4-BE49-F238E27FC236}">
                  <a16:creationId xmlns:a16="http://schemas.microsoft.com/office/drawing/2014/main" id="{3CA2C2B7-95C4-BE98-3FA0-E13B8ACCDE89}"/>
                </a:ext>
              </a:extLst>
            </p:cNvPr>
            <p:cNvCxnSpPr>
              <a:cxnSpLocks/>
              <a:stCxn id="13" idx="6"/>
              <a:endCxn id="19" idx="2"/>
            </p:cNvCxnSpPr>
            <p:nvPr/>
          </p:nvCxnSpPr>
          <p:spPr>
            <a:xfrm>
              <a:off x="4868562" y="4937407"/>
              <a:ext cx="523249" cy="914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44">
              <a:extLst>
                <a:ext uri="{FF2B5EF4-FFF2-40B4-BE49-F238E27FC236}">
                  <a16:creationId xmlns:a16="http://schemas.microsoft.com/office/drawing/2014/main" id="{B284866A-786F-3D6F-CB4C-4B7662434437}"/>
                </a:ext>
              </a:extLst>
            </p:cNvPr>
            <p:cNvCxnSpPr>
              <a:cxnSpLocks/>
              <a:stCxn id="14" idx="6"/>
              <a:endCxn id="17" idx="2"/>
            </p:cNvCxnSpPr>
            <p:nvPr/>
          </p:nvCxnSpPr>
          <p:spPr>
            <a:xfrm flipV="1">
              <a:off x="4868562" y="5090102"/>
              <a:ext cx="523249" cy="2080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45">
              <a:extLst>
                <a:ext uri="{FF2B5EF4-FFF2-40B4-BE49-F238E27FC236}">
                  <a16:creationId xmlns:a16="http://schemas.microsoft.com/office/drawing/2014/main" id="{0979035A-B579-EAA2-6776-8A8EDA2A3300}"/>
                </a:ext>
              </a:extLst>
            </p:cNvPr>
            <p:cNvCxnSpPr>
              <a:cxnSpLocks/>
              <a:stCxn id="14" idx="6"/>
              <a:endCxn id="18" idx="2"/>
            </p:cNvCxnSpPr>
            <p:nvPr/>
          </p:nvCxnSpPr>
          <p:spPr>
            <a:xfrm>
              <a:off x="4868562" y="5298107"/>
              <a:ext cx="523249" cy="1914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46">
              <a:extLst>
                <a:ext uri="{FF2B5EF4-FFF2-40B4-BE49-F238E27FC236}">
                  <a16:creationId xmlns:a16="http://schemas.microsoft.com/office/drawing/2014/main" id="{E42D622F-E334-B516-0FF7-4B4E5C0AA1D7}"/>
                </a:ext>
              </a:extLst>
            </p:cNvPr>
            <p:cNvCxnSpPr>
              <a:cxnSpLocks/>
              <a:stCxn id="14" idx="6"/>
              <a:endCxn id="19" idx="2"/>
            </p:cNvCxnSpPr>
            <p:nvPr/>
          </p:nvCxnSpPr>
          <p:spPr>
            <a:xfrm>
              <a:off x="4868562" y="5298107"/>
              <a:ext cx="523249" cy="5533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47">
              <a:extLst>
                <a:ext uri="{FF2B5EF4-FFF2-40B4-BE49-F238E27FC236}">
                  <a16:creationId xmlns:a16="http://schemas.microsoft.com/office/drawing/2014/main" id="{611D4AF6-D199-B3E5-5C8A-6FD3AA6F5815}"/>
                </a:ext>
              </a:extLst>
            </p:cNvPr>
            <p:cNvCxnSpPr>
              <a:cxnSpLocks/>
              <a:stCxn id="15" idx="6"/>
              <a:endCxn id="17" idx="2"/>
            </p:cNvCxnSpPr>
            <p:nvPr/>
          </p:nvCxnSpPr>
          <p:spPr>
            <a:xfrm flipV="1">
              <a:off x="4868562" y="5090102"/>
              <a:ext cx="523249" cy="562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48">
              <a:extLst>
                <a:ext uri="{FF2B5EF4-FFF2-40B4-BE49-F238E27FC236}">
                  <a16:creationId xmlns:a16="http://schemas.microsoft.com/office/drawing/2014/main" id="{9E4FBC70-D0AB-4305-C28C-AD687FBEE60E}"/>
                </a:ext>
              </a:extLst>
            </p:cNvPr>
            <p:cNvCxnSpPr>
              <a:cxnSpLocks/>
              <a:stCxn id="15" idx="6"/>
              <a:endCxn id="18" idx="2"/>
            </p:cNvCxnSpPr>
            <p:nvPr/>
          </p:nvCxnSpPr>
          <p:spPr>
            <a:xfrm flipV="1">
              <a:off x="4868562" y="5489509"/>
              <a:ext cx="523249" cy="163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49">
              <a:extLst>
                <a:ext uri="{FF2B5EF4-FFF2-40B4-BE49-F238E27FC236}">
                  <a16:creationId xmlns:a16="http://schemas.microsoft.com/office/drawing/2014/main" id="{7AF91F72-305A-1074-7490-A465086D1AEC}"/>
                </a:ext>
              </a:extLst>
            </p:cNvPr>
            <p:cNvCxnSpPr>
              <a:cxnSpLocks/>
              <a:stCxn id="15" idx="6"/>
              <a:endCxn id="19" idx="2"/>
            </p:cNvCxnSpPr>
            <p:nvPr/>
          </p:nvCxnSpPr>
          <p:spPr>
            <a:xfrm>
              <a:off x="4868562" y="5653039"/>
              <a:ext cx="523249" cy="1984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50">
              <a:extLst>
                <a:ext uri="{FF2B5EF4-FFF2-40B4-BE49-F238E27FC236}">
                  <a16:creationId xmlns:a16="http://schemas.microsoft.com/office/drawing/2014/main" id="{A3DD7BBA-0E52-19CE-B16B-2B296F388854}"/>
                </a:ext>
              </a:extLst>
            </p:cNvPr>
            <p:cNvCxnSpPr>
              <a:cxnSpLocks/>
              <a:stCxn id="16" idx="6"/>
              <a:endCxn id="17" idx="2"/>
            </p:cNvCxnSpPr>
            <p:nvPr/>
          </p:nvCxnSpPr>
          <p:spPr>
            <a:xfrm flipV="1">
              <a:off x="4893864" y="5090102"/>
              <a:ext cx="497947" cy="927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51">
              <a:extLst>
                <a:ext uri="{FF2B5EF4-FFF2-40B4-BE49-F238E27FC236}">
                  <a16:creationId xmlns:a16="http://schemas.microsoft.com/office/drawing/2014/main" id="{FB9D0A2D-E358-2AF7-9A26-B3F540E62370}"/>
                </a:ext>
              </a:extLst>
            </p:cNvPr>
            <p:cNvCxnSpPr>
              <a:cxnSpLocks/>
              <a:stCxn id="16" idx="6"/>
              <a:endCxn id="18" idx="2"/>
            </p:cNvCxnSpPr>
            <p:nvPr/>
          </p:nvCxnSpPr>
          <p:spPr>
            <a:xfrm flipV="1">
              <a:off x="4893864" y="5489509"/>
              <a:ext cx="497947" cy="528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52">
              <a:extLst>
                <a:ext uri="{FF2B5EF4-FFF2-40B4-BE49-F238E27FC236}">
                  <a16:creationId xmlns:a16="http://schemas.microsoft.com/office/drawing/2014/main" id="{D099B338-B7E5-859E-9362-F0E431EF2D3D}"/>
                </a:ext>
              </a:extLst>
            </p:cNvPr>
            <p:cNvCxnSpPr>
              <a:cxnSpLocks/>
              <a:stCxn id="16" idx="6"/>
              <a:endCxn id="19" idx="2"/>
            </p:cNvCxnSpPr>
            <p:nvPr/>
          </p:nvCxnSpPr>
          <p:spPr>
            <a:xfrm flipV="1">
              <a:off x="4893864" y="5851453"/>
              <a:ext cx="497947" cy="166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53">
              <a:extLst>
                <a:ext uri="{FF2B5EF4-FFF2-40B4-BE49-F238E27FC236}">
                  <a16:creationId xmlns:a16="http://schemas.microsoft.com/office/drawing/2014/main" id="{B7E4D114-22AB-05A3-9503-51A206402595}"/>
                </a:ext>
              </a:extLst>
            </p:cNvPr>
            <p:cNvCxnSpPr>
              <a:cxnSpLocks/>
              <a:stCxn id="17" idx="6"/>
              <a:endCxn id="20" idx="2"/>
            </p:cNvCxnSpPr>
            <p:nvPr/>
          </p:nvCxnSpPr>
          <p:spPr>
            <a:xfrm>
              <a:off x="5603641" y="5090102"/>
              <a:ext cx="517466" cy="3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54">
              <a:extLst>
                <a:ext uri="{FF2B5EF4-FFF2-40B4-BE49-F238E27FC236}">
                  <a16:creationId xmlns:a16="http://schemas.microsoft.com/office/drawing/2014/main" id="{556A7235-7DF3-6C48-4553-26C9ECD35595}"/>
                </a:ext>
              </a:extLst>
            </p:cNvPr>
            <p:cNvCxnSpPr>
              <a:cxnSpLocks/>
              <a:stCxn id="17" idx="6"/>
              <a:endCxn id="21" idx="2"/>
            </p:cNvCxnSpPr>
            <p:nvPr/>
          </p:nvCxnSpPr>
          <p:spPr>
            <a:xfrm>
              <a:off x="5603641" y="5090102"/>
              <a:ext cx="535902" cy="396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55">
              <a:extLst>
                <a:ext uri="{FF2B5EF4-FFF2-40B4-BE49-F238E27FC236}">
                  <a16:creationId xmlns:a16="http://schemas.microsoft.com/office/drawing/2014/main" id="{69C687E7-8161-AEB2-D0D5-1F0548A5FA43}"/>
                </a:ext>
              </a:extLst>
            </p:cNvPr>
            <p:cNvCxnSpPr>
              <a:cxnSpLocks/>
              <a:stCxn id="17" idx="6"/>
              <a:endCxn id="22" idx="2"/>
            </p:cNvCxnSpPr>
            <p:nvPr/>
          </p:nvCxnSpPr>
          <p:spPr>
            <a:xfrm>
              <a:off x="5603641" y="5090102"/>
              <a:ext cx="535902" cy="755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56">
              <a:extLst>
                <a:ext uri="{FF2B5EF4-FFF2-40B4-BE49-F238E27FC236}">
                  <a16:creationId xmlns:a16="http://schemas.microsoft.com/office/drawing/2014/main" id="{0CCC7B9D-8BE9-0D2B-670A-03507F8CDB65}"/>
                </a:ext>
              </a:extLst>
            </p:cNvPr>
            <p:cNvCxnSpPr>
              <a:cxnSpLocks/>
              <a:stCxn id="18" idx="6"/>
              <a:endCxn id="20" idx="2"/>
            </p:cNvCxnSpPr>
            <p:nvPr/>
          </p:nvCxnSpPr>
          <p:spPr>
            <a:xfrm flipV="1">
              <a:off x="5603641" y="5127701"/>
              <a:ext cx="517466" cy="3618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57">
              <a:extLst>
                <a:ext uri="{FF2B5EF4-FFF2-40B4-BE49-F238E27FC236}">
                  <a16:creationId xmlns:a16="http://schemas.microsoft.com/office/drawing/2014/main" id="{DECA486A-5A6C-4678-F7C5-45A5E14B6F90}"/>
                </a:ext>
              </a:extLst>
            </p:cNvPr>
            <p:cNvCxnSpPr>
              <a:cxnSpLocks/>
              <a:stCxn id="18" idx="6"/>
              <a:endCxn id="21" idx="2"/>
            </p:cNvCxnSpPr>
            <p:nvPr/>
          </p:nvCxnSpPr>
          <p:spPr>
            <a:xfrm flipV="1">
              <a:off x="5603641" y="5486439"/>
              <a:ext cx="535902" cy="3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58">
              <a:extLst>
                <a:ext uri="{FF2B5EF4-FFF2-40B4-BE49-F238E27FC236}">
                  <a16:creationId xmlns:a16="http://schemas.microsoft.com/office/drawing/2014/main" id="{C7AF6407-2B28-2547-BB49-CE7D2AD67164}"/>
                </a:ext>
              </a:extLst>
            </p:cNvPr>
            <p:cNvCxnSpPr>
              <a:cxnSpLocks/>
              <a:stCxn id="18" idx="6"/>
              <a:endCxn id="22" idx="2"/>
            </p:cNvCxnSpPr>
            <p:nvPr/>
          </p:nvCxnSpPr>
          <p:spPr>
            <a:xfrm>
              <a:off x="5603641" y="5489509"/>
              <a:ext cx="535902" cy="355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59">
              <a:extLst>
                <a:ext uri="{FF2B5EF4-FFF2-40B4-BE49-F238E27FC236}">
                  <a16:creationId xmlns:a16="http://schemas.microsoft.com/office/drawing/2014/main" id="{7BE31EE1-77DB-4D3F-51DB-F7EC4C9B140D}"/>
                </a:ext>
              </a:extLst>
            </p:cNvPr>
            <p:cNvCxnSpPr>
              <a:cxnSpLocks/>
              <a:stCxn id="19" idx="6"/>
              <a:endCxn id="22" idx="2"/>
            </p:cNvCxnSpPr>
            <p:nvPr/>
          </p:nvCxnSpPr>
          <p:spPr>
            <a:xfrm flipV="1">
              <a:off x="5603641" y="5845177"/>
              <a:ext cx="535902" cy="62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60">
              <a:extLst>
                <a:ext uri="{FF2B5EF4-FFF2-40B4-BE49-F238E27FC236}">
                  <a16:creationId xmlns:a16="http://schemas.microsoft.com/office/drawing/2014/main" id="{69492E8D-5F26-00D1-67E3-8568D7FFC87F}"/>
                </a:ext>
              </a:extLst>
            </p:cNvPr>
            <p:cNvCxnSpPr>
              <a:cxnSpLocks/>
              <a:stCxn id="19" idx="6"/>
              <a:endCxn id="21" idx="2"/>
            </p:cNvCxnSpPr>
            <p:nvPr/>
          </p:nvCxnSpPr>
          <p:spPr>
            <a:xfrm flipV="1">
              <a:off x="5603641" y="5486439"/>
              <a:ext cx="535902" cy="365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61">
              <a:extLst>
                <a:ext uri="{FF2B5EF4-FFF2-40B4-BE49-F238E27FC236}">
                  <a16:creationId xmlns:a16="http://schemas.microsoft.com/office/drawing/2014/main" id="{3A094E2F-3479-3606-606D-5B337D7E4839}"/>
                </a:ext>
              </a:extLst>
            </p:cNvPr>
            <p:cNvCxnSpPr>
              <a:cxnSpLocks/>
              <a:stCxn id="19" idx="6"/>
              <a:endCxn id="20" idx="2"/>
            </p:cNvCxnSpPr>
            <p:nvPr/>
          </p:nvCxnSpPr>
          <p:spPr>
            <a:xfrm flipV="1">
              <a:off x="5603641" y="5127701"/>
              <a:ext cx="517466" cy="7237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62">
              <a:extLst>
                <a:ext uri="{FF2B5EF4-FFF2-40B4-BE49-F238E27FC236}">
                  <a16:creationId xmlns:a16="http://schemas.microsoft.com/office/drawing/2014/main" id="{B7431517-0D20-D301-92C3-F716AE0E1FFB}"/>
                </a:ext>
              </a:extLst>
            </p:cNvPr>
            <p:cNvCxnSpPr>
              <a:cxnSpLocks/>
              <a:stCxn id="20" idx="6"/>
              <a:endCxn id="23" idx="2"/>
            </p:cNvCxnSpPr>
            <p:nvPr/>
          </p:nvCxnSpPr>
          <p:spPr>
            <a:xfrm>
              <a:off x="6332937" y="5127701"/>
              <a:ext cx="517466" cy="1704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63">
              <a:extLst>
                <a:ext uri="{FF2B5EF4-FFF2-40B4-BE49-F238E27FC236}">
                  <a16:creationId xmlns:a16="http://schemas.microsoft.com/office/drawing/2014/main" id="{3D71FE03-A872-11B3-4016-5BB390D5633C}"/>
                </a:ext>
              </a:extLst>
            </p:cNvPr>
            <p:cNvCxnSpPr>
              <a:cxnSpLocks/>
              <a:stCxn id="20" idx="6"/>
              <a:endCxn id="24" idx="2"/>
            </p:cNvCxnSpPr>
            <p:nvPr/>
          </p:nvCxnSpPr>
          <p:spPr>
            <a:xfrm>
              <a:off x="6332937" y="5127701"/>
              <a:ext cx="517466" cy="5398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64">
              <a:extLst>
                <a:ext uri="{FF2B5EF4-FFF2-40B4-BE49-F238E27FC236}">
                  <a16:creationId xmlns:a16="http://schemas.microsoft.com/office/drawing/2014/main" id="{04C9C81C-DC40-1CCA-BCE7-48ED675B8AD5}"/>
                </a:ext>
              </a:extLst>
            </p:cNvPr>
            <p:cNvCxnSpPr>
              <a:cxnSpLocks/>
              <a:stCxn id="21" idx="6"/>
              <a:endCxn id="23" idx="2"/>
            </p:cNvCxnSpPr>
            <p:nvPr/>
          </p:nvCxnSpPr>
          <p:spPr>
            <a:xfrm flipV="1">
              <a:off x="6351373" y="5298107"/>
              <a:ext cx="499030" cy="188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65">
              <a:extLst>
                <a:ext uri="{FF2B5EF4-FFF2-40B4-BE49-F238E27FC236}">
                  <a16:creationId xmlns:a16="http://schemas.microsoft.com/office/drawing/2014/main" id="{7A2E65BE-1775-CFC8-1EFD-0B1031D3AD5A}"/>
                </a:ext>
              </a:extLst>
            </p:cNvPr>
            <p:cNvCxnSpPr>
              <a:cxnSpLocks/>
              <a:stCxn id="21" idx="6"/>
              <a:endCxn id="24" idx="2"/>
            </p:cNvCxnSpPr>
            <p:nvPr/>
          </p:nvCxnSpPr>
          <p:spPr>
            <a:xfrm>
              <a:off x="6351373" y="5486439"/>
              <a:ext cx="499030" cy="181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66">
              <a:extLst>
                <a:ext uri="{FF2B5EF4-FFF2-40B4-BE49-F238E27FC236}">
                  <a16:creationId xmlns:a16="http://schemas.microsoft.com/office/drawing/2014/main" id="{71665455-8D83-D580-1C94-CA185498979B}"/>
                </a:ext>
              </a:extLst>
            </p:cNvPr>
            <p:cNvCxnSpPr>
              <a:cxnSpLocks/>
              <a:stCxn id="22" idx="6"/>
              <a:endCxn id="23" idx="2"/>
            </p:cNvCxnSpPr>
            <p:nvPr/>
          </p:nvCxnSpPr>
          <p:spPr>
            <a:xfrm flipV="1">
              <a:off x="6351373" y="5298107"/>
              <a:ext cx="499030" cy="547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67">
              <a:extLst>
                <a:ext uri="{FF2B5EF4-FFF2-40B4-BE49-F238E27FC236}">
                  <a16:creationId xmlns:a16="http://schemas.microsoft.com/office/drawing/2014/main" id="{7E123AAC-FE49-F026-998B-880BF68163E9}"/>
                </a:ext>
              </a:extLst>
            </p:cNvPr>
            <p:cNvCxnSpPr>
              <a:cxnSpLocks/>
              <a:stCxn id="22" idx="6"/>
              <a:endCxn id="24" idx="2"/>
            </p:cNvCxnSpPr>
            <p:nvPr/>
          </p:nvCxnSpPr>
          <p:spPr>
            <a:xfrm flipV="1">
              <a:off x="6351373" y="5667597"/>
              <a:ext cx="499030" cy="1775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52" name="Picture 2" descr="https://4.bp.blogspot.com/-kzMI2adqgNo/W64DblbFdLI/AAAAAAABPGw/oPiIZO5T9CUk61hBII6y9ZegU0A53D8LwCLcBGAs/s800/computer_single_board.png">
            <a:extLst>
              <a:ext uri="{FF2B5EF4-FFF2-40B4-BE49-F238E27FC236}">
                <a16:creationId xmlns:a16="http://schemas.microsoft.com/office/drawing/2014/main" id="{A3BEDD26-0310-BE46-5CFA-85596CB04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109" y="1481757"/>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4.bp.blogspot.com/-kzMI2adqgNo/W64DblbFdLI/AAAAAAABPGw/oPiIZO5T9CUk61hBII6y9ZegU0A53D8LwCLcBGAs/s800/computer_single_board.png">
            <a:extLst>
              <a:ext uri="{FF2B5EF4-FFF2-40B4-BE49-F238E27FC236}">
                <a16:creationId xmlns:a16="http://schemas.microsoft.com/office/drawing/2014/main" id="{0E4577E2-FD25-2C43-E556-118E367390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109" y="2075872"/>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4.bp.blogspot.com/-kzMI2adqgNo/W64DblbFdLI/AAAAAAABPGw/oPiIZO5T9CUk61hBII6y9ZegU0A53D8LwCLcBGAs/s800/computer_single_board.png">
            <a:extLst>
              <a:ext uri="{FF2B5EF4-FFF2-40B4-BE49-F238E27FC236}">
                <a16:creationId xmlns:a16="http://schemas.microsoft.com/office/drawing/2014/main" id="{BFBC3C26-AD93-3E6F-EAF8-F312E7480E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3677" y="2679084"/>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4.bp.blogspot.com/-kzMI2adqgNo/W64DblbFdLI/AAAAAAABPGw/oPiIZO5T9CUk61hBII6y9ZegU0A53D8LwCLcBGAs/s800/computer_single_board.png">
            <a:extLst>
              <a:ext uri="{FF2B5EF4-FFF2-40B4-BE49-F238E27FC236}">
                <a16:creationId xmlns:a16="http://schemas.microsoft.com/office/drawing/2014/main" id="{0DA006D6-62D6-8EDC-79E7-2E183AEF17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444" y="3369044"/>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56" name="図 73">
            <a:extLst>
              <a:ext uri="{FF2B5EF4-FFF2-40B4-BE49-F238E27FC236}">
                <a16:creationId xmlns:a16="http://schemas.microsoft.com/office/drawing/2014/main" id="{1794116B-B679-17B6-6E27-811C89E44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61" y="3393944"/>
            <a:ext cx="431136" cy="431136"/>
          </a:xfrm>
          <a:prstGeom prst="rect">
            <a:avLst/>
          </a:prstGeom>
        </p:spPr>
      </p:pic>
      <p:cxnSp>
        <p:nvCxnSpPr>
          <p:cNvPr id="57" name="直線矢印コネクタ 74">
            <a:extLst>
              <a:ext uri="{FF2B5EF4-FFF2-40B4-BE49-F238E27FC236}">
                <a16:creationId xmlns:a16="http://schemas.microsoft.com/office/drawing/2014/main" id="{F20066F9-9978-16BA-C93E-F65CA0A2C254}"/>
              </a:ext>
            </a:extLst>
          </p:cNvPr>
          <p:cNvCxnSpPr>
            <a:cxnSpLocks/>
            <a:stCxn id="56" idx="3"/>
            <a:endCxn id="54" idx="1"/>
          </p:cNvCxnSpPr>
          <p:nvPr/>
        </p:nvCxnSpPr>
        <p:spPr>
          <a:xfrm flipV="1">
            <a:off x="743497" y="2965182"/>
            <a:ext cx="710180" cy="64433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58" name="直線矢印コネクタ 75">
            <a:extLst>
              <a:ext uri="{FF2B5EF4-FFF2-40B4-BE49-F238E27FC236}">
                <a16:creationId xmlns:a16="http://schemas.microsoft.com/office/drawing/2014/main" id="{C7524EFE-2533-A444-34C3-7BD27DB7F6FB}"/>
              </a:ext>
            </a:extLst>
          </p:cNvPr>
          <p:cNvCxnSpPr>
            <a:cxnSpLocks/>
          </p:cNvCxnSpPr>
          <p:nvPr/>
        </p:nvCxnSpPr>
        <p:spPr>
          <a:xfrm>
            <a:off x="1984305" y="1734536"/>
            <a:ext cx="18482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76">
            <a:extLst>
              <a:ext uri="{FF2B5EF4-FFF2-40B4-BE49-F238E27FC236}">
                <a16:creationId xmlns:a16="http://schemas.microsoft.com/office/drawing/2014/main" id="{2B71D179-268B-3446-9B2B-C49518AAD0F5}"/>
              </a:ext>
            </a:extLst>
          </p:cNvPr>
          <p:cNvCxnSpPr>
            <a:cxnSpLocks/>
          </p:cNvCxnSpPr>
          <p:nvPr/>
        </p:nvCxnSpPr>
        <p:spPr>
          <a:xfrm flipV="1">
            <a:off x="2038724" y="2302381"/>
            <a:ext cx="1783917" cy="7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77">
            <a:extLst>
              <a:ext uri="{FF2B5EF4-FFF2-40B4-BE49-F238E27FC236}">
                <a16:creationId xmlns:a16="http://schemas.microsoft.com/office/drawing/2014/main" id="{DB1E42A1-709B-5609-7829-7E355633AC55}"/>
              </a:ext>
            </a:extLst>
          </p:cNvPr>
          <p:cNvCxnSpPr>
            <a:cxnSpLocks/>
          </p:cNvCxnSpPr>
          <p:nvPr/>
        </p:nvCxnSpPr>
        <p:spPr>
          <a:xfrm>
            <a:off x="2038724" y="3009939"/>
            <a:ext cx="417143"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62" name="直線矢印コネクタ 79">
            <a:extLst>
              <a:ext uri="{FF2B5EF4-FFF2-40B4-BE49-F238E27FC236}">
                <a16:creationId xmlns:a16="http://schemas.microsoft.com/office/drawing/2014/main" id="{DE5DDC72-F8CA-2D2F-C731-D4544DC58B53}"/>
              </a:ext>
            </a:extLst>
          </p:cNvPr>
          <p:cNvCxnSpPr>
            <a:cxnSpLocks/>
          </p:cNvCxnSpPr>
          <p:nvPr/>
        </p:nvCxnSpPr>
        <p:spPr>
          <a:xfrm>
            <a:off x="4178044" y="3013795"/>
            <a:ext cx="417143"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63" name="直線矢印コネクタ 80">
            <a:extLst>
              <a:ext uri="{FF2B5EF4-FFF2-40B4-BE49-F238E27FC236}">
                <a16:creationId xmlns:a16="http://schemas.microsoft.com/office/drawing/2014/main" id="{7747AFAC-9608-0865-A3AD-8F66AC940D82}"/>
              </a:ext>
            </a:extLst>
          </p:cNvPr>
          <p:cNvCxnSpPr>
            <a:cxnSpLocks/>
          </p:cNvCxnSpPr>
          <p:nvPr/>
        </p:nvCxnSpPr>
        <p:spPr>
          <a:xfrm>
            <a:off x="1942910" y="3766178"/>
            <a:ext cx="24225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4" name="右中かっこ 81">
            <a:extLst>
              <a:ext uri="{FF2B5EF4-FFF2-40B4-BE49-F238E27FC236}">
                <a16:creationId xmlns:a16="http://schemas.microsoft.com/office/drawing/2014/main" id="{692E708C-07BB-36CD-2FB5-E305E5074A8D}"/>
              </a:ext>
            </a:extLst>
          </p:cNvPr>
          <p:cNvSpPr/>
          <p:nvPr/>
        </p:nvSpPr>
        <p:spPr>
          <a:xfrm>
            <a:off x="4474640" y="1695397"/>
            <a:ext cx="411743" cy="2079541"/>
          </a:xfrm>
          <a:prstGeom prst="rightBrace">
            <a:avLst>
              <a:gd name="adj1" fmla="val 39920"/>
              <a:gd name="adj2" fmla="val 97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65" name="グループ化 83">
            <a:extLst>
              <a:ext uri="{FF2B5EF4-FFF2-40B4-BE49-F238E27FC236}">
                <a16:creationId xmlns:a16="http://schemas.microsoft.com/office/drawing/2014/main" id="{0C08F9A0-2E94-C8AA-1264-7996B7935C10}"/>
              </a:ext>
            </a:extLst>
          </p:cNvPr>
          <p:cNvGrpSpPr/>
          <p:nvPr/>
        </p:nvGrpSpPr>
        <p:grpSpPr>
          <a:xfrm>
            <a:off x="2342476" y="2571230"/>
            <a:ext cx="1835568" cy="942041"/>
            <a:chOff x="4376057" y="4659086"/>
            <a:chExt cx="3048000" cy="1603603"/>
          </a:xfrm>
        </p:grpSpPr>
        <p:sp>
          <p:nvSpPr>
            <p:cNvPr id="66" name="吹き出し: 角を丸めた四角形 84">
              <a:extLst>
                <a:ext uri="{FF2B5EF4-FFF2-40B4-BE49-F238E27FC236}">
                  <a16:creationId xmlns:a16="http://schemas.microsoft.com/office/drawing/2014/main" id="{00F9A865-FAB0-A3D4-56F2-E62E536EB5F0}"/>
                </a:ext>
              </a:extLst>
            </p:cNvPr>
            <p:cNvSpPr/>
            <p:nvPr/>
          </p:nvSpPr>
          <p:spPr>
            <a:xfrm>
              <a:off x="4376057" y="4659086"/>
              <a:ext cx="3048000" cy="1603603"/>
            </a:xfrm>
            <a:prstGeom prst="wedgeRoundRectCallout">
              <a:avLst>
                <a:gd name="adj1" fmla="val -17943"/>
                <a:gd name="adj2" fmla="val -11069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67" name="楕円 85">
              <a:extLst>
                <a:ext uri="{FF2B5EF4-FFF2-40B4-BE49-F238E27FC236}">
                  <a16:creationId xmlns:a16="http://schemas.microsoft.com/office/drawing/2014/main" id="{5BAD3E92-8025-55E6-8CAD-0D533268904C}"/>
                </a:ext>
              </a:extLst>
            </p:cNvPr>
            <p:cNvSpPr/>
            <p:nvPr/>
          </p:nvSpPr>
          <p:spPr>
            <a:xfrm>
              <a:off x="4656732" y="4833257"/>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8" name="楕円 86">
              <a:extLst>
                <a:ext uri="{FF2B5EF4-FFF2-40B4-BE49-F238E27FC236}">
                  <a16:creationId xmlns:a16="http://schemas.microsoft.com/office/drawing/2014/main" id="{96B9A2CA-E609-0941-7150-C19D12DE2CB7}"/>
                </a:ext>
              </a:extLst>
            </p:cNvPr>
            <p:cNvSpPr/>
            <p:nvPr/>
          </p:nvSpPr>
          <p:spPr>
            <a:xfrm>
              <a:off x="4656732" y="5193957"/>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9" name="楕円 87">
              <a:extLst>
                <a:ext uri="{FF2B5EF4-FFF2-40B4-BE49-F238E27FC236}">
                  <a16:creationId xmlns:a16="http://schemas.microsoft.com/office/drawing/2014/main" id="{F2071205-A346-F1C2-DE20-9472EE9D2EE7}"/>
                </a:ext>
              </a:extLst>
            </p:cNvPr>
            <p:cNvSpPr/>
            <p:nvPr/>
          </p:nvSpPr>
          <p:spPr>
            <a:xfrm>
              <a:off x="4656732" y="5548889"/>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0" name="楕円 88">
              <a:extLst>
                <a:ext uri="{FF2B5EF4-FFF2-40B4-BE49-F238E27FC236}">
                  <a16:creationId xmlns:a16="http://schemas.microsoft.com/office/drawing/2014/main" id="{BFFB2573-3833-B3E9-78CD-6DF4DCA80437}"/>
                </a:ext>
              </a:extLst>
            </p:cNvPr>
            <p:cNvSpPr/>
            <p:nvPr/>
          </p:nvSpPr>
          <p:spPr>
            <a:xfrm>
              <a:off x="4682034" y="5913885"/>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1" name="楕円 89">
              <a:extLst>
                <a:ext uri="{FF2B5EF4-FFF2-40B4-BE49-F238E27FC236}">
                  <a16:creationId xmlns:a16="http://schemas.microsoft.com/office/drawing/2014/main" id="{135A270D-8208-FF01-BE48-9FD2623D6E6D}"/>
                </a:ext>
              </a:extLst>
            </p:cNvPr>
            <p:cNvSpPr/>
            <p:nvPr/>
          </p:nvSpPr>
          <p:spPr>
            <a:xfrm>
              <a:off x="5391811" y="4985952"/>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2" name="楕円 90">
              <a:extLst>
                <a:ext uri="{FF2B5EF4-FFF2-40B4-BE49-F238E27FC236}">
                  <a16:creationId xmlns:a16="http://schemas.microsoft.com/office/drawing/2014/main" id="{FA5E247C-BEB7-A7D1-9138-E666D1710060}"/>
                </a:ext>
              </a:extLst>
            </p:cNvPr>
            <p:cNvSpPr/>
            <p:nvPr/>
          </p:nvSpPr>
          <p:spPr>
            <a:xfrm>
              <a:off x="5391811" y="5385359"/>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3" name="楕円 91">
              <a:extLst>
                <a:ext uri="{FF2B5EF4-FFF2-40B4-BE49-F238E27FC236}">
                  <a16:creationId xmlns:a16="http://schemas.microsoft.com/office/drawing/2014/main" id="{DFB5D3C2-B100-1C30-93E8-A9FE261FD184}"/>
                </a:ext>
              </a:extLst>
            </p:cNvPr>
            <p:cNvSpPr/>
            <p:nvPr/>
          </p:nvSpPr>
          <p:spPr>
            <a:xfrm>
              <a:off x="5391811" y="5747303"/>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4" name="楕円 92">
              <a:extLst>
                <a:ext uri="{FF2B5EF4-FFF2-40B4-BE49-F238E27FC236}">
                  <a16:creationId xmlns:a16="http://schemas.microsoft.com/office/drawing/2014/main" id="{4169A2F2-FC4A-4F54-290A-7CBB6D8E48A1}"/>
                </a:ext>
              </a:extLst>
            </p:cNvPr>
            <p:cNvSpPr/>
            <p:nvPr/>
          </p:nvSpPr>
          <p:spPr>
            <a:xfrm>
              <a:off x="6121107" y="5023551"/>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5" name="楕円 93">
              <a:extLst>
                <a:ext uri="{FF2B5EF4-FFF2-40B4-BE49-F238E27FC236}">
                  <a16:creationId xmlns:a16="http://schemas.microsoft.com/office/drawing/2014/main" id="{8436BD37-6398-F5A4-A2A4-15E3D1E08968}"/>
                </a:ext>
              </a:extLst>
            </p:cNvPr>
            <p:cNvSpPr/>
            <p:nvPr/>
          </p:nvSpPr>
          <p:spPr>
            <a:xfrm>
              <a:off x="6139543" y="5382289"/>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6" name="楕円 94">
              <a:extLst>
                <a:ext uri="{FF2B5EF4-FFF2-40B4-BE49-F238E27FC236}">
                  <a16:creationId xmlns:a16="http://schemas.microsoft.com/office/drawing/2014/main" id="{2E03841F-2056-3016-88EB-2DC701C4664C}"/>
                </a:ext>
              </a:extLst>
            </p:cNvPr>
            <p:cNvSpPr/>
            <p:nvPr/>
          </p:nvSpPr>
          <p:spPr>
            <a:xfrm>
              <a:off x="6139543" y="5741027"/>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7" name="楕円 95">
              <a:extLst>
                <a:ext uri="{FF2B5EF4-FFF2-40B4-BE49-F238E27FC236}">
                  <a16:creationId xmlns:a16="http://schemas.microsoft.com/office/drawing/2014/main" id="{E6D6D9C4-3602-51F5-E0EE-C34AA1B26E14}"/>
                </a:ext>
              </a:extLst>
            </p:cNvPr>
            <p:cNvSpPr/>
            <p:nvPr/>
          </p:nvSpPr>
          <p:spPr>
            <a:xfrm>
              <a:off x="6850403" y="5193957"/>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8" name="楕円 96">
              <a:extLst>
                <a:ext uri="{FF2B5EF4-FFF2-40B4-BE49-F238E27FC236}">
                  <a16:creationId xmlns:a16="http://schemas.microsoft.com/office/drawing/2014/main" id="{18B6F6CC-920F-3158-F464-64FCE0938B60}"/>
                </a:ext>
              </a:extLst>
            </p:cNvPr>
            <p:cNvSpPr/>
            <p:nvPr/>
          </p:nvSpPr>
          <p:spPr>
            <a:xfrm>
              <a:off x="6850403" y="5563447"/>
              <a:ext cx="211830" cy="208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79" name="直線矢印コネクタ 97">
              <a:extLst>
                <a:ext uri="{FF2B5EF4-FFF2-40B4-BE49-F238E27FC236}">
                  <a16:creationId xmlns:a16="http://schemas.microsoft.com/office/drawing/2014/main" id="{DBA27041-F979-51FF-B8C6-7C708B092B28}"/>
                </a:ext>
              </a:extLst>
            </p:cNvPr>
            <p:cNvCxnSpPr>
              <a:stCxn id="67" idx="6"/>
              <a:endCxn id="71" idx="2"/>
            </p:cNvCxnSpPr>
            <p:nvPr/>
          </p:nvCxnSpPr>
          <p:spPr>
            <a:xfrm>
              <a:off x="4868562" y="4937407"/>
              <a:ext cx="523249" cy="152695"/>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0" name="直線矢印コネクタ 98">
              <a:extLst>
                <a:ext uri="{FF2B5EF4-FFF2-40B4-BE49-F238E27FC236}">
                  <a16:creationId xmlns:a16="http://schemas.microsoft.com/office/drawing/2014/main" id="{0ED2FC50-623D-C11B-2838-59E73C36D9C7}"/>
                </a:ext>
              </a:extLst>
            </p:cNvPr>
            <p:cNvCxnSpPr>
              <a:cxnSpLocks/>
              <a:stCxn id="67" idx="6"/>
              <a:endCxn id="72" idx="2"/>
            </p:cNvCxnSpPr>
            <p:nvPr/>
          </p:nvCxnSpPr>
          <p:spPr>
            <a:xfrm>
              <a:off x="4868562" y="4937407"/>
              <a:ext cx="523249" cy="552102"/>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1" name="直線矢印コネクタ 99">
              <a:extLst>
                <a:ext uri="{FF2B5EF4-FFF2-40B4-BE49-F238E27FC236}">
                  <a16:creationId xmlns:a16="http://schemas.microsoft.com/office/drawing/2014/main" id="{6F758122-FE10-F609-E518-7E779C4BEAAD}"/>
                </a:ext>
              </a:extLst>
            </p:cNvPr>
            <p:cNvCxnSpPr>
              <a:cxnSpLocks/>
              <a:stCxn id="67" idx="6"/>
              <a:endCxn id="73" idx="2"/>
            </p:cNvCxnSpPr>
            <p:nvPr/>
          </p:nvCxnSpPr>
          <p:spPr>
            <a:xfrm>
              <a:off x="4868562" y="4937407"/>
              <a:ext cx="523249" cy="914046"/>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2" name="直線矢印コネクタ 100">
              <a:extLst>
                <a:ext uri="{FF2B5EF4-FFF2-40B4-BE49-F238E27FC236}">
                  <a16:creationId xmlns:a16="http://schemas.microsoft.com/office/drawing/2014/main" id="{2E5B13BA-B382-8DB0-3CEB-E276D9A4143D}"/>
                </a:ext>
              </a:extLst>
            </p:cNvPr>
            <p:cNvCxnSpPr>
              <a:cxnSpLocks/>
              <a:stCxn id="68" idx="6"/>
              <a:endCxn id="71" idx="2"/>
            </p:cNvCxnSpPr>
            <p:nvPr/>
          </p:nvCxnSpPr>
          <p:spPr>
            <a:xfrm flipV="1">
              <a:off x="4868562" y="5090102"/>
              <a:ext cx="523249" cy="208005"/>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3" name="直線矢印コネクタ 101">
              <a:extLst>
                <a:ext uri="{FF2B5EF4-FFF2-40B4-BE49-F238E27FC236}">
                  <a16:creationId xmlns:a16="http://schemas.microsoft.com/office/drawing/2014/main" id="{28EF24DC-C28B-98C6-51F6-38C4FE6D3299}"/>
                </a:ext>
              </a:extLst>
            </p:cNvPr>
            <p:cNvCxnSpPr>
              <a:cxnSpLocks/>
              <a:stCxn id="68" idx="6"/>
              <a:endCxn id="72" idx="2"/>
            </p:cNvCxnSpPr>
            <p:nvPr/>
          </p:nvCxnSpPr>
          <p:spPr>
            <a:xfrm>
              <a:off x="4868562" y="5298107"/>
              <a:ext cx="523249" cy="191402"/>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4" name="直線矢印コネクタ 102">
              <a:extLst>
                <a:ext uri="{FF2B5EF4-FFF2-40B4-BE49-F238E27FC236}">
                  <a16:creationId xmlns:a16="http://schemas.microsoft.com/office/drawing/2014/main" id="{BA966AF2-242E-539F-E766-38AA2498071C}"/>
                </a:ext>
              </a:extLst>
            </p:cNvPr>
            <p:cNvCxnSpPr>
              <a:cxnSpLocks/>
              <a:stCxn id="68" idx="6"/>
              <a:endCxn id="73" idx="2"/>
            </p:cNvCxnSpPr>
            <p:nvPr/>
          </p:nvCxnSpPr>
          <p:spPr>
            <a:xfrm>
              <a:off x="4868562" y="5298107"/>
              <a:ext cx="523249" cy="553346"/>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5" name="直線矢印コネクタ 103">
              <a:extLst>
                <a:ext uri="{FF2B5EF4-FFF2-40B4-BE49-F238E27FC236}">
                  <a16:creationId xmlns:a16="http://schemas.microsoft.com/office/drawing/2014/main" id="{9137E13E-959E-BD14-69EB-6033BC0C7435}"/>
                </a:ext>
              </a:extLst>
            </p:cNvPr>
            <p:cNvCxnSpPr>
              <a:cxnSpLocks/>
              <a:stCxn id="69" idx="6"/>
              <a:endCxn id="71" idx="2"/>
            </p:cNvCxnSpPr>
            <p:nvPr/>
          </p:nvCxnSpPr>
          <p:spPr>
            <a:xfrm flipV="1">
              <a:off x="4868562" y="5090102"/>
              <a:ext cx="523249" cy="562937"/>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6" name="直線矢印コネクタ 104">
              <a:extLst>
                <a:ext uri="{FF2B5EF4-FFF2-40B4-BE49-F238E27FC236}">
                  <a16:creationId xmlns:a16="http://schemas.microsoft.com/office/drawing/2014/main" id="{C7E1D532-DE2B-F6A7-8418-2D8EE9F9DF4E}"/>
                </a:ext>
              </a:extLst>
            </p:cNvPr>
            <p:cNvCxnSpPr>
              <a:cxnSpLocks/>
              <a:stCxn id="69" idx="6"/>
              <a:endCxn id="72" idx="2"/>
            </p:cNvCxnSpPr>
            <p:nvPr/>
          </p:nvCxnSpPr>
          <p:spPr>
            <a:xfrm flipV="1">
              <a:off x="4868562" y="5489509"/>
              <a:ext cx="523249" cy="16353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7" name="直線矢印コネクタ 105">
              <a:extLst>
                <a:ext uri="{FF2B5EF4-FFF2-40B4-BE49-F238E27FC236}">
                  <a16:creationId xmlns:a16="http://schemas.microsoft.com/office/drawing/2014/main" id="{87B8B2F0-7371-1F01-A290-5F08A14686FC}"/>
                </a:ext>
              </a:extLst>
            </p:cNvPr>
            <p:cNvCxnSpPr>
              <a:cxnSpLocks/>
              <a:stCxn id="69" idx="6"/>
              <a:endCxn id="73" idx="2"/>
            </p:cNvCxnSpPr>
            <p:nvPr/>
          </p:nvCxnSpPr>
          <p:spPr>
            <a:xfrm>
              <a:off x="4868562" y="5653039"/>
              <a:ext cx="523249" cy="198414"/>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8" name="直線矢印コネクタ 106">
              <a:extLst>
                <a:ext uri="{FF2B5EF4-FFF2-40B4-BE49-F238E27FC236}">
                  <a16:creationId xmlns:a16="http://schemas.microsoft.com/office/drawing/2014/main" id="{D1FA0545-5358-DD4C-91CE-9E20BF85D70C}"/>
                </a:ext>
              </a:extLst>
            </p:cNvPr>
            <p:cNvCxnSpPr>
              <a:cxnSpLocks/>
              <a:stCxn id="70" idx="6"/>
              <a:endCxn id="71" idx="2"/>
            </p:cNvCxnSpPr>
            <p:nvPr/>
          </p:nvCxnSpPr>
          <p:spPr>
            <a:xfrm flipV="1">
              <a:off x="4893864" y="5090102"/>
              <a:ext cx="497947" cy="927933"/>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9" name="直線矢印コネクタ 107">
              <a:extLst>
                <a:ext uri="{FF2B5EF4-FFF2-40B4-BE49-F238E27FC236}">
                  <a16:creationId xmlns:a16="http://schemas.microsoft.com/office/drawing/2014/main" id="{9B034BAA-CC74-2DD6-D00D-2864AAF0425C}"/>
                </a:ext>
              </a:extLst>
            </p:cNvPr>
            <p:cNvCxnSpPr>
              <a:cxnSpLocks/>
              <a:stCxn id="70" idx="6"/>
              <a:endCxn id="72" idx="2"/>
            </p:cNvCxnSpPr>
            <p:nvPr/>
          </p:nvCxnSpPr>
          <p:spPr>
            <a:xfrm flipV="1">
              <a:off x="4893864" y="5489509"/>
              <a:ext cx="497947" cy="528526"/>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0" name="直線矢印コネクタ 108">
              <a:extLst>
                <a:ext uri="{FF2B5EF4-FFF2-40B4-BE49-F238E27FC236}">
                  <a16:creationId xmlns:a16="http://schemas.microsoft.com/office/drawing/2014/main" id="{BC0D913F-4D1E-4876-8B2F-2D3CD7DC0B76}"/>
                </a:ext>
              </a:extLst>
            </p:cNvPr>
            <p:cNvCxnSpPr>
              <a:cxnSpLocks/>
              <a:stCxn id="70" idx="6"/>
              <a:endCxn id="73" idx="2"/>
            </p:cNvCxnSpPr>
            <p:nvPr/>
          </p:nvCxnSpPr>
          <p:spPr>
            <a:xfrm flipV="1">
              <a:off x="4893864" y="5851453"/>
              <a:ext cx="497947" cy="166582"/>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1" name="直線矢印コネクタ 109">
              <a:extLst>
                <a:ext uri="{FF2B5EF4-FFF2-40B4-BE49-F238E27FC236}">
                  <a16:creationId xmlns:a16="http://schemas.microsoft.com/office/drawing/2014/main" id="{C75FBD5F-2A64-5AF4-10D7-5ADD02A76445}"/>
                </a:ext>
              </a:extLst>
            </p:cNvPr>
            <p:cNvCxnSpPr>
              <a:cxnSpLocks/>
              <a:stCxn id="71" idx="6"/>
              <a:endCxn id="74" idx="2"/>
            </p:cNvCxnSpPr>
            <p:nvPr/>
          </p:nvCxnSpPr>
          <p:spPr>
            <a:xfrm>
              <a:off x="5603641" y="5090102"/>
              <a:ext cx="517466" cy="37599"/>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2" name="直線矢印コネクタ 110">
              <a:extLst>
                <a:ext uri="{FF2B5EF4-FFF2-40B4-BE49-F238E27FC236}">
                  <a16:creationId xmlns:a16="http://schemas.microsoft.com/office/drawing/2014/main" id="{EF2B98A7-3CB5-4CEF-5CF9-2CCC454C2534}"/>
                </a:ext>
              </a:extLst>
            </p:cNvPr>
            <p:cNvCxnSpPr>
              <a:cxnSpLocks/>
              <a:stCxn id="71" idx="6"/>
              <a:endCxn id="75" idx="2"/>
            </p:cNvCxnSpPr>
            <p:nvPr/>
          </p:nvCxnSpPr>
          <p:spPr>
            <a:xfrm>
              <a:off x="5603641" y="5090102"/>
              <a:ext cx="535902" cy="396337"/>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3" name="直線矢印コネクタ 111">
              <a:extLst>
                <a:ext uri="{FF2B5EF4-FFF2-40B4-BE49-F238E27FC236}">
                  <a16:creationId xmlns:a16="http://schemas.microsoft.com/office/drawing/2014/main" id="{9B052ECA-4088-6F7F-0DE3-5D38203BD58A}"/>
                </a:ext>
              </a:extLst>
            </p:cNvPr>
            <p:cNvCxnSpPr>
              <a:cxnSpLocks/>
              <a:stCxn id="71" idx="6"/>
              <a:endCxn id="76" idx="2"/>
            </p:cNvCxnSpPr>
            <p:nvPr/>
          </p:nvCxnSpPr>
          <p:spPr>
            <a:xfrm>
              <a:off x="5603641" y="5090102"/>
              <a:ext cx="535902" cy="755075"/>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4" name="直線矢印コネクタ 112">
              <a:extLst>
                <a:ext uri="{FF2B5EF4-FFF2-40B4-BE49-F238E27FC236}">
                  <a16:creationId xmlns:a16="http://schemas.microsoft.com/office/drawing/2014/main" id="{67C50EC8-2AE8-1969-3C4E-9CCEF9AF03B5}"/>
                </a:ext>
              </a:extLst>
            </p:cNvPr>
            <p:cNvCxnSpPr>
              <a:cxnSpLocks/>
              <a:stCxn id="72" idx="6"/>
              <a:endCxn id="74" idx="2"/>
            </p:cNvCxnSpPr>
            <p:nvPr/>
          </p:nvCxnSpPr>
          <p:spPr>
            <a:xfrm flipV="1">
              <a:off x="5603641" y="5127701"/>
              <a:ext cx="517466" cy="361808"/>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5" name="直線矢印コネクタ 113">
              <a:extLst>
                <a:ext uri="{FF2B5EF4-FFF2-40B4-BE49-F238E27FC236}">
                  <a16:creationId xmlns:a16="http://schemas.microsoft.com/office/drawing/2014/main" id="{D0AC5A85-0D86-4343-C0A8-F3DCC5917640}"/>
                </a:ext>
              </a:extLst>
            </p:cNvPr>
            <p:cNvCxnSpPr>
              <a:cxnSpLocks/>
              <a:stCxn id="72" idx="6"/>
              <a:endCxn id="75" idx="2"/>
            </p:cNvCxnSpPr>
            <p:nvPr/>
          </p:nvCxnSpPr>
          <p:spPr>
            <a:xfrm flipV="1">
              <a:off x="5603641" y="5486439"/>
              <a:ext cx="535902" cy="307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6" name="直線矢印コネクタ 114">
              <a:extLst>
                <a:ext uri="{FF2B5EF4-FFF2-40B4-BE49-F238E27FC236}">
                  <a16:creationId xmlns:a16="http://schemas.microsoft.com/office/drawing/2014/main" id="{E7C47EBF-9F0B-543C-7B4F-584834D8019F}"/>
                </a:ext>
              </a:extLst>
            </p:cNvPr>
            <p:cNvCxnSpPr>
              <a:cxnSpLocks/>
              <a:stCxn id="72" idx="6"/>
              <a:endCxn id="76" idx="2"/>
            </p:cNvCxnSpPr>
            <p:nvPr/>
          </p:nvCxnSpPr>
          <p:spPr>
            <a:xfrm>
              <a:off x="5603641" y="5489509"/>
              <a:ext cx="535902" cy="355668"/>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7" name="直線矢印コネクタ 115">
              <a:extLst>
                <a:ext uri="{FF2B5EF4-FFF2-40B4-BE49-F238E27FC236}">
                  <a16:creationId xmlns:a16="http://schemas.microsoft.com/office/drawing/2014/main" id="{F520FF5F-9025-2F71-C17F-FCB71D9C5B83}"/>
                </a:ext>
              </a:extLst>
            </p:cNvPr>
            <p:cNvCxnSpPr>
              <a:cxnSpLocks/>
              <a:stCxn id="73" idx="6"/>
              <a:endCxn id="76" idx="2"/>
            </p:cNvCxnSpPr>
            <p:nvPr/>
          </p:nvCxnSpPr>
          <p:spPr>
            <a:xfrm flipV="1">
              <a:off x="5603641" y="5845177"/>
              <a:ext cx="535902" cy="6276"/>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8" name="直線矢印コネクタ 116">
              <a:extLst>
                <a:ext uri="{FF2B5EF4-FFF2-40B4-BE49-F238E27FC236}">
                  <a16:creationId xmlns:a16="http://schemas.microsoft.com/office/drawing/2014/main" id="{77B896EB-44CE-231E-4985-F0B5F1786041}"/>
                </a:ext>
              </a:extLst>
            </p:cNvPr>
            <p:cNvCxnSpPr>
              <a:cxnSpLocks/>
              <a:stCxn id="73" idx="6"/>
              <a:endCxn id="75" idx="2"/>
            </p:cNvCxnSpPr>
            <p:nvPr/>
          </p:nvCxnSpPr>
          <p:spPr>
            <a:xfrm flipV="1">
              <a:off x="5603641" y="5486439"/>
              <a:ext cx="535902" cy="365014"/>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9" name="直線矢印コネクタ 117">
              <a:extLst>
                <a:ext uri="{FF2B5EF4-FFF2-40B4-BE49-F238E27FC236}">
                  <a16:creationId xmlns:a16="http://schemas.microsoft.com/office/drawing/2014/main" id="{92D9B535-53D6-18ED-EDC5-5F6254B2D460}"/>
                </a:ext>
              </a:extLst>
            </p:cNvPr>
            <p:cNvCxnSpPr>
              <a:cxnSpLocks/>
              <a:stCxn id="73" idx="6"/>
              <a:endCxn id="74" idx="2"/>
            </p:cNvCxnSpPr>
            <p:nvPr/>
          </p:nvCxnSpPr>
          <p:spPr>
            <a:xfrm flipV="1">
              <a:off x="5603641" y="5127701"/>
              <a:ext cx="517466" cy="723752"/>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0" name="直線矢印コネクタ 118">
              <a:extLst>
                <a:ext uri="{FF2B5EF4-FFF2-40B4-BE49-F238E27FC236}">
                  <a16:creationId xmlns:a16="http://schemas.microsoft.com/office/drawing/2014/main" id="{0B220170-2A84-8A8B-E8F7-5FBA22610B7C}"/>
                </a:ext>
              </a:extLst>
            </p:cNvPr>
            <p:cNvCxnSpPr>
              <a:cxnSpLocks/>
              <a:stCxn id="74" idx="6"/>
              <a:endCxn id="77" idx="2"/>
            </p:cNvCxnSpPr>
            <p:nvPr/>
          </p:nvCxnSpPr>
          <p:spPr>
            <a:xfrm>
              <a:off x="6332937" y="5127701"/>
              <a:ext cx="517466" cy="170406"/>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1" name="直線矢印コネクタ 119">
              <a:extLst>
                <a:ext uri="{FF2B5EF4-FFF2-40B4-BE49-F238E27FC236}">
                  <a16:creationId xmlns:a16="http://schemas.microsoft.com/office/drawing/2014/main" id="{A1AAD802-EB37-E718-DDCE-3AAE1C44E97A}"/>
                </a:ext>
              </a:extLst>
            </p:cNvPr>
            <p:cNvCxnSpPr>
              <a:cxnSpLocks/>
              <a:stCxn id="74" idx="6"/>
              <a:endCxn id="78" idx="2"/>
            </p:cNvCxnSpPr>
            <p:nvPr/>
          </p:nvCxnSpPr>
          <p:spPr>
            <a:xfrm>
              <a:off x="6332937" y="5127701"/>
              <a:ext cx="517466" cy="539896"/>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2" name="直線矢印コネクタ 120">
              <a:extLst>
                <a:ext uri="{FF2B5EF4-FFF2-40B4-BE49-F238E27FC236}">
                  <a16:creationId xmlns:a16="http://schemas.microsoft.com/office/drawing/2014/main" id="{8A0E3075-E0B3-66C3-7D47-6F557E634E80}"/>
                </a:ext>
              </a:extLst>
            </p:cNvPr>
            <p:cNvCxnSpPr>
              <a:cxnSpLocks/>
              <a:stCxn id="75" idx="6"/>
              <a:endCxn id="77" idx="2"/>
            </p:cNvCxnSpPr>
            <p:nvPr/>
          </p:nvCxnSpPr>
          <p:spPr>
            <a:xfrm flipV="1">
              <a:off x="6351373" y="5298107"/>
              <a:ext cx="499030" cy="188332"/>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3" name="直線矢印コネクタ 121">
              <a:extLst>
                <a:ext uri="{FF2B5EF4-FFF2-40B4-BE49-F238E27FC236}">
                  <a16:creationId xmlns:a16="http://schemas.microsoft.com/office/drawing/2014/main" id="{BEBB2D32-853D-A42E-D282-C94D761C0BA2}"/>
                </a:ext>
              </a:extLst>
            </p:cNvPr>
            <p:cNvCxnSpPr>
              <a:cxnSpLocks/>
              <a:stCxn id="75" idx="6"/>
              <a:endCxn id="78" idx="2"/>
            </p:cNvCxnSpPr>
            <p:nvPr/>
          </p:nvCxnSpPr>
          <p:spPr>
            <a:xfrm>
              <a:off x="6351373" y="5486439"/>
              <a:ext cx="499030" cy="181158"/>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4" name="直線矢印コネクタ 122">
              <a:extLst>
                <a:ext uri="{FF2B5EF4-FFF2-40B4-BE49-F238E27FC236}">
                  <a16:creationId xmlns:a16="http://schemas.microsoft.com/office/drawing/2014/main" id="{E77F3D76-24EC-7378-C38F-252DB6BFDA6F}"/>
                </a:ext>
              </a:extLst>
            </p:cNvPr>
            <p:cNvCxnSpPr>
              <a:cxnSpLocks/>
              <a:stCxn id="76" idx="6"/>
              <a:endCxn id="77" idx="2"/>
            </p:cNvCxnSpPr>
            <p:nvPr/>
          </p:nvCxnSpPr>
          <p:spPr>
            <a:xfrm flipV="1">
              <a:off x="6351373" y="5298107"/>
              <a:ext cx="499030" cy="54707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5" name="直線矢印コネクタ 123">
              <a:extLst>
                <a:ext uri="{FF2B5EF4-FFF2-40B4-BE49-F238E27FC236}">
                  <a16:creationId xmlns:a16="http://schemas.microsoft.com/office/drawing/2014/main" id="{219432E7-4F8B-F5FD-EFC5-95500BE8EA38}"/>
                </a:ext>
              </a:extLst>
            </p:cNvPr>
            <p:cNvCxnSpPr>
              <a:cxnSpLocks/>
              <a:stCxn id="76" idx="6"/>
              <a:endCxn id="78" idx="2"/>
            </p:cNvCxnSpPr>
            <p:nvPr/>
          </p:nvCxnSpPr>
          <p:spPr>
            <a:xfrm flipV="1">
              <a:off x="6351373" y="5667597"/>
              <a:ext cx="499030" cy="17758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grpSp>
      <mc:AlternateContent xmlns:mc="http://schemas.openxmlformats.org/markup-compatibility/2006" xmlns:a14="http://schemas.microsoft.com/office/drawing/2010/main">
        <mc:Choice Requires="a14">
          <p:sp>
            <p:nvSpPr>
              <p:cNvPr id="106" name="テキスト ボックス 82">
                <a:extLst>
                  <a:ext uri="{FF2B5EF4-FFF2-40B4-BE49-F238E27FC236}">
                    <a16:creationId xmlns:a16="http://schemas.microsoft.com/office/drawing/2014/main" id="{0ADF0672-9D32-4153-5375-337928C7D73F}"/>
                  </a:ext>
                </a:extLst>
              </p:cNvPr>
              <p:cNvSpPr txBox="1"/>
              <p:nvPr/>
            </p:nvSpPr>
            <p:spPr>
              <a:xfrm>
                <a:off x="2543949" y="1836200"/>
                <a:ext cx="11481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𝑋</m:t>
                          </m:r>
                        </m:e>
                        <m:sub>
                          <m:r>
                            <a:rPr lang="en-US" altLang="ja-JP" b="0" i="1" smtClean="0">
                              <a:latin typeface="Cambria Math" panose="02040503050406030204" pitchFamily="18" charset="0"/>
                            </a:rPr>
                            <m:t>3</m:t>
                          </m:r>
                        </m:sub>
                        <m:sup>
                          <m:r>
                            <a:rPr lang="en-US" altLang="ja-JP" b="0" i="1" smtClean="0">
                              <a:latin typeface="Cambria Math" panose="02040503050406030204" pitchFamily="18" charset="0"/>
                            </a:rPr>
                            <m:t>′</m:t>
                          </m:r>
                        </m:sup>
                      </m:sSubSup>
                      <m:r>
                        <a:rPr lang="ja-JP" altLang="en-US" i="1">
                          <a:latin typeface="Cambria Math" panose="02040503050406030204" pitchFamily="18" charset="0"/>
                        </a:rPr>
                        <m:t>＝</m:t>
                      </m:r>
                      <m:r>
                        <a:rPr lang="en-US" altLang="ja-JP" b="0" i="1" smtClean="0">
                          <a:latin typeface="Cambria Math" panose="02040503050406030204" pitchFamily="18" charset="0"/>
                        </a:rPr>
                        <m:t>𝑔</m:t>
                      </m:r>
                      <m:r>
                        <a:rPr lang="ja-JP" altLang="en-US" i="1">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𝑋</m:t>
                          </m:r>
                        </m:e>
                        <m:sub>
                          <m:r>
                            <a:rPr lang="en-US" altLang="ja-JP" b="0" i="1" smtClean="0">
                              <a:latin typeface="Cambria Math" panose="02040503050406030204" pitchFamily="18" charset="0"/>
                            </a:rPr>
                            <m:t>3</m:t>
                          </m:r>
                        </m:sub>
                      </m:sSub>
                      <m:r>
                        <a:rPr lang="ja-JP" altLang="en-US" i="1">
                          <a:latin typeface="Cambria Math" panose="02040503050406030204" pitchFamily="18" charset="0"/>
                        </a:rPr>
                        <m:t>）</m:t>
                      </m:r>
                    </m:oMath>
                  </m:oMathPara>
                </a14:m>
                <a:endParaRPr kumimoji="1" lang="ja-JP" altLang="en-US" i="1" dirty="0"/>
              </a:p>
            </p:txBody>
          </p:sp>
        </mc:Choice>
        <mc:Fallback xmlns="">
          <p:sp>
            <p:nvSpPr>
              <p:cNvPr id="106" name="テキスト ボックス 82">
                <a:extLst>
                  <a:ext uri="{FF2B5EF4-FFF2-40B4-BE49-F238E27FC236}">
                    <a16:creationId xmlns:a16="http://schemas.microsoft.com/office/drawing/2014/main" id="{0ADF0672-9D32-4153-5375-337928C7D73F}"/>
                  </a:ext>
                </a:extLst>
              </p:cNvPr>
              <p:cNvSpPr txBox="1">
                <a:spLocks noRot="1" noChangeAspect="1" noMove="1" noResize="1" noEditPoints="1" noAdjustHandles="1" noChangeArrowheads="1" noChangeShapeType="1" noTextEdit="1"/>
              </p:cNvSpPr>
              <p:nvPr/>
            </p:nvSpPr>
            <p:spPr>
              <a:xfrm>
                <a:off x="2543949" y="1836200"/>
                <a:ext cx="1148199" cy="276999"/>
              </a:xfrm>
              <a:prstGeom prst="rect">
                <a:avLst/>
              </a:prstGeom>
              <a:blipFill>
                <a:blip r:embed="rId5"/>
                <a:stretch>
                  <a:fillRect l="-6878" t="-8696" r="-23810" b="-26087"/>
                </a:stretch>
              </a:blipFill>
            </p:spPr>
            <p:txBody>
              <a:bodyPr/>
              <a:lstStyle/>
              <a:p>
                <a:r>
                  <a:rPr lang="en-US">
                    <a:noFill/>
                  </a:rPr>
                  <a:t> </a:t>
                </a:r>
              </a:p>
            </p:txBody>
          </p:sp>
        </mc:Fallback>
      </mc:AlternateContent>
      <p:sp>
        <p:nvSpPr>
          <p:cNvPr id="107" name="テキスト ボックス 124">
            <a:extLst>
              <a:ext uri="{FF2B5EF4-FFF2-40B4-BE49-F238E27FC236}">
                <a16:creationId xmlns:a16="http://schemas.microsoft.com/office/drawing/2014/main" id="{B658DC3C-588A-9D0F-1D13-EFFC0B4BF6BC}"/>
              </a:ext>
            </a:extLst>
          </p:cNvPr>
          <p:cNvSpPr txBox="1"/>
          <p:nvPr/>
        </p:nvSpPr>
        <p:spPr>
          <a:xfrm>
            <a:off x="7468400" y="1506552"/>
            <a:ext cx="1556657" cy="369332"/>
          </a:xfrm>
          <a:prstGeom prst="rect">
            <a:avLst/>
          </a:prstGeom>
          <a:noFill/>
        </p:spPr>
        <p:txBody>
          <a:bodyPr wrap="square" rtlCol="0">
            <a:spAutoFit/>
          </a:bodyPr>
          <a:lstStyle/>
          <a:p>
            <a:r>
              <a:rPr kumimoji="1" lang="en-US" altLang="ja-JP" dirty="0"/>
              <a:t>Output</a:t>
            </a:r>
            <a:endParaRPr kumimoji="1" lang="ja-JP" altLang="en-US" dirty="0"/>
          </a:p>
        </p:txBody>
      </p:sp>
      <p:sp>
        <p:nvSpPr>
          <p:cNvPr id="108" name="テキスト ボックス 125">
            <a:extLst>
              <a:ext uri="{FF2B5EF4-FFF2-40B4-BE49-F238E27FC236}">
                <a16:creationId xmlns:a16="http://schemas.microsoft.com/office/drawing/2014/main" id="{D7F8AC81-908D-28A9-387C-876AE7ECCD69}"/>
              </a:ext>
            </a:extLst>
          </p:cNvPr>
          <p:cNvSpPr txBox="1"/>
          <p:nvPr/>
        </p:nvSpPr>
        <p:spPr>
          <a:xfrm>
            <a:off x="8164002" y="1989150"/>
            <a:ext cx="1722109" cy="369332"/>
          </a:xfrm>
          <a:prstGeom prst="rect">
            <a:avLst/>
          </a:prstGeom>
          <a:noFill/>
        </p:spPr>
        <p:txBody>
          <a:bodyPr wrap="square" rtlCol="0">
            <a:spAutoFit/>
          </a:bodyPr>
          <a:lstStyle/>
          <a:p>
            <a:r>
              <a:rPr lang="en-US" dirty="0">
                <a:effectLst/>
                <a:latin typeface="Segoe UI Web (West European)"/>
              </a:rPr>
              <a:t>Attack Targets</a:t>
            </a:r>
          </a:p>
        </p:txBody>
      </p:sp>
      <p:sp>
        <p:nvSpPr>
          <p:cNvPr id="110" name="TextBox 109">
            <a:extLst>
              <a:ext uri="{FF2B5EF4-FFF2-40B4-BE49-F238E27FC236}">
                <a16:creationId xmlns:a16="http://schemas.microsoft.com/office/drawing/2014/main" id="{DE11F3F7-557F-C781-0FEE-9255E1EB0C58}"/>
              </a:ext>
            </a:extLst>
          </p:cNvPr>
          <p:cNvSpPr txBox="1"/>
          <p:nvPr/>
        </p:nvSpPr>
        <p:spPr>
          <a:xfrm>
            <a:off x="5540801" y="1216932"/>
            <a:ext cx="1837529" cy="369332"/>
          </a:xfrm>
          <a:prstGeom prst="rect">
            <a:avLst/>
          </a:prstGeom>
          <a:noFill/>
        </p:spPr>
        <p:txBody>
          <a:bodyPr wrap="square">
            <a:spAutoFit/>
          </a:bodyPr>
          <a:lstStyle/>
          <a:p>
            <a:pPr algn="ctr"/>
            <a:r>
              <a:rPr kumimoji="1" lang="en-US" altLang="ja-JP" dirty="0"/>
              <a:t>Target Model</a:t>
            </a:r>
            <a:endParaRPr kumimoji="1" lang="ja-JP" altLang="en-US" dirty="0"/>
          </a:p>
        </p:txBody>
      </p:sp>
      <p:sp>
        <p:nvSpPr>
          <p:cNvPr id="115" name="TextBox 114">
            <a:extLst>
              <a:ext uri="{FF2B5EF4-FFF2-40B4-BE49-F238E27FC236}">
                <a16:creationId xmlns:a16="http://schemas.microsoft.com/office/drawing/2014/main" id="{0435F656-6A01-87E4-6B5E-2A3C6E595EE7}"/>
              </a:ext>
            </a:extLst>
          </p:cNvPr>
          <p:cNvSpPr txBox="1"/>
          <p:nvPr/>
        </p:nvSpPr>
        <p:spPr>
          <a:xfrm>
            <a:off x="2467967" y="3439650"/>
            <a:ext cx="1531729" cy="369332"/>
          </a:xfrm>
          <a:prstGeom prst="rect">
            <a:avLst/>
          </a:prstGeom>
          <a:noFill/>
        </p:spPr>
        <p:txBody>
          <a:bodyPr wrap="square">
            <a:spAutoFit/>
          </a:bodyPr>
          <a:lstStyle/>
          <a:p>
            <a:pPr algn="ctr"/>
            <a:r>
              <a:rPr lang="id-ID" altLang="ja-JP" dirty="0"/>
              <a:t>Generator</a:t>
            </a:r>
            <a:endParaRPr lang="en-US" altLang="ja-JP" dirty="0"/>
          </a:p>
        </p:txBody>
      </p:sp>
      <p:sp>
        <p:nvSpPr>
          <p:cNvPr id="118" name="TextBox 117">
            <a:extLst>
              <a:ext uri="{FF2B5EF4-FFF2-40B4-BE49-F238E27FC236}">
                <a16:creationId xmlns:a16="http://schemas.microsoft.com/office/drawing/2014/main" id="{55B842FF-EAB3-832A-FB5A-673EF43B64CF}"/>
              </a:ext>
            </a:extLst>
          </p:cNvPr>
          <p:cNvSpPr txBox="1"/>
          <p:nvPr/>
        </p:nvSpPr>
        <p:spPr>
          <a:xfrm>
            <a:off x="801180" y="4203727"/>
            <a:ext cx="5553342" cy="2739211"/>
          </a:xfrm>
          <a:prstGeom prst="rect">
            <a:avLst/>
          </a:prstGeom>
          <a:noFill/>
        </p:spPr>
        <p:txBody>
          <a:bodyPr wrap="square">
            <a:spAutoFit/>
          </a:bodyPr>
          <a:lstStyle/>
          <a:p>
            <a:r>
              <a:rPr lang="en-US" sz="2800" b="1" dirty="0"/>
              <a:t>Assumptions</a:t>
            </a:r>
            <a:r>
              <a:rPr lang="id-ID" sz="2800" b="1" dirty="0"/>
              <a:t>:</a:t>
            </a:r>
          </a:p>
          <a:p>
            <a:pPr marL="285750" indent="-285750">
              <a:buFont typeface="Arial" panose="020B0604020202020204" pitchFamily="34" charset="0"/>
              <a:buChar char="•"/>
            </a:pPr>
            <a:r>
              <a:rPr lang="en-US" sz="1800" dirty="0"/>
              <a:t>The attacker can obtain the values of the hacked sensors and change them but cannot obtain and change the values of the other sensors.</a:t>
            </a:r>
            <a:endParaRPr lang="id-ID" sz="1800" dirty="0"/>
          </a:p>
          <a:p>
            <a:pPr marL="285750" indent="-285750">
              <a:buFont typeface="Arial" panose="020B0604020202020204" pitchFamily="34" charset="0"/>
              <a:buChar char="•"/>
            </a:pPr>
            <a:r>
              <a:rPr lang="en-US" sz="1800" dirty="0"/>
              <a:t>We assume that the attacker first hacks the sensor device.</a:t>
            </a:r>
          </a:p>
          <a:p>
            <a:endParaRPr lang="en-US" sz="1800" dirty="0"/>
          </a:p>
          <a:p>
            <a:endParaRPr lang="id-ID" dirty="0"/>
          </a:p>
          <a:p>
            <a:endParaRPr lang="en-US" dirty="0"/>
          </a:p>
        </p:txBody>
      </p:sp>
      <p:sp>
        <p:nvSpPr>
          <p:cNvPr id="119" name="TextBox 118">
            <a:extLst>
              <a:ext uri="{FF2B5EF4-FFF2-40B4-BE49-F238E27FC236}">
                <a16:creationId xmlns:a16="http://schemas.microsoft.com/office/drawing/2014/main" id="{810DE17A-15F1-9878-FC6A-3CBC522060B7}"/>
              </a:ext>
            </a:extLst>
          </p:cNvPr>
          <p:cNvSpPr txBox="1"/>
          <p:nvPr/>
        </p:nvSpPr>
        <p:spPr>
          <a:xfrm>
            <a:off x="6651119" y="3213409"/>
            <a:ext cx="5277294" cy="3293209"/>
          </a:xfrm>
          <a:prstGeom prst="rect">
            <a:avLst/>
          </a:prstGeom>
          <a:noFill/>
        </p:spPr>
        <p:txBody>
          <a:bodyPr wrap="square">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Go</a:t>
            </a:r>
            <a:r>
              <a:rPr lang="id-ID" sz="2800" dirty="0">
                <a:latin typeface="Tahoma" panose="020B0604030504040204" pitchFamily="34" charset="0"/>
                <a:ea typeface="Tahoma" panose="020B0604030504040204" pitchFamily="34" charset="0"/>
                <a:cs typeface="Tahoma" panose="020B0604030504040204" pitchFamily="34" charset="0"/>
              </a:rPr>
              <a:t>als:</a:t>
            </a:r>
          </a:p>
          <a:p>
            <a:pPr marL="285750" indent="-285750">
              <a:buFont typeface="Arial" panose="020B0604020202020204" pitchFamily="34" charset="0"/>
              <a:buChar char="•"/>
            </a:pPr>
            <a:r>
              <a:rPr lang="en-US" dirty="0"/>
              <a:t>We discuss the possibility of attacks on DNN models by hacking a small number of sensors through experiments</a:t>
            </a:r>
            <a:r>
              <a:rPr lang="id-ID" dirty="0"/>
              <a:t>.</a:t>
            </a:r>
          </a:p>
          <a:p>
            <a:pPr marL="285750" indent="-285750">
              <a:buFont typeface="Arial" panose="020B0604020202020204" pitchFamily="34" charset="0"/>
              <a:buChar char="•"/>
            </a:pPr>
            <a:r>
              <a:rPr lang="en-US" sz="1800" dirty="0"/>
              <a:t>We demonstrate that an attacker can manipulate a DNN model, even in this case.</a:t>
            </a:r>
          </a:p>
          <a:p>
            <a:pPr marL="285750" indent="-285750">
              <a:buFont typeface="Arial" panose="020B0604020202020204" pitchFamily="34" charset="0"/>
              <a:buChar char="•"/>
            </a:pPr>
            <a:r>
              <a:rPr lang="en-US" sz="1800" dirty="0"/>
              <a:t>We introduce a generator that generates adversarial examples when a small number of sensor devices are hacked.</a:t>
            </a:r>
          </a:p>
          <a:p>
            <a:endParaRPr lang="id-ID" dirty="0"/>
          </a:p>
          <a:p>
            <a:endParaRPr lang="en-US" dirty="0"/>
          </a:p>
        </p:txBody>
      </p:sp>
    </p:spTree>
    <p:extLst>
      <p:ext uri="{BB962C8B-B14F-4D97-AF65-F5344CB8AC3E}">
        <p14:creationId xmlns:p14="http://schemas.microsoft.com/office/powerpoint/2010/main" val="3728539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53E431-12C5-F731-BEF4-30BCA84C2F73}"/>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output
(Current Actions)</a:t>
            </a:r>
            <a:endParaRPr lang="en-US" altLang="ja-JP" dirty="0"/>
          </a:p>
          <a:p>
            <a:r>
              <a:rPr lang="en-US" altLang="ja-JP" dirty="0"/>
              <a:t>Standing still</a:t>
            </a:r>
          </a:p>
          <a:p>
            <a:r>
              <a:rPr lang="en-US" altLang="ja-JP" dirty="0"/>
              <a:t>Sitting </a:t>
            </a:r>
          </a:p>
          <a:p>
            <a:r>
              <a:rPr lang="en-US" altLang="ja-JP" dirty="0"/>
              <a:t>Lying down </a:t>
            </a:r>
          </a:p>
          <a:p>
            <a:r>
              <a:rPr lang="en-US" altLang="ja-JP" dirty="0"/>
              <a:t>Walking </a:t>
            </a:r>
          </a:p>
          <a:p>
            <a:r>
              <a:rPr lang="en-US" altLang="ja-JP" dirty="0"/>
              <a:t>Climbing stairs </a:t>
            </a:r>
          </a:p>
          <a:p>
            <a:r>
              <a:rPr lang="en-US" altLang="ja-JP" dirty="0"/>
              <a:t>Waist bends forward  Frontal elevation of arms  Knees bending  </a:t>
            </a:r>
          </a:p>
          <a:p>
            <a:r>
              <a:rPr lang="en-US" altLang="ja-JP" dirty="0"/>
              <a:t>Cycling </a:t>
            </a:r>
          </a:p>
          <a:p>
            <a:r>
              <a:rPr lang="en-US" altLang="ja-JP" dirty="0"/>
              <a:t>Jogging </a:t>
            </a:r>
          </a:p>
          <a:p>
            <a:r>
              <a:rPr lang="en-US" altLang="ja-JP" dirty="0"/>
              <a:t>Running </a:t>
            </a:r>
          </a:p>
          <a:p>
            <a:r>
              <a:rPr lang="en-US" altLang="ja-JP" dirty="0"/>
              <a:t>Jump front &amp; back</a:t>
            </a:r>
          </a:p>
        </p:txBody>
      </p:sp>
      <p:sp>
        <p:nvSpPr>
          <p:cNvPr id="2" name="Date Placeholder 1">
            <a:extLst>
              <a:ext uri="{FF2B5EF4-FFF2-40B4-BE49-F238E27FC236}">
                <a16:creationId xmlns:a16="http://schemas.microsoft.com/office/drawing/2014/main" id="{4E9B8834-AE38-70D3-61E6-F80681822C54}"/>
              </a:ext>
            </a:extLst>
          </p:cNvPr>
          <p:cNvSpPr>
            <a:spLocks noGrp="1"/>
          </p:cNvSpPr>
          <p:nvPr>
            <p:ph type="dt" sz="half" idx="10"/>
          </p:nvPr>
        </p:nvSpPr>
        <p:spPr/>
        <p:txBody>
          <a:bodyPr/>
          <a:lstStyle/>
          <a:p>
            <a:fld id="{8446D64E-5966-48F6-A927-54D9E3948C1A}" type="datetime1">
              <a:rPr lang="en-US" smtClean="0"/>
              <a:t>1/21/2024</a:t>
            </a:fld>
            <a:endParaRPr lang="en-US" dirty="0"/>
          </a:p>
        </p:txBody>
      </p:sp>
      <p:sp>
        <p:nvSpPr>
          <p:cNvPr id="3" name="Slide Number Placeholder 2">
            <a:extLst>
              <a:ext uri="{FF2B5EF4-FFF2-40B4-BE49-F238E27FC236}">
                <a16:creationId xmlns:a16="http://schemas.microsoft.com/office/drawing/2014/main" id="{BE990C23-FCF0-A1AA-2266-132E6CDE69A3}"/>
              </a:ext>
            </a:extLst>
          </p:cNvPr>
          <p:cNvSpPr>
            <a:spLocks noGrp="1"/>
          </p:cNvSpPr>
          <p:nvPr>
            <p:ph type="sldNum" sz="quarter" idx="12"/>
          </p:nvPr>
        </p:nvSpPr>
        <p:spPr/>
        <p:txBody>
          <a:bodyPr/>
          <a:lstStyle/>
          <a:p>
            <a:pPr algn="l"/>
            <a:fld id="{FAEF9944-A4F6-4C59-AEBD-678D6480B8EA}" type="slidenum">
              <a:rPr lang="en-US" smtClean="0"/>
              <a:pPr algn="l"/>
              <a:t>28</a:t>
            </a:fld>
            <a:endParaRPr lang="en-US" dirty="0"/>
          </a:p>
        </p:txBody>
      </p:sp>
      <p:sp>
        <p:nvSpPr>
          <p:cNvPr id="6" name="Title 1">
            <a:extLst>
              <a:ext uri="{FF2B5EF4-FFF2-40B4-BE49-F238E27FC236}">
                <a16:creationId xmlns:a16="http://schemas.microsoft.com/office/drawing/2014/main" id="{464C0017-905F-82BB-804C-182C9FE89428}"/>
              </a:ext>
            </a:extLst>
          </p:cNvPr>
          <p:cNvSpPr txBox="1">
            <a:spLocks/>
          </p:cNvSpPr>
          <p:nvPr/>
        </p:nvSpPr>
        <p:spPr>
          <a:xfrm>
            <a:off x="3899098" y="120254"/>
            <a:ext cx="6826998" cy="572700"/>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Attacker Capabilities</a:t>
            </a:r>
          </a:p>
        </p:txBody>
      </p:sp>
      <p:sp>
        <p:nvSpPr>
          <p:cNvPr id="4" name="Text Placeholder 4">
            <a:extLst>
              <a:ext uri="{FF2B5EF4-FFF2-40B4-BE49-F238E27FC236}">
                <a16:creationId xmlns:a16="http://schemas.microsoft.com/office/drawing/2014/main" id="{94AE2F6E-99E9-A437-CD26-A2CA62E57290}"/>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6F044026-3180-958C-2665-1A9F5651D8EA}"/>
              </a:ext>
            </a:extLst>
          </p:cNvPr>
          <p:cNvSpPr txBox="1"/>
          <p:nvPr/>
        </p:nvSpPr>
        <p:spPr>
          <a:xfrm>
            <a:off x="5743891" y="1019125"/>
            <a:ext cx="6124222" cy="5301772"/>
          </a:xfrm>
          <a:prstGeom prst="rect">
            <a:avLst/>
          </a:prstGeom>
          <a:noFill/>
        </p:spPr>
        <p:txBody>
          <a:bodyPr wrap="square">
            <a:spAutoFit/>
          </a:bodyPr>
          <a:lstStyle/>
          <a:p>
            <a:pPr>
              <a:lnSpc>
                <a:spcPct val="150000"/>
              </a:lnSpc>
            </a:pPr>
            <a:r>
              <a:rPr lang="en-US" sz="2400" b="1" dirty="0"/>
              <a:t>Eavesdropping and Tampering: </a:t>
            </a:r>
          </a:p>
          <a:p>
            <a:pPr marL="285750" indent="-285750">
              <a:lnSpc>
                <a:spcPct val="150000"/>
              </a:lnSpc>
              <a:buFont typeface="Arial" panose="020B0604020202020204" pitchFamily="34" charset="0"/>
              <a:buChar char="•"/>
            </a:pPr>
            <a:r>
              <a:rPr lang="en-US" dirty="0"/>
              <a:t>Attackers can listen in on and manipulate multiple sensors, exploiting their vulnerabilities.</a:t>
            </a:r>
          </a:p>
          <a:p>
            <a:pPr>
              <a:lnSpc>
                <a:spcPct val="150000"/>
              </a:lnSpc>
            </a:pPr>
            <a:endParaRPr lang="en-US" dirty="0"/>
          </a:p>
          <a:p>
            <a:pPr>
              <a:lnSpc>
                <a:spcPct val="150000"/>
              </a:lnSpc>
            </a:pPr>
            <a:r>
              <a:rPr lang="en-US" sz="2400" b="1" dirty="0"/>
              <a:t>Attacker's Knowledge: </a:t>
            </a:r>
          </a:p>
          <a:p>
            <a:pPr marL="285750" indent="-285750">
              <a:lnSpc>
                <a:spcPct val="150000"/>
              </a:lnSpc>
              <a:buFont typeface="Arial" panose="020B0604020202020204" pitchFamily="34" charset="0"/>
              <a:buChar char="•"/>
            </a:pPr>
            <a:r>
              <a:rPr lang="en-US" dirty="0"/>
              <a:t>The attacker may have stolen the target model through a Model Extraction attack or similar methods. </a:t>
            </a:r>
          </a:p>
          <a:p>
            <a:pPr marL="285750" indent="-285750">
              <a:lnSpc>
                <a:spcPct val="150000"/>
              </a:lnSpc>
              <a:buFont typeface="Arial" panose="020B0604020202020204" pitchFamily="34" charset="0"/>
              <a:buChar char="•"/>
            </a:pPr>
            <a:r>
              <a:rPr lang="en-US" dirty="0"/>
              <a:t>They might also estimate the values of non-eavesdropped sensors using the data from compromised ones, though with low accuracy. </a:t>
            </a:r>
          </a:p>
          <a:p>
            <a:pPr marL="285750" indent="-285750">
              <a:lnSpc>
                <a:spcPct val="150000"/>
              </a:lnSpc>
              <a:buFont typeface="Arial" panose="020B0604020202020204" pitchFamily="34" charset="0"/>
              <a:buChar char="•"/>
            </a:pPr>
            <a:r>
              <a:rPr lang="en-US" dirty="0"/>
              <a:t>This variable estimation accuracy can be used to gauge and test the attacker's level of prior knowledge.</a:t>
            </a:r>
          </a:p>
        </p:txBody>
      </p:sp>
      <p:pic>
        <p:nvPicPr>
          <p:cNvPr id="15" name="Picture 14">
            <a:extLst>
              <a:ext uri="{FF2B5EF4-FFF2-40B4-BE49-F238E27FC236}">
                <a16:creationId xmlns:a16="http://schemas.microsoft.com/office/drawing/2014/main" id="{89A3AA62-58E0-452D-FC55-D76E8C1FF4D3}"/>
              </a:ext>
            </a:extLst>
          </p:cNvPr>
          <p:cNvPicPr>
            <a:picLocks noChangeAspect="1"/>
          </p:cNvPicPr>
          <p:nvPr/>
        </p:nvPicPr>
        <p:blipFill>
          <a:blip r:embed="rId2"/>
          <a:stretch>
            <a:fillRect/>
          </a:stretch>
        </p:blipFill>
        <p:spPr>
          <a:xfrm>
            <a:off x="508791" y="726433"/>
            <a:ext cx="3654570" cy="5887156"/>
          </a:xfrm>
          <a:prstGeom prst="rect">
            <a:avLst/>
          </a:prstGeom>
        </p:spPr>
      </p:pic>
    </p:spTree>
    <p:extLst>
      <p:ext uri="{BB962C8B-B14F-4D97-AF65-F5344CB8AC3E}">
        <p14:creationId xmlns:p14="http://schemas.microsoft.com/office/powerpoint/2010/main" val="2571454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7ACAFE-BF0E-CAA1-5469-0F036B2B7016}"/>
              </a:ext>
            </a:extLst>
          </p:cNvPr>
          <p:cNvSpPr>
            <a:spLocks noGrp="1"/>
          </p:cNvSpPr>
          <p:nvPr>
            <p:ph type="dt" sz="half" idx="10"/>
          </p:nvPr>
        </p:nvSpPr>
        <p:spPr/>
        <p:txBody>
          <a:bodyPr/>
          <a:lstStyle/>
          <a:p>
            <a:fld id="{5289A071-C3F4-4710-8921-008B35F477C2}" type="datetime1">
              <a:rPr lang="en-US" smtClean="0"/>
              <a:t>1/21/2024</a:t>
            </a:fld>
            <a:endParaRPr lang="en-US" dirty="0"/>
          </a:p>
        </p:txBody>
      </p:sp>
      <p:sp>
        <p:nvSpPr>
          <p:cNvPr id="3" name="Slide Number Placeholder 2">
            <a:extLst>
              <a:ext uri="{FF2B5EF4-FFF2-40B4-BE49-F238E27FC236}">
                <a16:creationId xmlns:a16="http://schemas.microsoft.com/office/drawing/2014/main" id="{CC92BE1E-9FC4-36EC-07BC-C4BEC2C63D60}"/>
              </a:ext>
            </a:extLst>
          </p:cNvPr>
          <p:cNvSpPr>
            <a:spLocks noGrp="1"/>
          </p:cNvSpPr>
          <p:nvPr>
            <p:ph type="sldNum" sz="quarter" idx="12"/>
          </p:nvPr>
        </p:nvSpPr>
        <p:spPr/>
        <p:txBody>
          <a:bodyPr/>
          <a:lstStyle/>
          <a:p>
            <a:pPr algn="l"/>
            <a:fld id="{FAEF9944-A4F6-4C59-AEBD-678D6480B8EA}" type="slidenum">
              <a:rPr lang="en-US" smtClean="0"/>
              <a:pPr algn="l"/>
              <a:t>29</a:t>
            </a:fld>
            <a:endParaRPr lang="en-US" dirty="0"/>
          </a:p>
        </p:txBody>
      </p:sp>
      <p:sp>
        <p:nvSpPr>
          <p:cNvPr id="4" name="タイトル 1">
            <a:extLst>
              <a:ext uri="{FF2B5EF4-FFF2-40B4-BE49-F238E27FC236}">
                <a16:creationId xmlns:a16="http://schemas.microsoft.com/office/drawing/2014/main" id="{A33B2E65-C349-CA0A-136F-0D240C1010D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lang="en-US" altLang="ja-JP" dirty="0"/>
              <a:t>Attack Generator</a:t>
            </a:r>
            <a:endParaRPr kumimoji="1" lang="ja-JP" altLang="en-US" dirty="0"/>
          </a:p>
        </p:txBody>
      </p:sp>
      <p:sp>
        <p:nvSpPr>
          <p:cNvPr id="5" name="正方形/長方形 3">
            <a:extLst>
              <a:ext uri="{FF2B5EF4-FFF2-40B4-BE49-F238E27FC236}">
                <a16:creationId xmlns:a16="http://schemas.microsoft.com/office/drawing/2014/main" id="{F4D5583E-06F4-1E87-58E8-6D1D4EDFB663}"/>
              </a:ext>
            </a:extLst>
          </p:cNvPr>
          <p:cNvSpPr/>
          <p:nvPr/>
        </p:nvSpPr>
        <p:spPr>
          <a:xfrm>
            <a:off x="2804808" y="1530841"/>
            <a:ext cx="3928249" cy="97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Based on prior knowledge Estimator</a:t>
            </a:r>
          </a:p>
        </p:txBody>
      </p:sp>
      <p:sp>
        <p:nvSpPr>
          <p:cNvPr id="6" name="テキスト ボックス 4">
            <a:extLst>
              <a:ext uri="{FF2B5EF4-FFF2-40B4-BE49-F238E27FC236}">
                <a16:creationId xmlns:a16="http://schemas.microsoft.com/office/drawing/2014/main" id="{F7D37F9D-4EBE-9FC8-E609-E0ECA88AE633}"/>
              </a:ext>
            </a:extLst>
          </p:cNvPr>
          <p:cNvSpPr txBox="1"/>
          <p:nvPr/>
        </p:nvSpPr>
        <p:spPr>
          <a:xfrm rot="16200000">
            <a:off x="881312" y="1802714"/>
            <a:ext cx="738664" cy="1817025"/>
          </a:xfrm>
          <a:prstGeom prst="rect">
            <a:avLst/>
          </a:prstGeom>
        </p:spPr>
        <p:style>
          <a:lnRef idx="2">
            <a:schemeClr val="accent1"/>
          </a:lnRef>
          <a:fillRef idx="1">
            <a:schemeClr val="lt1"/>
          </a:fillRef>
          <a:effectRef idx="0">
            <a:schemeClr val="accent1"/>
          </a:effectRef>
          <a:fontRef idx="minor">
            <a:schemeClr val="dk1"/>
          </a:fontRef>
        </p:style>
        <p:txBody>
          <a:bodyPr vert="eaVert" wrap="square" rtlCol="0">
            <a:spAutoFit/>
          </a:bodyPr>
          <a:lstStyle/>
          <a:p>
            <a:r>
              <a:rPr lang="en-US" altLang="ja-JP" dirty="0"/>
              <a:t>Eavesdropping sensor values</a:t>
            </a:r>
            <a:endParaRPr lang="ja-JP" altLang="en-US" dirty="0"/>
          </a:p>
        </p:txBody>
      </p:sp>
      <p:sp>
        <p:nvSpPr>
          <p:cNvPr id="9" name="テキスト ボックス 7">
            <a:extLst>
              <a:ext uri="{FF2B5EF4-FFF2-40B4-BE49-F238E27FC236}">
                <a16:creationId xmlns:a16="http://schemas.microsoft.com/office/drawing/2014/main" id="{9B4F20C6-6758-1239-2239-8478F4004B84}"/>
              </a:ext>
            </a:extLst>
          </p:cNvPr>
          <p:cNvSpPr txBox="1"/>
          <p:nvPr/>
        </p:nvSpPr>
        <p:spPr>
          <a:xfrm rot="16200000">
            <a:off x="7246440" y="1091404"/>
            <a:ext cx="738664" cy="1403382"/>
          </a:xfrm>
          <a:prstGeom prst="rect">
            <a:avLst/>
          </a:prstGeom>
          <a:noFill/>
        </p:spPr>
        <p:txBody>
          <a:bodyPr vert="eaVert" wrap="square" rtlCol="0">
            <a:spAutoFit/>
          </a:bodyPr>
          <a:lstStyle/>
          <a:p>
            <a:r>
              <a:rPr lang="en-US" altLang="ja-JP" dirty="0"/>
              <a:t>Values for all sensors</a:t>
            </a:r>
            <a:endParaRPr lang="ja-JP" altLang="en-US" dirty="0"/>
          </a:p>
        </p:txBody>
      </p:sp>
      <p:sp>
        <p:nvSpPr>
          <p:cNvPr id="12" name="正方形/長方形 12">
            <a:extLst>
              <a:ext uri="{FF2B5EF4-FFF2-40B4-BE49-F238E27FC236}">
                <a16:creationId xmlns:a16="http://schemas.microsoft.com/office/drawing/2014/main" id="{F927C7E7-E0B8-1DB6-95B4-C5EAE4AC6D2D}"/>
              </a:ext>
            </a:extLst>
          </p:cNvPr>
          <p:cNvSpPr/>
          <p:nvPr/>
        </p:nvSpPr>
        <p:spPr>
          <a:xfrm>
            <a:off x="2795078" y="2535502"/>
            <a:ext cx="2605988" cy="97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Attack Generator</a:t>
            </a:r>
            <a:endParaRPr lang="ja-JP" altLang="en-US" dirty="0"/>
          </a:p>
        </p:txBody>
      </p:sp>
      <p:sp>
        <p:nvSpPr>
          <p:cNvPr id="14" name="テキスト ボックス 17">
            <a:extLst>
              <a:ext uri="{FF2B5EF4-FFF2-40B4-BE49-F238E27FC236}">
                <a16:creationId xmlns:a16="http://schemas.microsoft.com/office/drawing/2014/main" id="{8FB079F0-F9C1-C919-6938-B57E680DF46E}"/>
              </a:ext>
            </a:extLst>
          </p:cNvPr>
          <p:cNvSpPr txBox="1"/>
          <p:nvPr/>
        </p:nvSpPr>
        <p:spPr>
          <a:xfrm rot="16200000">
            <a:off x="6216010" y="2428323"/>
            <a:ext cx="461665" cy="1468598"/>
          </a:xfrm>
          <a:prstGeom prst="rect">
            <a:avLst/>
          </a:prstGeom>
          <a:noFill/>
        </p:spPr>
        <p:txBody>
          <a:bodyPr vert="eaVert" wrap="square" rtlCol="0">
            <a:spAutoFit/>
          </a:bodyPr>
          <a:lstStyle/>
          <a:p>
            <a:r>
              <a:rPr lang="en-US" altLang="ja-JP" dirty="0"/>
              <a:t>perturbation</a:t>
            </a:r>
            <a:endParaRPr lang="ja-JP" altLang="en-US" dirty="0"/>
          </a:p>
        </p:txBody>
      </p:sp>
      <p:sp>
        <p:nvSpPr>
          <p:cNvPr id="15" name="テキスト ボックス 23">
            <a:extLst>
              <a:ext uri="{FF2B5EF4-FFF2-40B4-BE49-F238E27FC236}">
                <a16:creationId xmlns:a16="http://schemas.microsoft.com/office/drawing/2014/main" id="{B881D8B3-1C84-2BC9-A56B-03CCBA696937}"/>
              </a:ext>
            </a:extLst>
          </p:cNvPr>
          <p:cNvSpPr txBox="1"/>
          <p:nvPr/>
        </p:nvSpPr>
        <p:spPr>
          <a:xfrm rot="16200000">
            <a:off x="743168" y="1376623"/>
            <a:ext cx="738664" cy="1261242"/>
          </a:xfrm>
          <a:prstGeom prst="rect">
            <a:avLst/>
          </a:prstGeom>
          <a:noFill/>
        </p:spPr>
        <p:txBody>
          <a:bodyPr vert="eaVert" wrap="square" rtlCol="0">
            <a:spAutoFit/>
          </a:bodyPr>
          <a:lstStyle/>
          <a:p>
            <a:r>
              <a:rPr lang="en-US" altLang="ja-JP" dirty="0"/>
              <a:t>Values for all sensors</a:t>
            </a:r>
            <a:endParaRPr lang="ja-JP" altLang="en-US" dirty="0"/>
          </a:p>
        </p:txBody>
      </p:sp>
      <p:sp>
        <p:nvSpPr>
          <p:cNvPr id="16" name="正方形/長方形 27">
            <a:extLst>
              <a:ext uri="{FF2B5EF4-FFF2-40B4-BE49-F238E27FC236}">
                <a16:creationId xmlns:a16="http://schemas.microsoft.com/office/drawing/2014/main" id="{4CC569A6-1FAD-5566-5A90-A409E4C659E9}"/>
              </a:ext>
            </a:extLst>
          </p:cNvPr>
          <p:cNvSpPr/>
          <p:nvPr/>
        </p:nvSpPr>
        <p:spPr>
          <a:xfrm>
            <a:off x="187535" y="1569888"/>
            <a:ext cx="1966608" cy="154817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p>
        </p:txBody>
      </p:sp>
      <p:sp>
        <p:nvSpPr>
          <p:cNvPr id="19" name="テキスト ボックス 33">
            <a:extLst>
              <a:ext uri="{FF2B5EF4-FFF2-40B4-BE49-F238E27FC236}">
                <a16:creationId xmlns:a16="http://schemas.microsoft.com/office/drawing/2014/main" id="{CA7FC00E-8260-3AA6-59A9-3C62DEA5A56E}"/>
              </a:ext>
            </a:extLst>
          </p:cNvPr>
          <p:cNvSpPr txBox="1"/>
          <p:nvPr/>
        </p:nvSpPr>
        <p:spPr>
          <a:xfrm>
            <a:off x="7732766" y="2840323"/>
            <a:ext cx="461665" cy="380742"/>
          </a:xfrm>
          <a:prstGeom prst="rect">
            <a:avLst/>
          </a:prstGeom>
          <a:noFill/>
        </p:spPr>
        <p:txBody>
          <a:bodyPr vert="eaVert" wrap="square" rtlCol="0">
            <a:spAutoFit/>
          </a:bodyPr>
          <a:lstStyle/>
          <a:p>
            <a:r>
              <a:rPr lang="ja-JP" altLang="en-US" dirty="0"/>
              <a:t>＋</a:t>
            </a:r>
          </a:p>
        </p:txBody>
      </p:sp>
      <p:sp>
        <p:nvSpPr>
          <p:cNvPr id="21" name="正方形/長方形 35">
            <a:extLst>
              <a:ext uri="{FF2B5EF4-FFF2-40B4-BE49-F238E27FC236}">
                <a16:creationId xmlns:a16="http://schemas.microsoft.com/office/drawing/2014/main" id="{9AA0D8E1-452F-7053-5201-0829F09E773F}"/>
              </a:ext>
            </a:extLst>
          </p:cNvPr>
          <p:cNvSpPr/>
          <p:nvPr/>
        </p:nvSpPr>
        <p:spPr>
          <a:xfrm>
            <a:off x="8426981" y="1292194"/>
            <a:ext cx="370814" cy="3096255"/>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dirty="0"/>
          </a:p>
        </p:txBody>
      </p:sp>
      <p:sp>
        <p:nvSpPr>
          <p:cNvPr id="22" name="テキスト ボックス 36">
            <a:extLst>
              <a:ext uri="{FF2B5EF4-FFF2-40B4-BE49-F238E27FC236}">
                <a16:creationId xmlns:a16="http://schemas.microsoft.com/office/drawing/2014/main" id="{F066C582-96B2-3CA9-BD79-7F61C9FF376E}"/>
              </a:ext>
            </a:extLst>
          </p:cNvPr>
          <p:cNvSpPr txBox="1"/>
          <p:nvPr/>
        </p:nvSpPr>
        <p:spPr>
          <a:xfrm>
            <a:off x="8435537" y="1292195"/>
            <a:ext cx="400110" cy="3096255"/>
          </a:xfrm>
          <a:prstGeom prst="rect">
            <a:avLst/>
          </a:prstGeom>
          <a:noFill/>
        </p:spPr>
        <p:txBody>
          <a:bodyPr vert="eaVert" wrap="square" rtlCol="0">
            <a:spAutoFit/>
          </a:bodyPr>
          <a:lstStyle/>
          <a:p>
            <a:r>
              <a:rPr lang="en-US" altLang="ja-JP" sz="1400" dirty="0"/>
              <a:t>Feature accumulation for time slots</a:t>
            </a:r>
            <a:endParaRPr lang="ja-JP" altLang="en-US" sz="1400" dirty="0"/>
          </a:p>
        </p:txBody>
      </p:sp>
      <p:cxnSp>
        <p:nvCxnSpPr>
          <p:cNvPr id="23" name="直線矢印コネクタ 37">
            <a:extLst>
              <a:ext uri="{FF2B5EF4-FFF2-40B4-BE49-F238E27FC236}">
                <a16:creationId xmlns:a16="http://schemas.microsoft.com/office/drawing/2014/main" id="{F7A8F427-145B-8D15-1DC6-9BDC2F3C3F48}"/>
              </a:ext>
            </a:extLst>
          </p:cNvPr>
          <p:cNvCxnSpPr>
            <a:cxnSpLocks/>
          </p:cNvCxnSpPr>
          <p:nvPr/>
        </p:nvCxnSpPr>
        <p:spPr>
          <a:xfrm>
            <a:off x="8835647" y="3024233"/>
            <a:ext cx="31015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 name="正方形/長方形 40">
            <a:extLst>
              <a:ext uri="{FF2B5EF4-FFF2-40B4-BE49-F238E27FC236}">
                <a16:creationId xmlns:a16="http://schemas.microsoft.com/office/drawing/2014/main" id="{0D07ABDE-A176-2B77-2304-D228225358C4}"/>
              </a:ext>
            </a:extLst>
          </p:cNvPr>
          <p:cNvSpPr/>
          <p:nvPr/>
        </p:nvSpPr>
        <p:spPr>
          <a:xfrm>
            <a:off x="9194140" y="1864992"/>
            <a:ext cx="997730" cy="2133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Attack surface model</a:t>
            </a:r>
            <a:endParaRPr lang="ja-JP" altLang="en-US" dirty="0"/>
          </a:p>
        </p:txBody>
      </p:sp>
      <p:cxnSp>
        <p:nvCxnSpPr>
          <p:cNvPr id="37" name="Connector: Elbow 36">
            <a:extLst>
              <a:ext uri="{FF2B5EF4-FFF2-40B4-BE49-F238E27FC236}">
                <a16:creationId xmlns:a16="http://schemas.microsoft.com/office/drawing/2014/main" id="{DF86320C-801D-2EF4-5A82-E9746A06BA5B}"/>
              </a:ext>
            </a:extLst>
          </p:cNvPr>
          <p:cNvCxnSpPr>
            <a:cxnSpLocks/>
            <a:stCxn id="5" idx="3"/>
            <a:endCxn id="19" idx="0"/>
          </p:cNvCxnSpPr>
          <p:nvPr/>
        </p:nvCxnSpPr>
        <p:spPr>
          <a:xfrm>
            <a:off x="6733057" y="2019572"/>
            <a:ext cx="1230542" cy="8207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8714877-174B-40BE-99AD-90B9AF1E80C4}"/>
              </a:ext>
            </a:extLst>
          </p:cNvPr>
          <p:cNvCxnSpPr>
            <a:cxnSpLocks/>
            <a:stCxn id="12" idx="3"/>
            <a:endCxn id="19" idx="1"/>
          </p:cNvCxnSpPr>
          <p:nvPr/>
        </p:nvCxnSpPr>
        <p:spPr>
          <a:xfrm>
            <a:off x="5401066" y="3024233"/>
            <a:ext cx="2331700" cy="6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B9140CF-5328-5BEC-D85A-0535DBD09247}"/>
              </a:ext>
            </a:extLst>
          </p:cNvPr>
          <p:cNvCxnSpPr>
            <a:cxnSpLocks/>
          </p:cNvCxnSpPr>
          <p:nvPr/>
        </p:nvCxnSpPr>
        <p:spPr>
          <a:xfrm>
            <a:off x="2217840" y="2749740"/>
            <a:ext cx="528284" cy="227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0D08CFA-B86D-88B5-9434-9DFD43CFA3C0}"/>
              </a:ext>
            </a:extLst>
          </p:cNvPr>
          <p:cNvCxnSpPr>
            <a:cxnSpLocks/>
            <a:stCxn id="6" idx="2"/>
            <a:endCxn id="5" idx="1"/>
          </p:cNvCxnSpPr>
          <p:nvPr/>
        </p:nvCxnSpPr>
        <p:spPr>
          <a:xfrm flipV="1">
            <a:off x="2159157" y="2019572"/>
            <a:ext cx="645651" cy="691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3A47259-73D8-344F-9CCD-E4049B96490B}"/>
              </a:ext>
            </a:extLst>
          </p:cNvPr>
          <p:cNvCxnSpPr>
            <a:cxnSpLocks/>
          </p:cNvCxnSpPr>
          <p:nvPr/>
        </p:nvCxnSpPr>
        <p:spPr>
          <a:xfrm flipV="1">
            <a:off x="8129894" y="3015491"/>
            <a:ext cx="270773" cy="5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1634BC3-7E63-D85F-DE8D-799A15E68B63}"/>
                  </a:ext>
                </a:extLst>
              </p:cNvPr>
              <p:cNvSpPr txBox="1"/>
              <p:nvPr/>
            </p:nvSpPr>
            <p:spPr>
              <a:xfrm>
                <a:off x="89980" y="4269108"/>
                <a:ext cx="10882819" cy="1296252"/>
              </a:xfrm>
              <a:prstGeom prst="rect">
                <a:avLst/>
              </a:prstGeom>
              <a:noFill/>
            </p:spPr>
            <p:txBody>
              <a:bodyPr wrap="square">
                <a:spAutoFit/>
              </a:bodyPr>
              <a:lstStyle/>
              <a:p>
                <a:pPr algn="l"/>
                <a:r>
                  <a:rPr lang="en-US"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Loss Function for Training</a:t>
                </a:r>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loss function used for training the generator is </a:t>
                </a:r>
                <a14:m>
                  <m:oMath xmlns:m="http://schemas.openxmlformats.org/officeDocument/2006/math">
                    <m:sSubSup>
                      <m:sSubSupPr>
                        <m:ctrlPr>
                          <a:rPr lang="en-US" i="1" smtClean="0">
                            <a:solidFill>
                              <a:schemeClr val="tx1"/>
                            </a:solidFill>
                            <a:effectLst/>
                            <a:latin typeface="Cambria Math" panose="02040503050406030204" pitchFamily="18" charset="0"/>
                          </a:rPr>
                        </m:ctrlPr>
                      </m:sSubSupPr>
                      <m:e>
                        <m:r>
                          <a:rPr lang="en-US" b="1" i="1">
                            <a:solidFill>
                              <a:schemeClr val="tx1"/>
                            </a:solidFill>
                            <a:effectLst/>
                            <a:latin typeface="Cambria Math" panose="02040503050406030204" pitchFamily="18" charset="0"/>
                            <a:ea typeface="SimSun" panose="02010600030101010101" pitchFamily="2" charset="-122"/>
                            <a:cs typeface="Cambria Math" panose="02040503050406030204" pitchFamily="18" charset="0"/>
                          </a:rPr>
                          <m:t>𝓛</m:t>
                        </m:r>
                      </m:e>
                      <m:sub>
                        <m:r>
                          <a:rPr lang="en-US"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𝑎𝑑𝑣</m:t>
                        </m:r>
                      </m:sub>
                      <m:sup>
                        <m:r>
                          <a:rPr lang="en-US"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𝑓</m:t>
                        </m:r>
                      </m:sup>
                    </m:sSubSup>
                    <m:r>
                      <a:rPr lang="id-ID" b="0" i="1" smtClea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𝔼</m:t>
                        </m:r>
                      </m:e>
                      <m: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𝑡</m:t>
                            </m:r>
                          </m:sub>
                        </m:sSub>
                      </m:sub>
                    </m:sSub>
                    <m:r>
                      <a:rPr lang="en-US">
                        <a:solidFill>
                          <a:schemeClr val="tx1"/>
                        </a:solidFill>
                        <a:latin typeface="Cambria Math" panose="02040503050406030204" pitchFamily="18" charset="0"/>
                      </a:rPr>
                      <m:t> </m:t>
                    </m:r>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𝓁</m:t>
                            </m:r>
                          </m:e>
                          <m:sub>
                            <m:r>
                              <a:rPr lang="en-US" i="1">
                                <a:solidFill>
                                  <a:schemeClr val="tx1"/>
                                </a:solidFill>
                                <a:latin typeface="Cambria Math" panose="02040503050406030204" pitchFamily="18" charset="0"/>
                              </a:rPr>
                              <m:t>𝑓</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e>
                                  <m:sub>
                                    <m:r>
                                      <a:rPr lang="en-US" i="1">
                                        <a:solidFill>
                                          <a:schemeClr val="tx1"/>
                                        </a:solidFill>
                                        <a:latin typeface="Cambria Math" panose="02040503050406030204" pitchFamily="18" charset="0"/>
                                      </a:rPr>
                                      <m:t>𝑡</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𝐺</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e>
                                      <m:sub>
                                        <m:r>
                                          <a:rPr lang="en-US" i="1">
                                            <a:solidFill>
                                              <a:schemeClr val="tx1"/>
                                            </a:solidFill>
                                            <a:latin typeface="Cambria Math" panose="02040503050406030204" pitchFamily="18" charset="0"/>
                                          </a:rPr>
                                          <m:t>0:</m:t>
                                        </m:r>
                                        <m:r>
                                          <a:rPr lang="en-US" i="1">
                                            <a:solidFill>
                                              <a:schemeClr val="tx1"/>
                                            </a:solidFill>
                                            <a:latin typeface="Cambria Math" panose="02040503050406030204" pitchFamily="18" charset="0"/>
                                          </a:rPr>
                                          <m:t>𝑡</m:t>
                                        </m:r>
                                      </m:sub>
                                    </m:sSub>
                                  </m:e>
                                </m:d>
                              </m:e>
                            </m:d>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𝑡</m:t>
                                </m:r>
                              </m:sub>
                            </m:sSub>
                          </m:e>
                        </m:d>
                      </m:e>
                    </m:d>
                  </m:oMath>
                </a14:m>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In this, </a:t>
                </a:r>
                <a14:m>
                  <m:oMath xmlns:m="http://schemas.openxmlformats.org/officeDocument/2006/math">
                    <m:sSub>
                      <m:sSubPr>
                        <m:ctrlPr>
                          <a:rPr lang="en-US" i="1" smtClean="0">
                            <a:solidFill>
                              <a:schemeClr val="tx1"/>
                            </a:solidFill>
                            <a:effectLst/>
                            <a:latin typeface="Cambria Math" panose="02040503050406030204" pitchFamily="18" charset="0"/>
                          </a:rPr>
                        </m:ctrlPr>
                      </m:sSubPr>
                      <m:e>
                        <m:r>
                          <a:rPr lang="en-US"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𝓁</m:t>
                        </m:r>
                      </m:e>
                      <m:sub>
                        <m:r>
                          <a:rPr lang="en-US"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𝑓</m:t>
                        </m:r>
                      </m:sub>
                    </m:sSub>
                    <m:d>
                      <m:dPr>
                        <m:ctrlPr>
                          <a:rPr lang="en-US" i="1">
                            <a:solidFill>
                              <a:schemeClr val="tx1"/>
                            </a:solidFill>
                            <a:effectLst/>
                            <a:latin typeface="Cambria Math" panose="02040503050406030204" pitchFamily="18" charset="0"/>
                            <a:ea typeface="游明朝" panose="02020400000000000000" pitchFamily="18" charset="-128"/>
                          </a:rPr>
                        </m:ctrlPr>
                      </m:dPr>
                      <m:e>
                        <m:r>
                          <a:rPr lang="en-US"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𝑦</m:t>
                        </m:r>
                        <m:r>
                          <a:rPr lang="en-US"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i="1">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𝐶</m:t>
                        </m:r>
                      </m:e>
                    </m:d>
                  </m:oMath>
                </a14:m>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is the loss function of the target model, with </a:t>
                </a:r>
                <a14:m>
                  <m:oMath xmlns:m="http://schemas.openxmlformats.org/officeDocument/2006/math">
                    <m:r>
                      <a:rPr lang="en-US" i="1">
                        <a:solidFill>
                          <a:schemeClr val="tx1"/>
                        </a:solidFill>
                        <a:latin typeface="Cambria Math" panose="02040503050406030204" pitchFamily="18" charset="0"/>
                      </a:rPr>
                      <m:t>𝑦</m:t>
                    </m:r>
                  </m:oMath>
                </a14:m>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being the model's output, </a:t>
                </a:r>
                <a14:m>
                  <m:oMath xmlns:m="http://schemas.openxmlformats.org/officeDocument/2006/math">
                    <m:r>
                      <a:rPr lang="en-US" i="1">
                        <a:solidFill>
                          <a:schemeClr val="tx1"/>
                        </a:solidFill>
                        <a:latin typeface="Cambria Math" panose="02040503050406030204" pitchFamily="18" charset="0"/>
                      </a:rPr>
                      <m:t>𝐶</m:t>
                    </m:r>
                  </m:oMath>
                </a14:m>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the target class, and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𝑡</m:t>
                        </m:r>
                      </m:sub>
                    </m:sSub>
                    <m:r>
                      <a:rPr lang="en-US" i="1">
                        <a:solidFill>
                          <a:schemeClr val="tx1"/>
                        </a:solidFill>
                        <a:latin typeface="Cambria Math" panose="02040503050406030204" pitchFamily="18" charset="0"/>
                      </a:rPr>
                      <m:t> </m:t>
                    </m:r>
                  </m:oMath>
                </a14:m>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the target class at time</a:t>
                </a:r>
                <a:r>
                  <a:rPr lang="id-ID"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b="0" i="1" dirty="0">
                    <a:solidFill>
                      <a:schemeClr val="tx1"/>
                    </a:solidFill>
                    <a:effectLst/>
                    <a:latin typeface="Tahoma" panose="020B0604030504040204" pitchFamily="34" charset="0"/>
                    <a:ea typeface="Tahoma" panose="020B0604030504040204" pitchFamily="34" charset="0"/>
                    <a:cs typeface="Tahoma" panose="020B0604030504040204" pitchFamily="34" charset="0"/>
                  </a:rPr>
                  <a:t>t</a:t>
                </a:r>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33" name="TextBox 32">
                <a:extLst>
                  <a:ext uri="{FF2B5EF4-FFF2-40B4-BE49-F238E27FC236}">
                    <a16:creationId xmlns:a16="http://schemas.microsoft.com/office/drawing/2014/main" id="{91634BC3-7E63-D85F-DE8D-799A15E68B63}"/>
                  </a:ext>
                </a:extLst>
              </p:cNvPr>
              <p:cNvSpPr txBox="1">
                <a:spLocks noRot="1" noChangeAspect="1" noMove="1" noResize="1" noEditPoints="1" noAdjustHandles="1" noChangeArrowheads="1" noChangeShapeType="1" noTextEdit="1"/>
              </p:cNvSpPr>
              <p:nvPr/>
            </p:nvSpPr>
            <p:spPr>
              <a:xfrm>
                <a:off x="89980" y="4269108"/>
                <a:ext cx="10882819" cy="1296252"/>
              </a:xfrm>
              <a:prstGeom prst="rect">
                <a:avLst/>
              </a:prstGeom>
              <a:blipFill>
                <a:blip r:embed="rId2"/>
                <a:stretch>
                  <a:fillRect l="-504" t="-2347" b="-6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8AAD360-B305-56B4-61AF-CCFCC37A8A69}"/>
                  </a:ext>
                </a:extLst>
              </p:cNvPr>
              <p:cNvSpPr txBox="1"/>
              <p:nvPr/>
            </p:nvSpPr>
            <p:spPr>
              <a:xfrm>
                <a:off x="89980" y="5538778"/>
                <a:ext cx="9860207" cy="1263423"/>
              </a:xfrm>
              <a:prstGeom prst="rect">
                <a:avLst/>
              </a:prstGeom>
              <a:noFill/>
            </p:spPr>
            <p:txBody>
              <a:bodyPr wrap="square">
                <a:spAutoFit/>
              </a:bodyPr>
              <a:lstStyle/>
              <a:p>
                <a:pPr algn="l"/>
                <a:r>
                  <a:rPr lang="id-ID"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objective</a:t>
                </a:r>
                <a:r>
                  <a:rPr lang="en-US"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of the Attack</a:t>
                </a:r>
                <a:r>
                  <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r>
                  <a:rPr lang="en-US" b="0" i="0" dirty="0">
                    <a:solidFill>
                      <a:srgbClr val="1F1F1F"/>
                    </a:solidFill>
                    <a:effectLst/>
                    <a:latin typeface="Google Sans"/>
                  </a:rPr>
                  <a:t>Attackers minimize the loss function </a:t>
                </a:r>
                <a14:m>
                  <m:oMath xmlns:m="http://schemas.openxmlformats.org/officeDocument/2006/math">
                    <m:sSubSup>
                      <m:sSubSupPr>
                        <m:ctrlPr>
                          <a:rPr lang="en-US" i="1" smtClean="0">
                            <a:solidFill>
                              <a:schemeClr val="tx1"/>
                            </a:solidFill>
                            <a:effectLst/>
                            <a:latin typeface="Cambria Math" panose="02040503050406030204" pitchFamily="18" charset="0"/>
                          </a:rPr>
                        </m:ctrlPr>
                      </m:sSubSupPr>
                      <m:e>
                        <m:r>
                          <a:rPr lang="en-US" b="1" i="1">
                            <a:solidFill>
                              <a:schemeClr val="tx1"/>
                            </a:solidFill>
                            <a:effectLst/>
                            <a:latin typeface="Cambria Math" panose="02040503050406030204" pitchFamily="18" charset="0"/>
                            <a:ea typeface="SimSun" panose="02010600030101010101" pitchFamily="2" charset="-122"/>
                            <a:cs typeface="Cambria Math" panose="02040503050406030204" pitchFamily="18" charset="0"/>
                          </a:rPr>
                          <m:t>𝓛</m:t>
                        </m:r>
                      </m:e>
                      <m:sub>
                        <m:r>
                          <a:rPr lang="en-US"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𝑎𝑑𝑣</m:t>
                        </m:r>
                      </m:sub>
                      <m:sup>
                        <m:r>
                          <a:rPr lang="en-US" i="1">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𝑓</m:t>
                        </m:r>
                      </m:sup>
                    </m:sSubSup>
                  </m:oMath>
                </a14:m>
                <a:r>
                  <a:rPr lang="en-US" b="0" i="0" dirty="0">
                    <a:solidFill>
                      <a:srgbClr val="1F1F1F"/>
                    </a:solidFill>
                    <a:effectLst/>
                    <a:latin typeface="Google Sans"/>
                  </a:rPr>
                  <a:t> to generate perturbations that make the target model classify the post-attack features into a desired class.</a:t>
                </a:r>
                <a:endParaRPr lang="en-US" dirty="0"/>
              </a:p>
              <a:p>
                <a:pPr marL="171450" indent="-171450" algn="l">
                  <a:buFont typeface="Arial" panose="020B0604020202020204" pitchFamily="34" charset="0"/>
                  <a:buChar char="•"/>
                </a:pPr>
                <a:endParaRPr lang="en-US"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6" name="TextBox 35">
                <a:extLst>
                  <a:ext uri="{FF2B5EF4-FFF2-40B4-BE49-F238E27FC236}">
                    <a16:creationId xmlns:a16="http://schemas.microsoft.com/office/drawing/2014/main" id="{08AAD360-B305-56B4-61AF-CCFCC37A8A69}"/>
                  </a:ext>
                </a:extLst>
              </p:cNvPr>
              <p:cNvSpPr txBox="1">
                <a:spLocks noRot="1" noChangeAspect="1" noMove="1" noResize="1" noEditPoints="1" noAdjustHandles="1" noChangeArrowheads="1" noChangeShapeType="1" noTextEdit="1"/>
              </p:cNvSpPr>
              <p:nvPr/>
            </p:nvSpPr>
            <p:spPr>
              <a:xfrm>
                <a:off x="89980" y="5538778"/>
                <a:ext cx="9860207" cy="1263423"/>
              </a:xfrm>
              <a:prstGeom prst="rect">
                <a:avLst/>
              </a:prstGeom>
              <a:blipFill>
                <a:blip r:embed="rId3"/>
                <a:stretch>
                  <a:fillRect l="-557" t="-2899"/>
                </a:stretch>
              </a:blipFill>
            </p:spPr>
            <p:txBody>
              <a:bodyPr/>
              <a:lstStyle/>
              <a:p>
                <a:r>
                  <a:rPr lang="en-US">
                    <a:noFill/>
                  </a:rPr>
                  <a:t> </a:t>
                </a:r>
              </a:p>
            </p:txBody>
          </p:sp>
        </mc:Fallback>
      </mc:AlternateContent>
    </p:spTree>
    <p:extLst>
      <p:ext uri="{BB962C8B-B14F-4D97-AF65-F5344CB8AC3E}">
        <p14:creationId xmlns:p14="http://schemas.microsoft.com/office/powerpoint/2010/main" val="766566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29BA1798-17F7-4F80-A991-C449074B1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AA4342DD-7680-4127-930E-CCB5085E3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F1FF0434-7F50-41AF-93EE-7466DED91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217ADE80-AC1E-4A7D-916F-75AF3D3F3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7D8DC9C7-2C47-4A29-8D99-5A642EC4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5" name="Rectangle 44">
            <a:extLst>
              <a:ext uri="{FF2B5EF4-FFF2-40B4-BE49-F238E27FC236}">
                <a16:creationId xmlns:a16="http://schemas.microsoft.com/office/drawing/2014/main" id="{9E85769A-34B7-4E26-8919-D5FA94CA1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36808283-A1DB-43B4-A966-F9598351A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9884" y="1"/>
            <a:ext cx="4160139" cy="2705499"/>
          </a:xfrm>
          <a:custGeom>
            <a:avLst/>
            <a:gdLst>
              <a:gd name="connsiteX0" fmla="*/ 287297 w 4160139"/>
              <a:gd name="connsiteY0" fmla="*/ 0 h 2705499"/>
              <a:gd name="connsiteX1" fmla="*/ 3995256 w 4160139"/>
              <a:gd name="connsiteY1" fmla="*/ 0 h 2705499"/>
              <a:gd name="connsiteX2" fmla="*/ 4034877 w 4160139"/>
              <a:gd name="connsiteY2" fmla="*/ 103389 h 2705499"/>
              <a:gd name="connsiteX3" fmla="*/ 4160139 w 4160139"/>
              <a:gd name="connsiteY3" fmla="*/ 910537 h 2705499"/>
              <a:gd name="connsiteX4" fmla="*/ 3944007 w 4160139"/>
              <a:gd name="connsiteY4" fmla="*/ 1507609 h 2705499"/>
              <a:gd name="connsiteX5" fmla="*/ 3304097 w 4160139"/>
              <a:gd name="connsiteY5" fmla="*/ 2063570 h 2705499"/>
              <a:gd name="connsiteX6" fmla="*/ 3163402 w 4160139"/>
              <a:gd name="connsiteY6" fmla="*/ 2169920 h 2705499"/>
              <a:gd name="connsiteX7" fmla="*/ 2007312 w 4160139"/>
              <a:gd name="connsiteY7" fmla="*/ 2705499 h 2705499"/>
              <a:gd name="connsiteX8" fmla="*/ 484397 w 4160139"/>
              <a:gd name="connsiteY8" fmla="*/ 1834932 h 2705499"/>
              <a:gd name="connsiteX9" fmla="*/ 322099 w 4160139"/>
              <a:gd name="connsiteY9" fmla="*/ 1612216 h 2705499"/>
              <a:gd name="connsiteX10" fmla="*/ 0 w 4160139"/>
              <a:gd name="connsiteY10" fmla="*/ 910537 h 2705499"/>
              <a:gd name="connsiteX11" fmla="*/ 194617 w 4160139"/>
              <a:gd name="connsiteY11" fmla="*/ 154855 h 2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0139" h="2705499">
                <a:moveTo>
                  <a:pt x="287297" y="0"/>
                </a:moveTo>
                <a:lnTo>
                  <a:pt x="3995256" y="0"/>
                </a:lnTo>
                <a:lnTo>
                  <a:pt x="4034877" y="103389"/>
                </a:lnTo>
                <a:cubicBezTo>
                  <a:pt x="4117064" y="350002"/>
                  <a:pt x="4160139" y="623018"/>
                  <a:pt x="4160139" y="910537"/>
                </a:cubicBezTo>
                <a:cubicBezTo>
                  <a:pt x="4160139" y="1139959"/>
                  <a:pt x="4093451" y="1324089"/>
                  <a:pt x="3944007" y="1507609"/>
                </a:cubicBezTo>
                <a:cubicBezTo>
                  <a:pt x="3787690" y="1699579"/>
                  <a:pt x="3552811" y="1876392"/>
                  <a:pt x="3304097" y="2063570"/>
                </a:cubicBezTo>
                <a:cubicBezTo>
                  <a:pt x="3258210" y="2098062"/>
                  <a:pt x="3210805" y="2133774"/>
                  <a:pt x="3163402" y="2169920"/>
                </a:cubicBezTo>
                <a:cubicBezTo>
                  <a:pt x="2739085" y="2493411"/>
                  <a:pt x="2429395" y="2705499"/>
                  <a:pt x="2007312" y="2705499"/>
                </a:cubicBezTo>
                <a:cubicBezTo>
                  <a:pt x="1364186" y="2705499"/>
                  <a:pt x="908715" y="2445156"/>
                  <a:pt x="484397" y="1834932"/>
                </a:cubicBezTo>
                <a:cubicBezTo>
                  <a:pt x="428870" y="1755060"/>
                  <a:pt x="374591" y="1682420"/>
                  <a:pt x="322099" y="1612216"/>
                </a:cubicBezTo>
                <a:cubicBezTo>
                  <a:pt x="104539" y="1321127"/>
                  <a:pt x="0" y="1169747"/>
                  <a:pt x="0" y="910537"/>
                </a:cubicBezTo>
                <a:cubicBezTo>
                  <a:pt x="0" y="653156"/>
                  <a:pt x="65526" y="398909"/>
                  <a:pt x="194617" y="15485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9" name="Freeform: Shape 48">
            <a:extLst>
              <a:ext uri="{FF2B5EF4-FFF2-40B4-BE49-F238E27FC236}">
                <a16:creationId xmlns:a16="http://schemas.microsoft.com/office/drawing/2014/main" id="{6B881382-2905-40A6-B674-0F8E1249E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3627" y="1"/>
            <a:ext cx="3932649" cy="2526221"/>
          </a:xfrm>
          <a:custGeom>
            <a:avLst/>
            <a:gdLst>
              <a:gd name="connsiteX0" fmla="*/ 327220 w 3932649"/>
              <a:gd name="connsiteY0" fmla="*/ 0 h 2526221"/>
              <a:gd name="connsiteX1" fmla="*/ 3746109 w 3932649"/>
              <a:gd name="connsiteY1" fmla="*/ 0 h 2526221"/>
              <a:gd name="connsiteX2" fmla="*/ 3749094 w 3932649"/>
              <a:gd name="connsiteY2" fmla="*/ 5803 h 2526221"/>
              <a:gd name="connsiteX3" fmla="*/ 3932649 w 3932649"/>
              <a:gd name="connsiteY3" fmla="*/ 899994 h 2526221"/>
              <a:gd name="connsiteX4" fmla="*/ 3728337 w 3932649"/>
              <a:gd name="connsiteY4" fmla="*/ 1440938 h 2526221"/>
              <a:gd name="connsiteX5" fmla="*/ 3123419 w 3932649"/>
              <a:gd name="connsiteY5" fmla="*/ 1944636 h 2526221"/>
              <a:gd name="connsiteX6" fmla="*/ 2990418 w 3932649"/>
              <a:gd name="connsiteY6" fmla="*/ 2040989 h 2526221"/>
              <a:gd name="connsiteX7" fmla="*/ 1897546 w 3932649"/>
              <a:gd name="connsiteY7" fmla="*/ 2526221 h 2526221"/>
              <a:gd name="connsiteX8" fmla="*/ 457909 w 3932649"/>
              <a:gd name="connsiteY8" fmla="*/ 1737492 h 2526221"/>
              <a:gd name="connsiteX9" fmla="*/ 304485 w 3932649"/>
              <a:gd name="connsiteY9" fmla="*/ 1535712 h 2526221"/>
              <a:gd name="connsiteX10" fmla="*/ 0 w 3932649"/>
              <a:gd name="connsiteY10" fmla="*/ 899994 h 2526221"/>
              <a:gd name="connsiteX11" fmla="*/ 183974 w 3932649"/>
              <a:gd name="connsiteY11" fmla="*/ 215351 h 2526221"/>
              <a:gd name="connsiteX12" fmla="*/ 283080 w 3932649"/>
              <a:gd name="connsiteY12" fmla="*/ 56648 h 252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2649" h="2526221">
                <a:moveTo>
                  <a:pt x="327220" y="0"/>
                </a:moveTo>
                <a:lnTo>
                  <a:pt x="3746109" y="0"/>
                </a:lnTo>
                <a:lnTo>
                  <a:pt x="3749094" y="5803"/>
                </a:lnTo>
                <a:cubicBezTo>
                  <a:pt x="3869026" y="269299"/>
                  <a:pt x="3932649" y="574382"/>
                  <a:pt x="3932649" y="899994"/>
                </a:cubicBezTo>
                <a:cubicBezTo>
                  <a:pt x="3932649" y="1107850"/>
                  <a:pt x="3869608" y="1274671"/>
                  <a:pt x="3728337" y="1440938"/>
                </a:cubicBezTo>
                <a:cubicBezTo>
                  <a:pt x="3580568" y="1614862"/>
                  <a:pt x="3358533" y="1775054"/>
                  <a:pt x="3123419" y="1944636"/>
                </a:cubicBezTo>
                <a:cubicBezTo>
                  <a:pt x="3080041" y="1975886"/>
                  <a:pt x="3035229" y="2008241"/>
                  <a:pt x="2990418" y="2040989"/>
                </a:cubicBezTo>
                <a:cubicBezTo>
                  <a:pt x="2589303" y="2334070"/>
                  <a:pt x="2296549" y="2526221"/>
                  <a:pt x="1897546" y="2526221"/>
                </a:cubicBezTo>
                <a:cubicBezTo>
                  <a:pt x="1289588" y="2526221"/>
                  <a:pt x="859023" y="2290352"/>
                  <a:pt x="457909" y="1737492"/>
                </a:cubicBezTo>
                <a:cubicBezTo>
                  <a:pt x="405418" y="1665129"/>
                  <a:pt x="354108" y="1599316"/>
                  <a:pt x="304485" y="1535712"/>
                </a:cubicBezTo>
                <a:cubicBezTo>
                  <a:pt x="98822" y="1271987"/>
                  <a:pt x="0" y="1134838"/>
                  <a:pt x="0" y="899994"/>
                </a:cubicBezTo>
                <a:cubicBezTo>
                  <a:pt x="0" y="666809"/>
                  <a:pt x="61943" y="436462"/>
                  <a:pt x="183974" y="215351"/>
                </a:cubicBezTo>
                <a:cubicBezTo>
                  <a:pt x="213828" y="161276"/>
                  <a:pt x="246888" y="108345"/>
                  <a:pt x="283080" y="56648"/>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Date Placeholder 1">
            <a:extLst>
              <a:ext uri="{FF2B5EF4-FFF2-40B4-BE49-F238E27FC236}">
                <a16:creationId xmlns:a16="http://schemas.microsoft.com/office/drawing/2014/main" id="{9D1F89E1-A5BC-CCAE-607F-13B74786F0A6}"/>
              </a:ext>
            </a:extLst>
          </p:cNvPr>
          <p:cNvSpPr>
            <a:spLocks noGrp="1"/>
          </p:cNvSpPr>
          <p:nvPr>
            <p:ph type="dt" sz="half" idx="10"/>
          </p:nvPr>
        </p:nvSpPr>
        <p:spPr>
          <a:xfrm>
            <a:off x="6102957" y="617538"/>
            <a:ext cx="5674706" cy="457200"/>
          </a:xfrm>
        </p:spPr>
        <p:txBody>
          <a:bodyPr vert="horz" lIns="109728" tIns="109728" rIns="109728" bIns="91440" rtlCol="0" anchor="ctr">
            <a:normAutofit/>
          </a:bodyPr>
          <a:lstStyle/>
          <a:p>
            <a:pPr algn="l">
              <a:spcAft>
                <a:spcPts val="600"/>
              </a:spcAft>
            </a:pPr>
            <a:fld id="{FB830684-DEA8-4A81-9DAC-0F21F4B02702}" type="datetime1">
              <a:rPr lang="en-US" spc="150" smtClean="0"/>
              <a:t>1/21/2024</a:t>
            </a:fld>
            <a:endParaRPr lang="en-US" spc="150"/>
          </a:p>
        </p:txBody>
      </p:sp>
      <p:sp>
        <p:nvSpPr>
          <p:cNvPr id="51" name="Freeform: Shape 50">
            <a:extLst>
              <a:ext uri="{FF2B5EF4-FFF2-40B4-BE49-F238E27FC236}">
                <a16:creationId xmlns:a16="http://schemas.microsoft.com/office/drawing/2014/main" id="{F5631074-8AE6-4D14-80C0-3068E1D44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6" y="3018886"/>
            <a:ext cx="5253985" cy="3839114"/>
          </a:xfrm>
          <a:custGeom>
            <a:avLst/>
            <a:gdLst>
              <a:gd name="connsiteX0" fmla="*/ 2652764 w 5253985"/>
              <a:gd name="connsiteY0" fmla="*/ 0 h 3839114"/>
              <a:gd name="connsiteX1" fmla="*/ 3746786 w 5253985"/>
              <a:gd name="connsiteY1" fmla="*/ 229373 h 3839114"/>
              <a:gd name="connsiteX2" fmla="*/ 4544690 w 5253985"/>
              <a:gd name="connsiteY2" fmla="*/ 848244 h 3839114"/>
              <a:gd name="connsiteX3" fmla="*/ 5253985 w 5253985"/>
              <a:gd name="connsiteY3" fmla="*/ 3040325 h 3839114"/>
              <a:gd name="connsiteX4" fmla="*/ 5014333 w 5253985"/>
              <a:gd name="connsiteY4" fmla="*/ 3835527 h 3839114"/>
              <a:gd name="connsiteX5" fmla="*/ 5011695 w 5253985"/>
              <a:gd name="connsiteY5" fmla="*/ 3839114 h 3839114"/>
              <a:gd name="connsiteX6" fmla="*/ 0 w 5253985"/>
              <a:gd name="connsiteY6" fmla="*/ 3839114 h 3839114"/>
              <a:gd name="connsiteX7" fmla="*/ 0 w 5253985"/>
              <a:gd name="connsiteY7" fmla="*/ 1152678 h 3839114"/>
              <a:gd name="connsiteX8" fmla="*/ 3216 w 5253985"/>
              <a:gd name="connsiteY8" fmla="*/ 1149041 h 3839114"/>
              <a:gd name="connsiteX9" fmla="*/ 241558 w 5253985"/>
              <a:gd name="connsiteY9" fmla="*/ 924832 h 3839114"/>
              <a:gd name="connsiteX10" fmla="*/ 1375905 w 5253985"/>
              <a:gd name="connsiteY10" fmla="*/ 246814 h 3839114"/>
              <a:gd name="connsiteX11" fmla="*/ 2652764 w 5253985"/>
              <a:gd name="connsiteY11" fmla="*/ 0 h 383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53985" h="3839114">
                <a:moveTo>
                  <a:pt x="2652764" y="0"/>
                </a:moveTo>
                <a:cubicBezTo>
                  <a:pt x="3052630" y="0"/>
                  <a:pt x="3420654" y="77244"/>
                  <a:pt x="3746786" y="229373"/>
                </a:cubicBezTo>
                <a:cubicBezTo>
                  <a:pt x="4052428" y="372058"/>
                  <a:pt x="4320877" y="580316"/>
                  <a:pt x="4544690" y="848244"/>
                </a:cubicBezTo>
                <a:cubicBezTo>
                  <a:pt x="5002112" y="1396033"/>
                  <a:pt x="5253985" y="2174508"/>
                  <a:pt x="5253985" y="3040325"/>
                </a:cubicBezTo>
                <a:cubicBezTo>
                  <a:pt x="5253985" y="3342582"/>
                  <a:pt x="5179347" y="3592625"/>
                  <a:pt x="5014333" y="3835527"/>
                </a:cubicBezTo>
                <a:lnTo>
                  <a:pt x="5011695" y="3839114"/>
                </a:lnTo>
                <a:lnTo>
                  <a:pt x="0" y="3839114"/>
                </a:lnTo>
                <a:lnTo>
                  <a:pt x="0" y="1152678"/>
                </a:lnTo>
                <a:lnTo>
                  <a:pt x="3216" y="1149041"/>
                </a:lnTo>
                <a:cubicBezTo>
                  <a:pt x="78091" y="1071911"/>
                  <a:pt x="157577" y="997126"/>
                  <a:pt x="241558" y="924832"/>
                </a:cubicBezTo>
                <a:cubicBezTo>
                  <a:pt x="571735" y="640510"/>
                  <a:pt x="963900" y="406025"/>
                  <a:pt x="1375905" y="246814"/>
                </a:cubicBezTo>
                <a:cubicBezTo>
                  <a:pt x="1799001" y="83016"/>
                  <a:pt x="2228753" y="0"/>
                  <a:pt x="2652764"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Shape 52">
            <a:extLst>
              <a:ext uri="{FF2B5EF4-FFF2-40B4-BE49-F238E27FC236}">
                <a16:creationId xmlns:a16="http://schemas.microsoft.com/office/drawing/2014/main" id="{58E7DDC4-E7EF-41AA-BF97-1D1A6527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2896807"/>
            <a:ext cx="5496741" cy="3961193"/>
          </a:xfrm>
          <a:custGeom>
            <a:avLst/>
            <a:gdLst>
              <a:gd name="connsiteX0" fmla="*/ 2687984 w 5496741"/>
              <a:gd name="connsiteY0" fmla="*/ 0 h 3961193"/>
              <a:gd name="connsiteX1" fmla="*/ 3869291 w 5496741"/>
              <a:gd name="connsiteY1" fmla="*/ 241782 h 3961193"/>
              <a:gd name="connsiteX2" fmla="*/ 4730855 w 5496741"/>
              <a:gd name="connsiteY2" fmla="*/ 894134 h 3961193"/>
              <a:gd name="connsiteX3" fmla="*/ 5496741 w 5496741"/>
              <a:gd name="connsiteY3" fmla="*/ 3204808 h 3961193"/>
              <a:gd name="connsiteX4" fmla="*/ 5308405 w 5496741"/>
              <a:gd name="connsiteY4" fmla="*/ 3932698 h 3961193"/>
              <a:gd name="connsiteX5" fmla="*/ 5290213 w 5496741"/>
              <a:gd name="connsiteY5" fmla="*/ 3961193 h 3961193"/>
              <a:gd name="connsiteX6" fmla="*/ 0 w 5496741"/>
              <a:gd name="connsiteY6" fmla="*/ 3961193 h 3961193"/>
              <a:gd name="connsiteX7" fmla="*/ 0 w 5496741"/>
              <a:gd name="connsiteY7" fmla="*/ 1052376 h 3961193"/>
              <a:gd name="connsiteX8" fmla="*/ 84403 w 5496741"/>
              <a:gd name="connsiteY8" fmla="*/ 974866 h 3961193"/>
              <a:gd name="connsiteX9" fmla="*/ 1309253 w 5496741"/>
              <a:gd name="connsiteY9" fmla="*/ 260167 h 3961193"/>
              <a:gd name="connsiteX10" fmla="*/ 2687984 w 5496741"/>
              <a:gd name="connsiteY10" fmla="*/ 0 h 39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6741" h="3961193">
                <a:moveTo>
                  <a:pt x="2687984" y="0"/>
                </a:moveTo>
                <a:cubicBezTo>
                  <a:pt x="3119754" y="0"/>
                  <a:pt x="3517139" y="81423"/>
                  <a:pt x="3869291" y="241782"/>
                </a:cubicBezTo>
                <a:cubicBezTo>
                  <a:pt x="4199319" y="392186"/>
                  <a:pt x="4489185" y="611711"/>
                  <a:pt x="4730855" y="894134"/>
                </a:cubicBezTo>
                <a:cubicBezTo>
                  <a:pt x="5224771" y="1471559"/>
                  <a:pt x="5496741" y="2292150"/>
                  <a:pt x="5496741" y="3204808"/>
                </a:cubicBezTo>
                <a:cubicBezTo>
                  <a:pt x="5496741" y="3477901"/>
                  <a:pt x="5437529" y="3710558"/>
                  <a:pt x="5308405" y="3932698"/>
                </a:cubicBezTo>
                <a:lnTo>
                  <a:pt x="5290213" y="3961193"/>
                </a:lnTo>
                <a:lnTo>
                  <a:pt x="0" y="3961193"/>
                </a:lnTo>
                <a:lnTo>
                  <a:pt x="0" y="1052376"/>
                </a:lnTo>
                <a:lnTo>
                  <a:pt x="84403" y="974866"/>
                </a:lnTo>
                <a:cubicBezTo>
                  <a:pt x="440924" y="675162"/>
                  <a:pt x="864377" y="427991"/>
                  <a:pt x="1309253" y="260167"/>
                </a:cubicBezTo>
                <a:cubicBezTo>
                  <a:pt x="1766105" y="87507"/>
                  <a:pt x="2230145" y="0"/>
                  <a:pt x="2687984"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Freeform: Shape 54">
            <a:extLst>
              <a:ext uri="{FF2B5EF4-FFF2-40B4-BE49-F238E27FC236}">
                <a16:creationId xmlns:a16="http://schemas.microsoft.com/office/drawing/2014/main" id="{D9CC255C-0586-4E56-B44A-BB42BFD8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2764456"/>
            <a:ext cx="5719379" cy="4093544"/>
          </a:xfrm>
          <a:custGeom>
            <a:avLst/>
            <a:gdLst>
              <a:gd name="connsiteX0" fmla="*/ 2598837 w 5719379"/>
              <a:gd name="connsiteY0" fmla="*/ 0 h 4093544"/>
              <a:gd name="connsiteX1" fmla="*/ 3911275 w 5719379"/>
              <a:gd name="connsiteY1" fmla="*/ 254318 h 4093544"/>
              <a:gd name="connsiteX2" fmla="*/ 4868477 w 5719379"/>
              <a:gd name="connsiteY2" fmla="*/ 940493 h 4093544"/>
              <a:gd name="connsiteX3" fmla="*/ 5719379 w 5719379"/>
              <a:gd name="connsiteY3" fmla="*/ 3370969 h 4093544"/>
              <a:gd name="connsiteX4" fmla="*/ 5575448 w 5719379"/>
              <a:gd name="connsiteY4" fmla="*/ 4018702 h 4093544"/>
              <a:gd name="connsiteX5" fmla="*/ 5533988 w 5719379"/>
              <a:gd name="connsiteY5" fmla="*/ 4093544 h 4093544"/>
              <a:gd name="connsiteX6" fmla="*/ 0 w 5719379"/>
              <a:gd name="connsiteY6" fmla="*/ 4093544 h 4093544"/>
              <a:gd name="connsiteX7" fmla="*/ 0 w 5719379"/>
              <a:gd name="connsiteY7" fmla="*/ 811758 h 4093544"/>
              <a:gd name="connsiteX8" fmla="*/ 16471 w 5719379"/>
              <a:gd name="connsiteY8" fmla="*/ 799779 h 4093544"/>
              <a:gd name="connsiteX9" fmla="*/ 1067060 w 5719379"/>
              <a:gd name="connsiteY9" fmla="*/ 273655 h 4093544"/>
              <a:gd name="connsiteX10" fmla="*/ 2598837 w 5719379"/>
              <a:gd name="connsiteY10" fmla="*/ 0 h 409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9379" h="4093544">
                <a:moveTo>
                  <a:pt x="2598837" y="0"/>
                </a:moveTo>
                <a:cubicBezTo>
                  <a:pt x="3078535" y="0"/>
                  <a:pt x="3520032" y="85645"/>
                  <a:pt x="3911275" y="254318"/>
                </a:cubicBezTo>
                <a:cubicBezTo>
                  <a:pt x="4277938" y="412520"/>
                  <a:pt x="4599980" y="643426"/>
                  <a:pt x="4868477" y="940493"/>
                </a:cubicBezTo>
                <a:cubicBezTo>
                  <a:pt x="5417220" y="1547855"/>
                  <a:pt x="5719379" y="2410992"/>
                  <a:pt x="5719379" y="3370969"/>
                </a:cubicBezTo>
                <a:cubicBezTo>
                  <a:pt x="5719379" y="3610346"/>
                  <a:pt x="5673695" y="3820187"/>
                  <a:pt x="5575448" y="4018702"/>
                </a:cubicBezTo>
                <a:lnTo>
                  <a:pt x="5533988" y="4093544"/>
                </a:lnTo>
                <a:lnTo>
                  <a:pt x="0" y="4093544"/>
                </a:lnTo>
                <a:lnTo>
                  <a:pt x="0" y="811758"/>
                </a:lnTo>
                <a:lnTo>
                  <a:pt x="16471" y="799779"/>
                </a:lnTo>
                <a:cubicBezTo>
                  <a:pt x="339059" y="585391"/>
                  <a:pt x="696365" y="406049"/>
                  <a:pt x="1067060" y="273655"/>
                </a:cubicBezTo>
                <a:cubicBezTo>
                  <a:pt x="1574625" y="92045"/>
                  <a:pt x="2090175" y="0"/>
                  <a:pt x="259883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descr="A hand pointing at a button">
            <a:extLst>
              <a:ext uri="{FF2B5EF4-FFF2-40B4-BE49-F238E27FC236}">
                <a16:creationId xmlns:a16="http://schemas.microsoft.com/office/drawing/2014/main" id="{83EFCF8A-59F7-D686-324F-5E6584014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0" cy="7315200"/>
          </a:xfrm>
          <a:prstGeom prst="rect">
            <a:avLst/>
          </a:prstGeom>
        </p:spPr>
      </p:pic>
      <p:pic>
        <p:nvPicPr>
          <p:cNvPr id="7" name="Picture 6">
            <a:extLst>
              <a:ext uri="{FF2B5EF4-FFF2-40B4-BE49-F238E27FC236}">
                <a16:creationId xmlns:a16="http://schemas.microsoft.com/office/drawing/2014/main" id="{049DA57D-4D4E-1FB5-DECA-C2BE1F0EAC95}"/>
              </a:ext>
            </a:extLst>
          </p:cNvPr>
          <p:cNvPicPr>
            <a:picLocks noChangeAspect="1"/>
          </p:cNvPicPr>
          <p:nvPr/>
        </p:nvPicPr>
        <p:blipFill rotWithShape="1">
          <a:blip r:embed="rId4">
            <a:extLst>
              <a:ext uri="{28A0092B-C50C-407E-A947-70E740481C1C}">
                <a14:useLocalDpi xmlns:a14="http://schemas.microsoft.com/office/drawing/2010/main" val="0"/>
              </a:ext>
            </a:extLst>
          </a:blip>
          <a:srcRect t="3556" r="-4" b="4391"/>
          <a:stretch/>
        </p:blipFill>
        <p:spPr>
          <a:xfrm>
            <a:off x="151" y="3200016"/>
            <a:ext cx="4967392" cy="3657982"/>
          </a:xfrm>
          <a:custGeom>
            <a:avLst/>
            <a:gdLst/>
            <a:ahLst/>
            <a:cxnLst/>
            <a:rect l="l" t="t" r="r" b="b"/>
            <a:pathLst>
              <a:path w="4967392" h="3657982">
                <a:moveTo>
                  <a:pt x="2611465" y="0"/>
                </a:moveTo>
                <a:cubicBezTo>
                  <a:pt x="2973626" y="0"/>
                  <a:pt x="3306944" y="71395"/>
                  <a:pt x="3602322" y="212004"/>
                </a:cubicBezTo>
                <a:cubicBezTo>
                  <a:pt x="3879142" y="343883"/>
                  <a:pt x="4122277" y="536370"/>
                  <a:pt x="4324984" y="784010"/>
                </a:cubicBezTo>
                <a:cubicBezTo>
                  <a:pt x="4739271" y="1290317"/>
                  <a:pt x="4967392" y="2009841"/>
                  <a:pt x="4967392" y="2810095"/>
                </a:cubicBezTo>
                <a:cubicBezTo>
                  <a:pt x="4967392" y="3129372"/>
                  <a:pt x="4879100" y="3385618"/>
                  <a:pt x="4681235" y="3641013"/>
                </a:cubicBezTo>
                <a:lnTo>
                  <a:pt x="4666298" y="3657982"/>
                </a:lnTo>
                <a:lnTo>
                  <a:pt x="0" y="3657982"/>
                </a:lnTo>
                <a:lnTo>
                  <a:pt x="0" y="1311761"/>
                </a:lnTo>
                <a:lnTo>
                  <a:pt x="20961" y="1282259"/>
                </a:lnTo>
                <a:cubicBezTo>
                  <a:pt x="139676" y="1131288"/>
                  <a:pt x="275515" y="988438"/>
                  <a:pt x="427636" y="854799"/>
                </a:cubicBezTo>
                <a:cubicBezTo>
                  <a:pt x="726679" y="592007"/>
                  <a:pt x="1081863" y="375279"/>
                  <a:pt x="1455015" y="228124"/>
                </a:cubicBezTo>
                <a:cubicBezTo>
                  <a:pt x="1838214" y="76730"/>
                  <a:pt x="2227440" y="0"/>
                  <a:pt x="2611465" y="0"/>
                </a:cubicBezTo>
                <a:close/>
              </a:path>
            </a:pathLst>
          </a:custGeom>
        </p:spPr>
      </p:pic>
      <p:pic>
        <p:nvPicPr>
          <p:cNvPr id="5" name="Picture 4" descr="A computer and keyboard in different colors">
            <a:extLst>
              <a:ext uri="{FF2B5EF4-FFF2-40B4-BE49-F238E27FC236}">
                <a16:creationId xmlns:a16="http://schemas.microsoft.com/office/drawing/2014/main" id="{DB08A073-EDE4-FC7F-48FB-C3A306E60CC1}"/>
              </a:ext>
            </a:extLst>
          </p:cNvPr>
          <p:cNvPicPr>
            <a:picLocks noChangeAspect="1"/>
          </p:cNvPicPr>
          <p:nvPr/>
        </p:nvPicPr>
        <p:blipFill rotWithShape="1">
          <a:blip r:embed="rId5">
            <a:extLst>
              <a:ext uri="{28A0092B-C50C-407E-A947-70E740481C1C}">
                <a14:useLocalDpi xmlns:a14="http://schemas.microsoft.com/office/drawing/2010/main" val="0"/>
              </a:ext>
            </a:extLst>
          </a:blip>
          <a:srcRect t="9419" r="-1" b="20754"/>
          <a:stretch/>
        </p:blipFill>
        <p:spPr>
          <a:xfrm>
            <a:off x="1839747" y="3"/>
            <a:ext cx="3440421" cy="2402343"/>
          </a:xfrm>
          <a:custGeom>
            <a:avLst/>
            <a:gdLst/>
            <a:ahLst/>
            <a:cxnLst/>
            <a:rect l="l" t="t" r="r" b="b"/>
            <a:pathLst>
              <a:path w="3440421" h="2402343">
                <a:moveTo>
                  <a:pt x="379897" y="0"/>
                </a:moveTo>
                <a:lnTo>
                  <a:pt x="3218884" y="0"/>
                </a:lnTo>
                <a:lnTo>
                  <a:pt x="3279840" y="122543"/>
                </a:lnTo>
                <a:cubicBezTo>
                  <a:pt x="3384762" y="360883"/>
                  <a:pt x="3440421" y="636841"/>
                  <a:pt x="3440421" y="931368"/>
                </a:cubicBezTo>
                <a:cubicBezTo>
                  <a:pt x="3440421" y="1119380"/>
                  <a:pt x="3385271" y="1270275"/>
                  <a:pt x="3261683" y="1420669"/>
                </a:cubicBezTo>
                <a:cubicBezTo>
                  <a:pt x="3132407" y="1577990"/>
                  <a:pt x="2938164" y="1722889"/>
                  <a:pt x="2732478" y="1876281"/>
                </a:cubicBezTo>
                <a:cubicBezTo>
                  <a:pt x="2694529" y="1904547"/>
                  <a:pt x="2655326" y="1933813"/>
                  <a:pt x="2616125" y="1963435"/>
                </a:cubicBezTo>
                <a:cubicBezTo>
                  <a:pt x="2265215" y="2228536"/>
                  <a:pt x="2009103" y="2402343"/>
                  <a:pt x="1660040" y="2402343"/>
                </a:cubicBezTo>
                <a:cubicBezTo>
                  <a:pt x="1128177" y="2402343"/>
                  <a:pt x="751504" y="2188992"/>
                  <a:pt x="400595" y="1688912"/>
                </a:cubicBezTo>
                <a:cubicBezTo>
                  <a:pt x="354674" y="1623457"/>
                  <a:pt x="309786" y="1563928"/>
                  <a:pt x="266375" y="1506395"/>
                </a:cubicBezTo>
                <a:cubicBezTo>
                  <a:pt x="86453" y="1267847"/>
                  <a:pt x="0" y="1143791"/>
                  <a:pt x="0" y="931368"/>
                </a:cubicBezTo>
                <a:cubicBezTo>
                  <a:pt x="0" y="720444"/>
                  <a:pt x="54190" y="512088"/>
                  <a:pt x="160947" y="312085"/>
                </a:cubicBezTo>
                <a:cubicBezTo>
                  <a:pt x="213181" y="214260"/>
                  <a:pt x="276637" y="120576"/>
                  <a:pt x="350789" y="31674"/>
                </a:cubicBezTo>
                <a:close/>
              </a:path>
            </a:pathLst>
          </a:custGeom>
        </p:spPr>
      </p:pic>
      <p:sp>
        <p:nvSpPr>
          <p:cNvPr id="8" name="TextBox 7">
            <a:extLst>
              <a:ext uri="{FF2B5EF4-FFF2-40B4-BE49-F238E27FC236}">
                <a16:creationId xmlns:a16="http://schemas.microsoft.com/office/drawing/2014/main" id="{B7BE0E06-563F-A47F-17C6-EDB949694997}"/>
              </a:ext>
            </a:extLst>
          </p:cNvPr>
          <p:cNvSpPr txBox="1"/>
          <p:nvPr/>
        </p:nvSpPr>
        <p:spPr>
          <a:xfrm>
            <a:off x="5989210" y="367417"/>
            <a:ext cx="5624118" cy="3284538"/>
          </a:xfrm>
          <a:prstGeom prst="rect">
            <a:avLst/>
          </a:prstGeom>
        </p:spPr>
        <p:txBody>
          <a:bodyPr vert="horz" lIns="109728" tIns="109728" rIns="109728" bIns="91440" rtlCol="0" anchor="b">
            <a:normAutofit/>
          </a:bodyPr>
          <a:lstStyle/>
          <a:p>
            <a:pPr>
              <a:lnSpc>
                <a:spcPct val="120000"/>
              </a:lnSpc>
              <a:spcBef>
                <a:spcPct val="0"/>
              </a:spcBef>
              <a:spcAft>
                <a:spcPts val="600"/>
              </a:spcAft>
            </a:pPr>
            <a:r>
              <a:rPr lang="en-US" sz="5400" b="1" i="0" spc="150" dirty="0">
                <a:solidFill>
                  <a:schemeClr val="tx1">
                    <a:lumMod val="85000"/>
                    <a:lumOff val="15000"/>
                  </a:schemeClr>
                </a:solidFill>
                <a:effectLst/>
                <a:latin typeface="+mj-lt"/>
                <a:ea typeface="+mj-ea"/>
                <a:cs typeface="+mj-cs"/>
              </a:rPr>
              <a:t>Integration of PCs, AI, and Networks</a:t>
            </a:r>
            <a:endParaRPr lang="en-US" sz="5400" b="1" spc="150" dirty="0">
              <a:solidFill>
                <a:schemeClr val="tx1">
                  <a:lumMod val="85000"/>
                  <a:lumOff val="15000"/>
                </a:schemeClr>
              </a:solidFill>
              <a:latin typeface="+mj-lt"/>
              <a:ea typeface="+mj-ea"/>
              <a:cs typeface="+mj-cs"/>
            </a:endParaRPr>
          </a:p>
        </p:txBody>
      </p:sp>
      <p:sp>
        <p:nvSpPr>
          <p:cNvPr id="3" name="Slide Number Placeholder 2">
            <a:extLst>
              <a:ext uri="{FF2B5EF4-FFF2-40B4-BE49-F238E27FC236}">
                <a16:creationId xmlns:a16="http://schemas.microsoft.com/office/drawing/2014/main" id="{068B1FB5-D184-E1E3-CD83-90A64E4D227F}"/>
              </a:ext>
            </a:extLst>
          </p:cNvPr>
          <p:cNvSpPr>
            <a:spLocks noGrp="1"/>
          </p:cNvSpPr>
          <p:nvPr>
            <p:ph type="sldNum" sz="quarter" idx="12"/>
          </p:nvPr>
        </p:nvSpPr>
        <p:spPr>
          <a:xfrm>
            <a:off x="10515600" y="6170490"/>
            <a:ext cx="119882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3</a:t>
            </a:fld>
            <a:endParaRPr lang="en-US" dirty="0"/>
          </a:p>
        </p:txBody>
      </p:sp>
    </p:spTree>
    <p:extLst>
      <p:ext uri="{BB962C8B-B14F-4D97-AF65-F5344CB8AC3E}">
        <p14:creationId xmlns:p14="http://schemas.microsoft.com/office/powerpoint/2010/main" val="2767316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53E431-12C5-F731-BEF4-30BCA84C2F73}"/>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t>output
(Current Actions)</a:t>
            </a:r>
            <a:endParaRPr lang="en-US" altLang="ja-JP"/>
          </a:p>
          <a:p>
            <a:r>
              <a:rPr lang="en-US" altLang="ja-JP"/>
              <a:t>Standing still</a:t>
            </a:r>
          </a:p>
          <a:p>
            <a:r>
              <a:rPr lang="en-US" altLang="ja-JP"/>
              <a:t>Sitting </a:t>
            </a:r>
          </a:p>
          <a:p>
            <a:r>
              <a:rPr lang="en-US" altLang="ja-JP"/>
              <a:t>Lying down </a:t>
            </a:r>
          </a:p>
          <a:p>
            <a:r>
              <a:rPr lang="en-US" altLang="ja-JP"/>
              <a:t>Walking </a:t>
            </a:r>
          </a:p>
          <a:p>
            <a:r>
              <a:rPr lang="en-US" altLang="ja-JP"/>
              <a:t>Climbing stairs </a:t>
            </a:r>
          </a:p>
          <a:p>
            <a:r>
              <a:rPr lang="en-US" altLang="ja-JP"/>
              <a:t>Waist bends forward  Frontal elevation of arms  Knees bending  </a:t>
            </a:r>
          </a:p>
          <a:p>
            <a:r>
              <a:rPr lang="en-US" altLang="ja-JP"/>
              <a:t>Cycling </a:t>
            </a:r>
          </a:p>
          <a:p>
            <a:r>
              <a:rPr lang="en-US" altLang="ja-JP"/>
              <a:t>Jogging </a:t>
            </a:r>
          </a:p>
          <a:p>
            <a:r>
              <a:rPr lang="en-US" altLang="ja-JP"/>
              <a:t>Running </a:t>
            </a:r>
          </a:p>
          <a:p>
            <a:r>
              <a:rPr lang="en-US" altLang="ja-JP"/>
              <a:t>Jump front &amp; back</a:t>
            </a:r>
            <a:endParaRPr lang="en-US" altLang="ja-JP" dirty="0"/>
          </a:p>
        </p:txBody>
      </p:sp>
      <p:sp>
        <p:nvSpPr>
          <p:cNvPr id="2" name="Date Placeholder 1">
            <a:extLst>
              <a:ext uri="{FF2B5EF4-FFF2-40B4-BE49-F238E27FC236}">
                <a16:creationId xmlns:a16="http://schemas.microsoft.com/office/drawing/2014/main" id="{4E9B8834-AE38-70D3-61E6-F80681822C54}"/>
              </a:ext>
            </a:extLst>
          </p:cNvPr>
          <p:cNvSpPr>
            <a:spLocks noGrp="1"/>
          </p:cNvSpPr>
          <p:nvPr>
            <p:ph type="dt" sz="half" idx="10"/>
          </p:nvPr>
        </p:nvSpPr>
        <p:spPr/>
        <p:txBody>
          <a:bodyPr/>
          <a:lstStyle/>
          <a:p>
            <a:fld id="{015909AC-CF82-4261-9F49-EA8F04F58B09}" type="datetime1">
              <a:rPr lang="en-US" smtClean="0"/>
              <a:t>1/21/2024</a:t>
            </a:fld>
            <a:endParaRPr lang="en-US" dirty="0"/>
          </a:p>
        </p:txBody>
      </p:sp>
      <p:sp>
        <p:nvSpPr>
          <p:cNvPr id="3" name="Slide Number Placeholder 2">
            <a:extLst>
              <a:ext uri="{FF2B5EF4-FFF2-40B4-BE49-F238E27FC236}">
                <a16:creationId xmlns:a16="http://schemas.microsoft.com/office/drawing/2014/main" id="{BE990C23-FCF0-A1AA-2266-132E6CDE69A3}"/>
              </a:ext>
            </a:extLst>
          </p:cNvPr>
          <p:cNvSpPr>
            <a:spLocks noGrp="1"/>
          </p:cNvSpPr>
          <p:nvPr>
            <p:ph type="sldNum" sz="quarter" idx="12"/>
          </p:nvPr>
        </p:nvSpPr>
        <p:spPr/>
        <p:txBody>
          <a:bodyPr/>
          <a:lstStyle/>
          <a:p>
            <a:pPr algn="l"/>
            <a:fld id="{FAEF9944-A4F6-4C59-AEBD-678D6480B8EA}" type="slidenum">
              <a:rPr lang="en-US" smtClean="0"/>
              <a:pPr algn="l"/>
              <a:t>30</a:t>
            </a:fld>
            <a:endParaRPr lang="en-US" dirty="0"/>
          </a:p>
        </p:txBody>
      </p:sp>
      <p:sp>
        <p:nvSpPr>
          <p:cNvPr id="6" name="Title 1">
            <a:extLst>
              <a:ext uri="{FF2B5EF4-FFF2-40B4-BE49-F238E27FC236}">
                <a16:creationId xmlns:a16="http://schemas.microsoft.com/office/drawing/2014/main" id="{464C0017-905F-82BB-804C-182C9FE89428}"/>
              </a:ext>
            </a:extLst>
          </p:cNvPr>
          <p:cNvSpPr txBox="1">
            <a:spLocks/>
          </p:cNvSpPr>
          <p:nvPr/>
        </p:nvSpPr>
        <p:spPr>
          <a:xfrm>
            <a:off x="3899098" y="120254"/>
            <a:ext cx="6826998" cy="572700"/>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lang="en-US" sz="2400" dirty="0">
                <a:latin typeface="Tahoma" panose="020B0604030504040204" pitchFamily="34" charset="0"/>
                <a:ea typeface="Tahoma" panose="020B0604030504040204" pitchFamily="34" charset="0"/>
                <a:cs typeface="Tahoma" panose="020B0604030504040204" pitchFamily="34" charset="0"/>
              </a:rPr>
              <a:t>Validating the Attack</a:t>
            </a:r>
          </a:p>
        </p:txBody>
      </p:sp>
      <p:sp>
        <p:nvSpPr>
          <p:cNvPr id="4" name="Text Placeholder 4">
            <a:extLst>
              <a:ext uri="{FF2B5EF4-FFF2-40B4-BE49-F238E27FC236}">
                <a16:creationId xmlns:a16="http://schemas.microsoft.com/office/drawing/2014/main" id="{94AE2F6E-99E9-A437-CD26-A2CA62E57290}"/>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7" name="Picture 6" descr="A silhouettes of a person walking a dog">
            <a:extLst>
              <a:ext uri="{FF2B5EF4-FFF2-40B4-BE49-F238E27FC236}">
                <a16:creationId xmlns:a16="http://schemas.microsoft.com/office/drawing/2014/main" id="{68339294-DADA-5A02-5D52-5172AEDB6AED}"/>
              </a:ext>
            </a:extLst>
          </p:cNvPr>
          <p:cNvPicPr>
            <a:picLocks noChangeAspect="1"/>
          </p:cNvPicPr>
          <p:nvPr/>
        </p:nvPicPr>
        <p:blipFill rotWithShape="1">
          <a:blip r:embed="rId2">
            <a:extLst>
              <a:ext uri="{28A0092B-C50C-407E-A947-70E740481C1C}">
                <a14:useLocalDpi xmlns:a14="http://schemas.microsoft.com/office/drawing/2010/main" val="0"/>
              </a:ext>
            </a:extLst>
          </a:blip>
          <a:srcRect l="24413" r="50000" b="51605"/>
          <a:stretch/>
        </p:blipFill>
        <p:spPr>
          <a:xfrm>
            <a:off x="74732" y="1027167"/>
            <a:ext cx="1952664" cy="3693319"/>
          </a:xfrm>
          <a:prstGeom prst="rect">
            <a:avLst/>
          </a:prstGeom>
        </p:spPr>
      </p:pic>
      <p:pic>
        <p:nvPicPr>
          <p:cNvPr id="9" name="Picture 8">
            <a:extLst>
              <a:ext uri="{FF2B5EF4-FFF2-40B4-BE49-F238E27FC236}">
                <a16:creationId xmlns:a16="http://schemas.microsoft.com/office/drawing/2014/main" id="{7C71E31C-B45F-F7F7-FA5D-F035D1D51216}"/>
              </a:ext>
            </a:extLst>
          </p:cNvPr>
          <p:cNvPicPr>
            <a:picLocks noChangeAspect="1"/>
          </p:cNvPicPr>
          <p:nvPr/>
        </p:nvPicPr>
        <p:blipFill>
          <a:blip r:embed="rId3"/>
          <a:stretch>
            <a:fillRect/>
          </a:stretch>
        </p:blipFill>
        <p:spPr>
          <a:xfrm rot="3723211">
            <a:off x="1393319" y="4171326"/>
            <a:ext cx="211018" cy="309646"/>
          </a:xfrm>
          <a:prstGeom prst="rect">
            <a:avLst/>
          </a:prstGeom>
        </p:spPr>
      </p:pic>
      <p:pic>
        <p:nvPicPr>
          <p:cNvPr id="10" name="Picture 9">
            <a:extLst>
              <a:ext uri="{FF2B5EF4-FFF2-40B4-BE49-F238E27FC236}">
                <a16:creationId xmlns:a16="http://schemas.microsoft.com/office/drawing/2014/main" id="{8B44A29E-0491-DA2A-CC55-8604F94744E0}"/>
              </a:ext>
            </a:extLst>
          </p:cNvPr>
          <p:cNvPicPr>
            <a:picLocks noChangeAspect="1"/>
          </p:cNvPicPr>
          <p:nvPr/>
        </p:nvPicPr>
        <p:blipFill>
          <a:blip r:embed="rId3"/>
          <a:stretch>
            <a:fillRect/>
          </a:stretch>
        </p:blipFill>
        <p:spPr>
          <a:xfrm rot="6508846">
            <a:off x="1360913" y="2581503"/>
            <a:ext cx="239324" cy="351182"/>
          </a:xfrm>
          <a:prstGeom prst="rect">
            <a:avLst/>
          </a:prstGeom>
        </p:spPr>
      </p:pic>
      <p:pic>
        <p:nvPicPr>
          <p:cNvPr id="12" name="Picture 11">
            <a:extLst>
              <a:ext uri="{FF2B5EF4-FFF2-40B4-BE49-F238E27FC236}">
                <a16:creationId xmlns:a16="http://schemas.microsoft.com/office/drawing/2014/main" id="{227C34EA-D6E6-2383-0833-CCB03CD1F117}"/>
              </a:ext>
            </a:extLst>
          </p:cNvPr>
          <p:cNvPicPr>
            <a:picLocks noChangeAspect="1"/>
          </p:cNvPicPr>
          <p:nvPr/>
        </p:nvPicPr>
        <p:blipFill>
          <a:blip r:embed="rId3"/>
          <a:stretch>
            <a:fillRect/>
          </a:stretch>
        </p:blipFill>
        <p:spPr>
          <a:xfrm rot="5400000">
            <a:off x="902979" y="2164050"/>
            <a:ext cx="159296" cy="233749"/>
          </a:xfrm>
          <a:prstGeom prst="rect">
            <a:avLst/>
          </a:prstGeom>
        </p:spPr>
      </p:pic>
      <p:pic>
        <p:nvPicPr>
          <p:cNvPr id="18" name="Picture 17">
            <a:extLst>
              <a:ext uri="{FF2B5EF4-FFF2-40B4-BE49-F238E27FC236}">
                <a16:creationId xmlns:a16="http://schemas.microsoft.com/office/drawing/2014/main" id="{FF0B44EE-857E-B8D7-2F59-9E1B5CD87F96}"/>
              </a:ext>
            </a:extLst>
          </p:cNvPr>
          <p:cNvPicPr>
            <a:picLocks noChangeAspect="1"/>
          </p:cNvPicPr>
          <p:nvPr/>
        </p:nvPicPr>
        <p:blipFill>
          <a:blip r:embed="rId4"/>
          <a:stretch>
            <a:fillRect/>
          </a:stretch>
        </p:blipFill>
        <p:spPr>
          <a:xfrm>
            <a:off x="2699886" y="1764843"/>
            <a:ext cx="2034716" cy="2103302"/>
          </a:xfrm>
          <a:prstGeom prst="rect">
            <a:avLst/>
          </a:prstGeom>
        </p:spPr>
      </p:pic>
      <p:sp>
        <p:nvSpPr>
          <p:cNvPr id="19" name="テキスト ボックス 12">
            <a:extLst>
              <a:ext uri="{FF2B5EF4-FFF2-40B4-BE49-F238E27FC236}">
                <a16:creationId xmlns:a16="http://schemas.microsoft.com/office/drawing/2014/main" id="{8F1EAA25-B06E-2D7C-C659-2F1191046C39}"/>
              </a:ext>
            </a:extLst>
          </p:cNvPr>
          <p:cNvSpPr txBox="1"/>
          <p:nvPr/>
        </p:nvSpPr>
        <p:spPr>
          <a:xfrm>
            <a:off x="88683" y="4808106"/>
            <a:ext cx="3628561" cy="1200329"/>
          </a:xfrm>
          <a:prstGeom prst="rect">
            <a:avLst/>
          </a:prstGeom>
          <a:noFill/>
        </p:spPr>
        <p:txBody>
          <a:bodyPr wrap="square" rtlCol="0">
            <a:spAutoFit/>
          </a:bodyPr>
          <a:lstStyle/>
          <a:p>
            <a:r>
              <a:rPr kumimoji="1" lang="id-ID" altLang="ja-JP" dirty="0"/>
              <a:t>Wrist, </a:t>
            </a:r>
            <a:r>
              <a:rPr kumimoji="1" lang="en-US" altLang="ja-JP" dirty="0"/>
              <a:t>chest</a:t>
            </a:r>
            <a:r>
              <a:rPr kumimoji="1" lang="id-ID" altLang="ja-JP" dirty="0"/>
              <a:t>, and </a:t>
            </a:r>
            <a:r>
              <a:rPr kumimoji="1" lang="en-US" altLang="ja-JP" dirty="0"/>
              <a:t>ankle</a:t>
            </a:r>
            <a:r>
              <a:rPr kumimoji="1" lang="id-ID" altLang="ja-JP" dirty="0"/>
              <a:t> sensors.</a:t>
            </a:r>
            <a:r>
              <a:rPr kumimoji="1" lang="en-US" altLang="ja-JP" dirty="0"/>
              <a:t>
3-axis acceleration</a:t>
            </a:r>
            <a:r>
              <a:rPr kumimoji="1" lang="id-ID" altLang="ja-JP" dirty="0"/>
              <a:t>, </a:t>
            </a:r>
            <a:r>
              <a:rPr kumimoji="1" lang="en-US" altLang="ja-JP" dirty="0"/>
              <a:t>3-axis angular velocity</a:t>
            </a:r>
            <a:r>
              <a:rPr kumimoji="1" lang="id-ID" altLang="ja-JP" dirty="0"/>
              <a:t>, </a:t>
            </a:r>
            <a:r>
              <a:rPr kumimoji="1" lang="en-US" altLang="ja-JP" dirty="0"/>
              <a:t>3-</a:t>
            </a:r>
            <a:r>
              <a:rPr kumimoji="1" lang="id-ID" altLang="ja-JP" dirty="0"/>
              <a:t>axis magnetic, and </a:t>
            </a:r>
            <a:r>
              <a:rPr kumimoji="1" lang="en-US" altLang="ja-JP" dirty="0"/>
              <a:t>heart rate</a:t>
            </a:r>
            <a:endParaRPr kumimoji="1" lang="ja-JP" altLang="en-US" dirty="0"/>
          </a:p>
        </p:txBody>
      </p:sp>
      <p:sp>
        <p:nvSpPr>
          <p:cNvPr id="20" name="テキスト ボックス 12">
            <a:extLst>
              <a:ext uri="{FF2B5EF4-FFF2-40B4-BE49-F238E27FC236}">
                <a16:creationId xmlns:a16="http://schemas.microsoft.com/office/drawing/2014/main" id="{DB9462C3-7C01-A5CA-0E18-D4B4A1D5023A}"/>
              </a:ext>
            </a:extLst>
          </p:cNvPr>
          <p:cNvSpPr txBox="1"/>
          <p:nvPr/>
        </p:nvSpPr>
        <p:spPr>
          <a:xfrm>
            <a:off x="655124" y="911439"/>
            <a:ext cx="791880" cy="369332"/>
          </a:xfrm>
          <a:prstGeom prst="rect">
            <a:avLst/>
          </a:prstGeom>
          <a:noFill/>
        </p:spPr>
        <p:txBody>
          <a:bodyPr wrap="square" rtlCol="0">
            <a:spAutoFit/>
          </a:bodyPr>
          <a:lstStyle/>
          <a:p>
            <a:r>
              <a:rPr kumimoji="1" lang="id-ID" altLang="ja-JP" b="1" dirty="0"/>
              <a:t>Input</a:t>
            </a:r>
            <a:endParaRPr kumimoji="1" lang="ja-JP" altLang="en-US" b="1" dirty="0"/>
          </a:p>
        </p:txBody>
      </p:sp>
      <p:sp>
        <p:nvSpPr>
          <p:cNvPr id="22" name="TextBox 21">
            <a:extLst>
              <a:ext uri="{FF2B5EF4-FFF2-40B4-BE49-F238E27FC236}">
                <a16:creationId xmlns:a16="http://schemas.microsoft.com/office/drawing/2014/main" id="{A826EE46-4891-8931-656D-F65D65D1D22E}"/>
              </a:ext>
            </a:extLst>
          </p:cNvPr>
          <p:cNvSpPr txBox="1"/>
          <p:nvPr/>
        </p:nvSpPr>
        <p:spPr>
          <a:xfrm>
            <a:off x="2576519" y="3717857"/>
            <a:ext cx="2645159" cy="369332"/>
          </a:xfrm>
          <a:prstGeom prst="rect">
            <a:avLst/>
          </a:prstGeom>
          <a:noFill/>
        </p:spPr>
        <p:txBody>
          <a:bodyPr wrap="square">
            <a:spAutoFit/>
          </a:bodyPr>
          <a:lstStyle/>
          <a:p>
            <a:pPr algn="ctr"/>
            <a:r>
              <a:rPr kumimoji="1" lang="id-ID" altLang="ja-JP" b="1" dirty="0"/>
              <a:t>M</a:t>
            </a:r>
            <a:r>
              <a:rPr kumimoji="1" lang="en-US" altLang="ja-JP" b="1" dirty="0" err="1"/>
              <a:t>achine</a:t>
            </a:r>
            <a:r>
              <a:rPr kumimoji="1" lang="en-US" altLang="ja-JP" b="1" dirty="0"/>
              <a:t> learning</a:t>
            </a:r>
            <a:r>
              <a:rPr kumimoji="1" lang="id-ID" altLang="ja-JP" b="1" dirty="0"/>
              <a:t> </a:t>
            </a:r>
            <a:r>
              <a:rPr kumimoji="1" lang="en-US" altLang="ja-JP" b="1" dirty="0"/>
              <a:t>model</a:t>
            </a:r>
            <a:endParaRPr kumimoji="1" lang="ja-JP" altLang="en-US" b="1" dirty="0"/>
          </a:p>
        </p:txBody>
      </p:sp>
      <p:pic>
        <p:nvPicPr>
          <p:cNvPr id="24" name="Picture 23" descr="A group of people in different poses">
            <a:extLst>
              <a:ext uri="{FF2B5EF4-FFF2-40B4-BE49-F238E27FC236}">
                <a16:creationId xmlns:a16="http://schemas.microsoft.com/office/drawing/2014/main" id="{0AB853DE-4399-FFDF-CB52-AFE21F12FB7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0970" t="6265" r="8144" b="10109"/>
          <a:stretch/>
        </p:blipFill>
        <p:spPr>
          <a:xfrm>
            <a:off x="8803979" y="2026715"/>
            <a:ext cx="3205375" cy="2209271"/>
          </a:xfrm>
          <a:prstGeom prst="rect">
            <a:avLst/>
          </a:prstGeom>
        </p:spPr>
      </p:pic>
      <p:sp>
        <p:nvSpPr>
          <p:cNvPr id="25" name="Arrow: Right 24">
            <a:extLst>
              <a:ext uri="{FF2B5EF4-FFF2-40B4-BE49-F238E27FC236}">
                <a16:creationId xmlns:a16="http://schemas.microsoft.com/office/drawing/2014/main" id="{FB049287-CA31-A998-BED7-CEDE67625DC9}"/>
              </a:ext>
            </a:extLst>
          </p:cNvPr>
          <p:cNvSpPr/>
          <p:nvPr/>
        </p:nvSpPr>
        <p:spPr>
          <a:xfrm>
            <a:off x="2011536" y="2587943"/>
            <a:ext cx="678407" cy="4374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02B1DCF1-06EF-EEA5-F8B0-461C962540A8}"/>
              </a:ext>
            </a:extLst>
          </p:cNvPr>
          <p:cNvSpPr/>
          <p:nvPr/>
        </p:nvSpPr>
        <p:spPr>
          <a:xfrm>
            <a:off x="4902929" y="2597770"/>
            <a:ext cx="678407" cy="4374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2AFA11D-C76E-CCE5-D08B-9EE60E4E8E97}"/>
              </a:ext>
            </a:extLst>
          </p:cNvPr>
          <p:cNvSpPr txBox="1"/>
          <p:nvPr/>
        </p:nvSpPr>
        <p:spPr>
          <a:xfrm>
            <a:off x="5581336" y="5551841"/>
            <a:ext cx="6124222" cy="646331"/>
          </a:xfrm>
          <a:prstGeom prst="rect">
            <a:avLst/>
          </a:prstGeom>
          <a:noFill/>
        </p:spPr>
        <p:txBody>
          <a:bodyPr wrap="square">
            <a:spAutoFit/>
          </a:bodyPr>
          <a:lstStyle/>
          <a:p>
            <a:r>
              <a:rPr kumimoji="1" lang="en-US" altLang="ja-JP" b="1" dirty="0"/>
              <a:t>Attack surface (mHealth dataset: http://archive.ics.uci.edu/ml/datasets/mhealth+dataset)</a:t>
            </a:r>
            <a:endParaRPr kumimoji="1" lang="ja-JP" altLang="en-US" b="1" dirty="0"/>
          </a:p>
        </p:txBody>
      </p:sp>
      <p:sp>
        <p:nvSpPr>
          <p:cNvPr id="28" name="TextBox 27">
            <a:extLst>
              <a:ext uri="{FF2B5EF4-FFF2-40B4-BE49-F238E27FC236}">
                <a16:creationId xmlns:a16="http://schemas.microsoft.com/office/drawing/2014/main" id="{710D0776-E5C9-C446-EEF3-FCE2CC34A467}"/>
              </a:ext>
            </a:extLst>
          </p:cNvPr>
          <p:cNvSpPr txBox="1"/>
          <p:nvPr/>
        </p:nvSpPr>
        <p:spPr>
          <a:xfrm>
            <a:off x="5710740" y="1195360"/>
            <a:ext cx="3281870" cy="3970318"/>
          </a:xfrm>
          <a:prstGeom prst="rect">
            <a:avLst/>
          </a:prstGeom>
          <a:noFill/>
        </p:spPr>
        <p:txBody>
          <a:bodyPr wrap="square">
            <a:spAutoFit/>
          </a:bodyPr>
          <a:lstStyle/>
          <a:p>
            <a:pPr algn="ctr"/>
            <a:r>
              <a:rPr kumimoji="1" lang="id-ID" altLang="ja-JP" b="1" dirty="0"/>
              <a:t>O</a:t>
            </a:r>
            <a:r>
              <a:rPr kumimoji="1" lang="en-US" altLang="ja-JP" b="1" dirty="0" err="1"/>
              <a:t>utput</a:t>
            </a:r>
            <a:r>
              <a:rPr kumimoji="1" lang="en-US" altLang="ja-JP" dirty="0"/>
              <a:t>
(Current Actions)</a:t>
            </a:r>
            <a:endParaRPr lang="en-US" altLang="ja-JP" dirty="0"/>
          </a:p>
          <a:p>
            <a:r>
              <a:rPr lang="en-US" altLang="ja-JP" dirty="0"/>
              <a:t>Standing still</a:t>
            </a:r>
          </a:p>
          <a:p>
            <a:r>
              <a:rPr lang="en-US" altLang="ja-JP" dirty="0"/>
              <a:t>Sitting </a:t>
            </a:r>
          </a:p>
          <a:p>
            <a:r>
              <a:rPr lang="en-US" altLang="ja-JP" dirty="0"/>
              <a:t>Lying down </a:t>
            </a:r>
          </a:p>
          <a:p>
            <a:r>
              <a:rPr lang="en-US" altLang="ja-JP" dirty="0"/>
              <a:t>Walking </a:t>
            </a:r>
          </a:p>
          <a:p>
            <a:r>
              <a:rPr lang="en-US" altLang="ja-JP" dirty="0"/>
              <a:t>Climbing stairs </a:t>
            </a:r>
          </a:p>
          <a:p>
            <a:r>
              <a:rPr lang="en-US" altLang="ja-JP" dirty="0"/>
              <a:t>Waist bends forward  Frontal elevation of arms  Knees bending  </a:t>
            </a:r>
          </a:p>
          <a:p>
            <a:r>
              <a:rPr lang="en-US" altLang="ja-JP" dirty="0"/>
              <a:t>Cycling </a:t>
            </a:r>
          </a:p>
          <a:p>
            <a:r>
              <a:rPr lang="en-US" altLang="ja-JP" dirty="0"/>
              <a:t>Jogging </a:t>
            </a:r>
          </a:p>
          <a:p>
            <a:r>
              <a:rPr lang="en-US" altLang="ja-JP" dirty="0"/>
              <a:t>Running </a:t>
            </a:r>
          </a:p>
          <a:p>
            <a:r>
              <a:rPr lang="en-US" altLang="ja-JP" dirty="0"/>
              <a:t>Jump front &amp; back</a:t>
            </a:r>
          </a:p>
        </p:txBody>
      </p:sp>
    </p:spTree>
    <p:extLst>
      <p:ext uri="{BB962C8B-B14F-4D97-AF65-F5344CB8AC3E}">
        <p14:creationId xmlns:p14="http://schemas.microsoft.com/office/powerpoint/2010/main" val="370842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35EE2-50DB-A614-5A89-7920990DC0E7}"/>
              </a:ext>
            </a:extLst>
          </p:cNvPr>
          <p:cNvSpPr>
            <a:spLocks noGrp="1"/>
          </p:cNvSpPr>
          <p:nvPr>
            <p:ph type="dt" sz="half" idx="10"/>
          </p:nvPr>
        </p:nvSpPr>
        <p:spPr/>
        <p:txBody>
          <a:bodyPr/>
          <a:lstStyle/>
          <a:p>
            <a:fld id="{E8AD5879-0512-4F07-B559-A99F2DB096BC}" type="datetime1">
              <a:rPr lang="en-US" smtClean="0"/>
              <a:t>1/21/2024</a:t>
            </a:fld>
            <a:endParaRPr lang="en-US" dirty="0"/>
          </a:p>
        </p:txBody>
      </p:sp>
      <p:sp>
        <p:nvSpPr>
          <p:cNvPr id="3" name="Slide Number Placeholder 2">
            <a:extLst>
              <a:ext uri="{FF2B5EF4-FFF2-40B4-BE49-F238E27FC236}">
                <a16:creationId xmlns:a16="http://schemas.microsoft.com/office/drawing/2014/main" id="{7A647B7C-97AD-F2AF-B2E4-D077761DD210}"/>
              </a:ext>
            </a:extLst>
          </p:cNvPr>
          <p:cNvSpPr>
            <a:spLocks noGrp="1"/>
          </p:cNvSpPr>
          <p:nvPr>
            <p:ph type="sldNum" sz="quarter" idx="12"/>
          </p:nvPr>
        </p:nvSpPr>
        <p:spPr/>
        <p:txBody>
          <a:bodyPr/>
          <a:lstStyle/>
          <a:p>
            <a:pPr algn="l"/>
            <a:fld id="{FAEF9944-A4F6-4C59-AEBD-678D6480B8EA}" type="slidenum">
              <a:rPr lang="en-US" smtClean="0"/>
              <a:pPr algn="l"/>
              <a:t>31</a:t>
            </a:fld>
            <a:endParaRPr lang="en-US" dirty="0"/>
          </a:p>
        </p:txBody>
      </p:sp>
      <p:sp>
        <p:nvSpPr>
          <p:cNvPr id="4" name="タイトル 1">
            <a:extLst>
              <a:ext uri="{FF2B5EF4-FFF2-40B4-BE49-F238E27FC236}">
                <a16:creationId xmlns:a16="http://schemas.microsoft.com/office/drawing/2014/main" id="{72088C02-C45C-381B-236F-34389E08DDD3}"/>
              </a:ext>
            </a:extLst>
          </p:cNvPr>
          <p:cNvSpPr txBox="1">
            <a:spLocks/>
          </p:cNvSpPr>
          <p:nvPr/>
        </p:nvSpPr>
        <p:spPr>
          <a:xfrm>
            <a:off x="838200" y="365125"/>
            <a:ext cx="10515600" cy="937999"/>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lang="en-US" altLang="ja-JP" dirty="0"/>
              <a:t>Properties of the Target Model</a:t>
            </a:r>
          </a:p>
        </p:txBody>
      </p:sp>
      <p:sp>
        <p:nvSpPr>
          <p:cNvPr id="5" name="コンテンツ プレースホルダー 2">
            <a:extLst>
              <a:ext uri="{FF2B5EF4-FFF2-40B4-BE49-F238E27FC236}">
                <a16:creationId xmlns:a16="http://schemas.microsoft.com/office/drawing/2014/main" id="{48569409-DE82-8389-6268-47748748489A}"/>
              </a:ext>
            </a:extLst>
          </p:cNvPr>
          <p:cNvSpPr txBox="1">
            <a:spLocks/>
          </p:cNvSpPr>
          <p:nvPr/>
        </p:nvSpPr>
        <p:spPr>
          <a:xfrm>
            <a:off x="838200" y="1478153"/>
            <a:ext cx="10515600" cy="937999"/>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kumimoji="1" lang="en-US" altLang="ja-JP" dirty="0"/>
              <a:t>Even with only the sensor of the part, it is possible to distinguish to some extent.
Improved accuracy by combining multiple sensors</a:t>
            </a:r>
            <a:endParaRPr kumimoji="1" lang="ja-JP" altLang="en-US" dirty="0"/>
          </a:p>
        </p:txBody>
      </p:sp>
      <p:graphicFrame>
        <p:nvGraphicFramePr>
          <p:cNvPr id="6" name="表 4">
            <a:extLst>
              <a:ext uri="{FF2B5EF4-FFF2-40B4-BE49-F238E27FC236}">
                <a16:creationId xmlns:a16="http://schemas.microsoft.com/office/drawing/2014/main" id="{D3B40051-708F-18D0-1318-79A3659268EC}"/>
              </a:ext>
            </a:extLst>
          </p:cNvPr>
          <p:cNvGraphicFramePr>
            <a:graphicFrameLocks noGrp="1"/>
          </p:cNvGraphicFramePr>
          <p:nvPr>
            <p:extLst>
              <p:ext uri="{D42A27DB-BD31-4B8C-83A1-F6EECF244321}">
                <p14:modId xmlns:p14="http://schemas.microsoft.com/office/powerpoint/2010/main" val="203945685"/>
              </p:ext>
            </p:extLst>
          </p:nvPr>
        </p:nvGraphicFramePr>
        <p:xfrm>
          <a:off x="1815451" y="2416152"/>
          <a:ext cx="8959869" cy="3608772"/>
        </p:xfrm>
        <a:graphic>
          <a:graphicData uri="http://schemas.openxmlformats.org/drawingml/2006/table">
            <a:tbl>
              <a:tblPr firstRow="1" firstCol="1" bandRow="1"/>
              <a:tblGrid>
                <a:gridCol w="2361298">
                  <a:extLst>
                    <a:ext uri="{9D8B030D-6E8A-4147-A177-3AD203B41FA5}">
                      <a16:colId xmlns:a16="http://schemas.microsoft.com/office/drawing/2014/main" val="1261663591"/>
                    </a:ext>
                  </a:extLst>
                </a:gridCol>
                <a:gridCol w="910425">
                  <a:extLst>
                    <a:ext uri="{9D8B030D-6E8A-4147-A177-3AD203B41FA5}">
                      <a16:colId xmlns:a16="http://schemas.microsoft.com/office/drawing/2014/main" val="2236148648"/>
                    </a:ext>
                  </a:extLst>
                </a:gridCol>
                <a:gridCol w="741156">
                  <a:extLst>
                    <a:ext uri="{9D8B030D-6E8A-4147-A177-3AD203B41FA5}">
                      <a16:colId xmlns:a16="http://schemas.microsoft.com/office/drawing/2014/main" val="3608005396"/>
                    </a:ext>
                  </a:extLst>
                </a:gridCol>
                <a:gridCol w="279454">
                  <a:extLst>
                    <a:ext uri="{9D8B030D-6E8A-4147-A177-3AD203B41FA5}">
                      <a16:colId xmlns:a16="http://schemas.microsoft.com/office/drawing/2014/main" val="1273669854"/>
                    </a:ext>
                  </a:extLst>
                </a:gridCol>
                <a:gridCol w="608648">
                  <a:extLst>
                    <a:ext uri="{9D8B030D-6E8A-4147-A177-3AD203B41FA5}">
                      <a16:colId xmlns:a16="http://schemas.microsoft.com/office/drawing/2014/main" val="807782146"/>
                    </a:ext>
                  </a:extLst>
                </a:gridCol>
                <a:gridCol w="169862">
                  <a:extLst>
                    <a:ext uri="{9D8B030D-6E8A-4147-A177-3AD203B41FA5}">
                      <a16:colId xmlns:a16="http://schemas.microsoft.com/office/drawing/2014/main" val="3241377890"/>
                    </a:ext>
                  </a:extLst>
                </a:gridCol>
                <a:gridCol w="403860">
                  <a:extLst>
                    <a:ext uri="{9D8B030D-6E8A-4147-A177-3AD203B41FA5}">
                      <a16:colId xmlns:a16="http://schemas.microsoft.com/office/drawing/2014/main" val="1408334445"/>
                    </a:ext>
                  </a:extLst>
                </a:gridCol>
                <a:gridCol w="911631">
                  <a:extLst>
                    <a:ext uri="{9D8B030D-6E8A-4147-A177-3AD203B41FA5}">
                      <a16:colId xmlns:a16="http://schemas.microsoft.com/office/drawing/2014/main" val="1143088880"/>
                    </a:ext>
                  </a:extLst>
                </a:gridCol>
                <a:gridCol w="829416">
                  <a:extLst>
                    <a:ext uri="{9D8B030D-6E8A-4147-A177-3AD203B41FA5}">
                      <a16:colId xmlns:a16="http://schemas.microsoft.com/office/drawing/2014/main" val="2419980524"/>
                    </a:ext>
                  </a:extLst>
                </a:gridCol>
                <a:gridCol w="608648">
                  <a:extLst>
                    <a:ext uri="{9D8B030D-6E8A-4147-A177-3AD203B41FA5}">
                      <a16:colId xmlns:a16="http://schemas.microsoft.com/office/drawing/2014/main" val="4199284786"/>
                    </a:ext>
                  </a:extLst>
                </a:gridCol>
                <a:gridCol w="279454">
                  <a:extLst>
                    <a:ext uri="{9D8B030D-6E8A-4147-A177-3AD203B41FA5}">
                      <a16:colId xmlns:a16="http://schemas.microsoft.com/office/drawing/2014/main" val="3575620415"/>
                    </a:ext>
                  </a:extLst>
                </a:gridCol>
                <a:gridCol w="856017">
                  <a:extLst>
                    <a:ext uri="{9D8B030D-6E8A-4147-A177-3AD203B41FA5}">
                      <a16:colId xmlns:a16="http://schemas.microsoft.com/office/drawing/2014/main" val="892238870"/>
                    </a:ext>
                  </a:extLst>
                </a:gridCol>
              </a:tblGrid>
              <a:tr h="146724">
                <a:tc rowSpan="2">
                  <a:txBody>
                    <a:bodyPr/>
                    <a:lstStyle/>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Ground-truth Class</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Precision</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Recall</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01088175"/>
                  </a:ext>
                </a:extLst>
              </a:tr>
              <a:tr h="803602">
                <a:tc vMerge="1">
                  <a:txBody>
                    <a:bodyPr/>
                    <a:lstStyle/>
                    <a:p>
                      <a:endParaRPr kumimoji="1" lang="ja-JP" altLang="en-US"/>
                    </a:p>
                  </a:txBody>
                  <a:tcPr/>
                </a:tc>
                <a:tc>
                  <a:txBody>
                    <a:bodyPr/>
                    <a:lstStyle/>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Target </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Model</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Wrist</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Ankle</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Chest</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Target </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Model</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Wrist</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Ankle</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Chest</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816723308"/>
                  </a:ext>
                </a:extLst>
              </a:tr>
              <a:tr h="198958">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Standing</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96</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683"/>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96</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683"/>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41</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88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47F"/>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48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786E"/>
                    </a:solidFill>
                  </a:tcPr>
                </a:tc>
                <a:extLst>
                  <a:ext uri="{0D108BD9-81ED-4DB2-BD59-A6C34878D82A}">
                    <a16:rowId xmlns:a16="http://schemas.microsoft.com/office/drawing/2014/main" val="2800070052"/>
                  </a:ext>
                </a:extLst>
              </a:tr>
              <a:tr h="198958">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Sitting</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54</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8670"/>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96</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683"/>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97</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883"/>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54</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8670"/>
                    </a:solidFill>
                  </a:tcPr>
                </a:tc>
                <a:extLst>
                  <a:ext uri="{0D108BD9-81ED-4DB2-BD59-A6C34878D82A}">
                    <a16:rowId xmlns:a16="http://schemas.microsoft.com/office/drawing/2014/main" val="2599021504"/>
                  </a:ext>
                </a:extLst>
              </a:tr>
              <a:tr h="248600">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Lying down</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96</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683"/>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553081958"/>
                  </a:ext>
                </a:extLst>
              </a:tr>
              <a:tr h="198958">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Walking</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94</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182"/>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53</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8470"/>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130778674"/>
                  </a:ext>
                </a:extLst>
              </a:tr>
              <a:tr h="198958">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Climbing stairs</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79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F7B"/>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97</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883"/>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964279554"/>
                  </a:ext>
                </a:extLst>
              </a:tr>
              <a:tr h="253980">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Waist bends forward</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83</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87D"/>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96</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683"/>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94</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182"/>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94</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182"/>
                    </a:solidFill>
                  </a:tcPr>
                </a:tc>
                <a:extLst>
                  <a:ext uri="{0D108BD9-81ED-4DB2-BD59-A6C34878D82A}">
                    <a16:rowId xmlns:a16="http://schemas.microsoft.com/office/drawing/2014/main" val="4183734066"/>
                  </a:ext>
                </a:extLst>
              </a:tr>
              <a:tr h="220257">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Frontal elevation of arms</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89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68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87</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17F"/>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97</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883"/>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75</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679"/>
                    </a:solidFill>
                  </a:tcPr>
                </a:tc>
                <a:extLst>
                  <a:ext uri="{0D108BD9-81ED-4DB2-BD59-A6C34878D82A}">
                    <a16:rowId xmlns:a16="http://schemas.microsoft.com/office/drawing/2014/main" val="919353597"/>
                  </a:ext>
                </a:extLst>
              </a:tr>
              <a:tr h="213583">
                <a:tc>
                  <a:txBody>
                    <a:bodyPr/>
                    <a:lstStyle/>
                    <a:p>
                      <a:pPr algn="ctr">
                        <a:lnSpc>
                          <a:spcPts val="1300"/>
                        </a:lnSpc>
                      </a:pPr>
                      <a:r>
                        <a:rPr lang="en-US" sz="1200" b="1"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Knees bending</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76</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87A"/>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96</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683"/>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80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C17C"/>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97</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883"/>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66</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275"/>
                    </a:solidFill>
                  </a:tcPr>
                </a:tc>
                <a:extLst>
                  <a:ext uri="{0D108BD9-81ED-4DB2-BD59-A6C34878D82A}">
                    <a16:rowId xmlns:a16="http://schemas.microsoft.com/office/drawing/2014/main" val="3463906290"/>
                  </a:ext>
                </a:extLst>
              </a:tr>
              <a:tr h="198958">
                <a:tc>
                  <a:txBody>
                    <a:bodyPr/>
                    <a:lstStyle/>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Cycling</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96</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683"/>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76</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87A"/>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2368146744"/>
                  </a:ext>
                </a:extLst>
              </a:tr>
              <a:tr h="198958">
                <a:tc>
                  <a:txBody>
                    <a:bodyPr/>
                    <a:lstStyle/>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Jogging</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87</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17F"/>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93</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F81"/>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93</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F81"/>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94</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182"/>
                    </a:solidFill>
                  </a:tcPr>
                </a:tc>
                <a:extLst>
                  <a:ext uri="{0D108BD9-81ED-4DB2-BD59-A6C34878D82A}">
                    <a16:rowId xmlns:a16="http://schemas.microsoft.com/office/drawing/2014/main" val="1777086058"/>
                  </a:ext>
                </a:extLst>
              </a:tr>
              <a:tr h="198958">
                <a:tc>
                  <a:txBody>
                    <a:bodyPr/>
                    <a:lstStyle/>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Running</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94</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182"/>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97</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883"/>
                    </a:solidFill>
                  </a:tcPr>
                </a:tc>
                <a:tc gridSpan="3">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93</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F81"/>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92</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D81"/>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97</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883"/>
                    </a:solidFill>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D580"/>
                    </a:solidFill>
                  </a:tcPr>
                </a:tc>
                <a:tc gridSpan="2">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98</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hMerge="1">
                  <a:txBody>
                    <a:bodyPr/>
                    <a:lstStyle/>
                    <a:p>
                      <a:endParaRPr kumimoji="1" lang="ja-JP" altLang="en-US"/>
                    </a:p>
                  </a:txBody>
                  <a:tcPr/>
                </a:tc>
                <a:tc>
                  <a:txBody>
                    <a:bodyPr/>
                    <a:lstStyle/>
                    <a:p>
                      <a:pPr algn="ctr">
                        <a:lnSpc>
                          <a:spcPts val="1300"/>
                        </a:lnSpc>
                      </a:pPr>
                      <a:r>
                        <a:rPr lang="en-US" sz="12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89</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680"/>
                    </a:solidFill>
                  </a:tcPr>
                </a:tc>
                <a:extLst>
                  <a:ext uri="{0D108BD9-81ED-4DB2-BD59-A6C34878D82A}">
                    <a16:rowId xmlns:a16="http://schemas.microsoft.com/office/drawing/2014/main" val="799811225"/>
                  </a:ext>
                </a:extLst>
              </a:tr>
              <a:tr h="310944">
                <a:tc>
                  <a:txBody>
                    <a:bodyPr/>
                    <a:lstStyle/>
                    <a:p>
                      <a:pPr algn="ctr">
                        <a:lnSpc>
                          <a:spcPts val="1300"/>
                        </a:lnSpc>
                      </a:pPr>
                      <a:r>
                        <a:rPr lang="en-US" sz="1200" b="1">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Jump front &amp; back</a:t>
                      </a:r>
                      <a:endParaRPr lang="ja-JP"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95</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482"/>
                    </a:solidFill>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97</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883"/>
                    </a:solidFill>
                  </a:tcPr>
                </a:tc>
                <a:tc gridSpan="3">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92</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D81"/>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100</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97</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883"/>
                    </a:solidFill>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89</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680"/>
                    </a:solidFill>
                  </a:tcPr>
                </a:tc>
                <a:tc gridSpan="2">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94</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182"/>
                    </a:solidFill>
                  </a:tcPr>
                </a:tc>
                <a:tc hMerge="1">
                  <a:txBody>
                    <a:bodyPr/>
                    <a:lstStyle/>
                    <a:p>
                      <a:endParaRPr kumimoji="1" lang="ja-JP" altLang="en-US"/>
                    </a:p>
                  </a:txBody>
                  <a:tcPr/>
                </a:tc>
                <a:tc>
                  <a:txBody>
                    <a:bodyPr/>
                    <a:lstStyle/>
                    <a:p>
                      <a:pPr algn="ctr">
                        <a:lnSpc>
                          <a:spcPts val="1300"/>
                        </a:lnSpc>
                      </a:pPr>
                      <a:r>
                        <a:rPr lang="en-US" sz="12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94</a:t>
                      </a:r>
                      <a:endParaRPr lang="ja-JP"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182"/>
                    </a:solidFill>
                  </a:tcPr>
                </a:tc>
                <a:extLst>
                  <a:ext uri="{0D108BD9-81ED-4DB2-BD59-A6C34878D82A}">
                    <a16:rowId xmlns:a16="http://schemas.microsoft.com/office/drawing/2014/main" val="2870674193"/>
                  </a:ext>
                </a:extLst>
              </a:tr>
            </a:tbl>
          </a:graphicData>
        </a:graphic>
      </p:graphicFrame>
    </p:spTree>
    <p:extLst>
      <p:ext uri="{BB962C8B-B14F-4D97-AF65-F5344CB8AC3E}">
        <p14:creationId xmlns:p14="http://schemas.microsoft.com/office/powerpoint/2010/main" val="193509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53E431-12C5-F731-BEF4-30BCA84C2F73}"/>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output
(Current Actions)</a:t>
            </a:r>
            <a:endParaRPr lang="en-US" altLang="ja-JP" dirty="0"/>
          </a:p>
          <a:p>
            <a:r>
              <a:rPr lang="en-US" altLang="ja-JP" dirty="0"/>
              <a:t>Standing still</a:t>
            </a:r>
          </a:p>
          <a:p>
            <a:r>
              <a:rPr lang="en-US" altLang="ja-JP" dirty="0"/>
              <a:t>Sitting </a:t>
            </a:r>
          </a:p>
          <a:p>
            <a:r>
              <a:rPr lang="en-US" altLang="ja-JP" dirty="0"/>
              <a:t>Lying down </a:t>
            </a:r>
          </a:p>
          <a:p>
            <a:r>
              <a:rPr lang="en-US" altLang="ja-JP" dirty="0"/>
              <a:t>Walking </a:t>
            </a:r>
          </a:p>
          <a:p>
            <a:r>
              <a:rPr lang="en-US" altLang="ja-JP" dirty="0"/>
              <a:t>Climbing stairs </a:t>
            </a:r>
          </a:p>
          <a:p>
            <a:r>
              <a:rPr lang="en-US" altLang="ja-JP" dirty="0"/>
              <a:t>Waist bends forward  Frontal elevation of arms  Knees bending  </a:t>
            </a:r>
          </a:p>
          <a:p>
            <a:r>
              <a:rPr lang="en-US" altLang="ja-JP" dirty="0"/>
              <a:t>Cycling </a:t>
            </a:r>
          </a:p>
          <a:p>
            <a:r>
              <a:rPr lang="en-US" altLang="ja-JP" dirty="0"/>
              <a:t>Jogging </a:t>
            </a:r>
          </a:p>
          <a:p>
            <a:r>
              <a:rPr lang="en-US" altLang="ja-JP" dirty="0"/>
              <a:t>Running </a:t>
            </a:r>
          </a:p>
          <a:p>
            <a:r>
              <a:rPr lang="en-US" altLang="ja-JP" dirty="0"/>
              <a:t>Jump front &amp; back</a:t>
            </a:r>
          </a:p>
        </p:txBody>
      </p:sp>
      <p:sp>
        <p:nvSpPr>
          <p:cNvPr id="2" name="Date Placeholder 1">
            <a:extLst>
              <a:ext uri="{FF2B5EF4-FFF2-40B4-BE49-F238E27FC236}">
                <a16:creationId xmlns:a16="http://schemas.microsoft.com/office/drawing/2014/main" id="{4E9B8834-AE38-70D3-61E6-F80681822C54}"/>
              </a:ext>
            </a:extLst>
          </p:cNvPr>
          <p:cNvSpPr>
            <a:spLocks noGrp="1"/>
          </p:cNvSpPr>
          <p:nvPr>
            <p:ph type="dt" sz="half" idx="10"/>
          </p:nvPr>
        </p:nvSpPr>
        <p:spPr/>
        <p:txBody>
          <a:bodyPr/>
          <a:lstStyle/>
          <a:p>
            <a:fld id="{896E6F22-65F1-4E92-8211-B8A7AAE97C7A}" type="datetime1">
              <a:rPr lang="en-US" smtClean="0"/>
              <a:t>1/21/2024</a:t>
            </a:fld>
            <a:endParaRPr lang="en-US" dirty="0"/>
          </a:p>
        </p:txBody>
      </p:sp>
      <p:sp>
        <p:nvSpPr>
          <p:cNvPr id="3" name="Slide Number Placeholder 2">
            <a:extLst>
              <a:ext uri="{FF2B5EF4-FFF2-40B4-BE49-F238E27FC236}">
                <a16:creationId xmlns:a16="http://schemas.microsoft.com/office/drawing/2014/main" id="{BE990C23-FCF0-A1AA-2266-132E6CDE69A3}"/>
              </a:ext>
            </a:extLst>
          </p:cNvPr>
          <p:cNvSpPr>
            <a:spLocks noGrp="1"/>
          </p:cNvSpPr>
          <p:nvPr>
            <p:ph type="sldNum" sz="quarter" idx="12"/>
          </p:nvPr>
        </p:nvSpPr>
        <p:spPr/>
        <p:txBody>
          <a:bodyPr/>
          <a:lstStyle/>
          <a:p>
            <a:pPr algn="l"/>
            <a:fld id="{FAEF9944-A4F6-4C59-AEBD-678D6480B8EA}" type="slidenum">
              <a:rPr lang="en-US" smtClean="0"/>
              <a:pPr algn="l"/>
              <a:t>32</a:t>
            </a:fld>
            <a:endParaRPr lang="en-US" dirty="0"/>
          </a:p>
        </p:txBody>
      </p:sp>
      <p:sp>
        <p:nvSpPr>
          <p:cNvPr id="4" name="Text Placeholder 4">
            <a:extLst>
              <a:ext uri="{FF2B5EF4-FFF2-40B4-BE49-F238E27FC236}">
                <a16:creationId xmlns:a16="http://schemas.microsoft.com/office/drawing/2014/main" id="{94AE2F6E-99E9-A437-CD26-A2CA62E57290}"/>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sp>
        <p:nvSpPr>
          <p:cNvPr id="36" name="コンテンツ プレースホルダー 37">
            <a:extLst>
              <a:ext uri="{FF2B5EF4-FFF2-40B4-BE49-F238E27FC236}">
                <a16:creationId xmlns:a16="http://schemas.microsoft.com/office/drawing/2014/main" id="{5E1C481D-3477-A7DA-FCF6-7122BCC9C907}"/>
              </a:ext>
            </a:extLst>
          </p:cNvPr>
          <p:cNvSpPr txBox="1">
            <a:spLocks/>
          </p:cNvSpPr>
          <p:nvPr/>
        </p:nvSpPr>
        <p:spPr>
          <a:xfrm>
            <a:off x="838200" y="1168373"/>
            <a:ext cx="10515600" cy="2589253"/>
          </a:xfrm>
          <a:prstGeom prst="rect">
            <a:avLst/>
          </a:prstGeom>
        </p:spPr>
        <p:txBody>
          <a:bodyPr>
            <a:normAutofit/>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kumimoji="1" lang="en-US" altLang="ja-JP" dirty="0"/>
              <a:t>At the time of verification, the estimator is trained based on the training data as equivalent to the attacker's prior knowledge
Varies the data used to train the estimator to generate cases where the attacker's prior knowledge is close to the target of the attack and when it is different from the target of the attack.
Learning Method: Learning with GAN</a:t>
            </a:r>
            <a:endParaRPr lang="en-US" altLang="ja-JP" dirty="0"/>
          </a:p>
        </p:txBody>
      </p:sp>
      <p:sp>
        <p:nvSpPr>
          <p:cNvPr id="37" name="テキスト ボックス 4">
            <a:extLst>
              <a:ext uri="{FF2B5EF4-FFF2-40B4-BE49-F238E27FC236}">
                <a16:creationId xmlns:a16="http://schemas.microsoft.com/office/drawing/2014/main" id="{A45818AE-CDFC-93B6-DA6C-914E40523EE9}"/>
              </a:ext>
            </a:extLst>
          </p:cNvPr>
          <p:cNvSpPr txBox="1"/>
          <p:nvPr/>
        </p:nvSpPr>
        <p:spPr>
          <a:xfrm rot="16200000">
            <a:off x="2616367" y="4219659"/>
            <a:ext cx="738664" cy="1966051"/>
          </a:xfrm>
          <a:prstGeom prst="rect">
            <a:avLst/>
          </a:prstGeom>
          <a:noFill/>
        </p:spPr>
        <p:txBody>
          <a:bodyPr vert="eaVert" wrap="square" rtlCol="0">
            <a:spAutoFit/>
          </a:bodyPr>
          <a:lstStyle/>
          <a:p>
            <a:r>
              <a:rPr lang="en-US" altLang="ja-JP" dirty="0"/>
              <a:t>Eavesdropping sensor values</a:t>
            </a:r>
            <a:endParaRPr lang="ja-JP" altLang="en-US" dirty="0"/>
          </a:p>
        </p:txBody>
      </p:sp>
      <p:pic>
        <p:nvPicPr>
          <p:cNvPr id="38" name="Picture 37">
            <a:extLst>
              <a:ext uri="{FF2B5EF4-FFF2-40B4-BE49-F238E27FC236}">
                <a16:creationId xmlns:a16="http://schemas.microsoft.com/office/drawing/2014/main" id="{D924BE72-3C7F-35B0-3CC2-C7C95D5EB320}"/>
              </a:ext>
            </a:extLst>
          </p:cNvPr>
          <p:cNvPicPr>
            <a:picLocks noChangeAspect="1"/>
          </p:cNvPicPr>
          <p:nvPr/>
        </p:nvPicPr>
        <p:blipFill>
          <a:blip r:embed="rId3"/>
          <a:stretch>
            <a:fillRect/>
          </a:stretch>
        </p:blipFill>
        <p:spPr>
          <a:xfrm>
            <a:off x="149536" y="3621393"/>
            <a:ext cx="1528314" cy="3174191"/>
          </a:xfrm>
          <a:prstGeom prst="rect">
            <a:avLst/>
          </a:prstGeom>
        </p:spPr>
      </p:pic>
      <p:sp>
        <p:nvSpPr>
          <p:cNvPr id="39" name="正方形/長方形 3">
            <a:extLst>
              <a:ext uri="{FF2B5EF4-FFF2-40B4-BE49-F238E27FC236}">
                <a16:creationId xmlns:a16="http://schemas.microsoft.com/office/drawing/2014/main" id="{67841A13-A8D4-35ED-75B6-B9599A6BD5A4}"/>
              </a:ext>
            </a:extLst>
          </p:cNvPr>
          <p:cNvSpPr/>
          <p:nvPr/>
        </p:nvSpPr>
        <p:spPr>
          <a:xfrm>
            <a:off x="4375473" y="4734814"/>
            <a:ext cx="1504565" cy="97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Presumption(RNN)</a:t>
            </a:r>
            <a:endParaRPr lang="ja-JP" altLang="en-US" dirty="0"/>
          </a:p>
        </p:txBody>
      </p:sp>
      <p:cxnSp>
        <p:nvCxnSpPr>
          <p:cNvPr id="40" name="直線矢印コネクタ 6">
            <a:extLst>
              <a:ext uri="{FF2B5EF4-FFF2-40B4-BE49-F238E27FC236}">
                <a16:creationId xmlns:a16="http://schemas.microsoft.com/office/drawing/2014/main" id="{82D1F6FD-5C0D-8F63-A3D3-0E82923699B9}"/>
              </a:ext>
            </a:extLst>
          </p:cNvPr>
          <p:cNvCxnSpPr>
            <a:cxnSpLocks/>
            <a:endCxn id="39" idx="1"/>
          </p:cNvCxnSpPr>
          <p:nvPr/>
        </p:nvCxnSpPr>
        <p:spPr>
          <a:xfrm>
            <a:off x="3824294" y="5208490"/>
            <a:ext cx="551179" cy="150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 name="直線矢印コネクタ 8">
            <a:extLst>
              <a:ext uri="{FF2B5EF4-FFF2-40B4-BE49-F238E27FC236}">
                <a16:creationId xmlns:a16="http://schemas.microsoft.com/office/drawing/2014/main" id="{19115417-59E0-7C3E-5E0B-E983B4E059D8}"/>
              </a:ext>
            </a:extLst>
          </p:cNvPr>
          <p:cNvCxnSpPr>
            <a:cxnSpLocks/>
            <a:stCxn id="39" idx="3"/>
          </p:cNvCxnSpPr>
          <p:nvPr/>
        </p:nvCxnSpPr>
        <p:spPr>
          <a:xfrm>
            <a:off x="5880038" y="5223545"/>
            <a:ext cx="190214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2" name="テキスト ボックス 12">
            <a:extLst>
              <a:ext uri="{FF2B5EF4-FFF2-40B4-BE49-F238E27FC236}">
                <a16:creationId xmlns:a16="http://schemas.microsoft.com/office/drawing/2014/main" id="{7216E861-6B7C-0F60-92AD-ED7C1E86C5D0}"/>
              </a:ext>
            </a:extLst>
          </p:cNvPr>
          <p:cNvSpPr txBox="1"/>
          <p:nvPr/>
        </p:nvSpPr>
        <p:spPr>
          <a:xfrm rot="16200000">
            <a:off x="6553226" y="4446252"/>
            <a:ext cx="738664" cy="1554586"/>
          </a:xfrm>
          <a:prstGeom prst="rect">
            <a:avLst/>
          </a:prstGeom>
          <a:noFill/>
        </p:spPr>
        <p:txBody>
          <a:bodyPr vert="eaVert" wrap="square" rtlCol="0">
            <a:spAutoFit/>
          </a:bodyPr>
          <a:lstStyle/>
          <a:p>
            <a:r>
              <a:rPr lang="en-US" altLang="ja-JP" dirty="0"/>
              <a:t>Otherwise</a:t>
            </a:r>
            <a:br>
              <a:rPr lang="en-US" altLang="ja-JP" dirty="0"/>
            </a:br>
            <a:r>
              <a:rPr lang="en-US" altLang="ja-JP" dirty="0"/>
              <a:t>Sensor Values</a:t>
            </a:r>
            <a:endParaRPr lang="ja-JP" altLang="en-US" dirty="0"/>
          </a:p>
        </p:txBody>
      </p:sp>
      <p:sp>
        <p:nvSpPr>
          <p:cNvPr id="43" name="正方形/長方形 29">
            <a:extLst>
              <a:ext uri="{FF2B5EF4-FFF2-40B4-BE49-F238E27FC236}">
                <a16:creationId xmlns:a16="http://schemas.microsoft.com/office/drawing/2014/main" id="{358B8D0D-A461-7757-9D58-BB5893F7A85B}"/>
              </a:ext>
            </a:extLst>
          </p:cNvPr>
          <p:cNvSpPr/>
          <p:nvPr/>
        </p:nvSpPr>
        <p:spPr>
          <a:xfrm>
            <a:off x="7850727" y="4719759"/>
            <a:ext cx="1677193" cy="97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Discriminator</a:t>
            </a:r>
            <a:br>
              <a:rPr lang="en-US" altLang="ja-JP" dirty="0"/>
            </a:br>
            <a:r>
              <a:rPr lang="en-US" altLang="ja-JP" dirty="0"/>
              <a:t>(LSTM)</a:t>
            </a:r>
            <a:endParaRPr lang="ja-JP" altLang="en-US" dirty="0"/>
          </a:p>
        </p:txBody>
      </p:sp>
      <p:cxnSp>
        <p:nvCxnSpPr>
          <p:cNvPr id="44" name="直線矢印コネクタ 30">
            <a:extLst>
              <a:ext uri="{FF2B5EF4-FFF2-40B4-BE49-F238E27FC236}">
                <a16:creationId xmlns:a16="http://schemas.microsoft.com/office/drawing/2014/main" id="{A907099F-A32B-56F7-6F54-91DA4EF7FDA4}"/>
              </a:ext>
            </a:extLst>
          </p:cNvPr>
          <p:cNvCxnSpPr>
            <a:cxnSpLocks/>
            <a:stCxn id="43" idx="3"/>
          </p:cNvCxnSpPr>
          <p:nvPr/>
        </p:nvCxnSpPr>
        <p:spPr>
          <a:xfrm>
            <a:off x="9527920" y="5208490"/>
            <a:ext cx="58778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5" name="テキスト ボックス 34">
            <a:extLst>
              <a:ext uri="{FF2B5EF4-FFF2-40B4-BE49-F238E27FC236}">
                <a16:creationId xmlns:a16="http://schemas.microsoft.com/office/drawing/2014/main" id="{BE78232F-70A4-3A6D-D781-FED6B1886A03}"/>
              </a:ext>
            </a:extLst>
          </p:cNvPr>
          <p:cNvSpPr txBox="1"/>
          <p:nvPr/>
        </p:nvSpPr>
        <p:spPr>
          <a:xfrm rot="16200000">
            <a:off x="10707098" y="4410300"/>
            <a:ext cx="461665" cy="1468598"/>
          </a:xfrm>
          <a:prstGeom prst="rect">
            <a:avLst/>
          </a:prstGeom>
          <a:noFill/>
        </p:spPr>
        <p:txBody>
          <a:bodyPr vert="eaVert" wrap="square" rtlCol="0">
            <a:spAutoFit/>
          </a:bodyPr>
          <a:lstStyle/>
          <a:p>
            <a:r>
              <a:rPr lang="en-US" altLang="ja-JP" dirty="0"/>
              <a:t>True or False</a:t>
            </a:r>
            <a:endParaRPr lang="ja-JP" altLang="en-US" dirty="0"/>
          </a:p>
        </p:txBody>
      </p:sp>
      <p:cxnSp>
        <p:nvCxnSpPr>
          <p:cNvPr id="46" name="Straight Connector 45">
            <a:extLst>
              <a:ext uri="{FF2B5EF4-FFF2-40B4-BE49-F238E27FC236}">
                <a16:creationId xmlns:a16="http://schemas.microsoft.com/office/drawing/2014/main" id="{DC8E4B69-A37A-0800-9B6A-48878786E922}"/>
              </a:ext>
            </a:extLst>
          </p:cNvPr>
          <p:cNvCxnSpPr>
            <a:cxnSpLocks/>
          </p:cNvCxnSpPr>
          <p:nvPr/>
        </p:nvCxnSpPr>
        <p:spPr>
          <a:xfrm>
            <a:off x="3824294" y="5208490"/>
            <a:ext cx="913911" cy="969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3034D3B-0F36-E105-C3E5-C8469A84ADC0}"/>
              </a:ext>
            </a:extLst>
          </p:cNvPr>
          <p:cNvCxnSpPr>
            <a:cxnSpLocks/>
          </p:cNvCxnSpPr>
          <p:nvPr/>
        </p:nvCxnSpPr>
        <p:spPr>
          <a:xfrm>
            <a:off x="4738205" y="6178084"/>
            <a:ext cx="23270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9F42F88-FEA4-D260-C679-660B56100BB7}"/>
              </a:ext>
            </a:extLst>
          </p:cNvPr>
          <p:cNvCxnSpPr/>
          <p:nvPr/>
        </p:nvCxnSpPr>
        <p:spPr>
          <a:xfrm flipV="1">
            <a:off x="7072383" y="5223544"/>
            <a:ext cx="709803" cy="954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タイトル 1">
            <a:extLst>
              <a:ext uri="{FF2B5EF4-FFF2-40B4-BE49-F238E27FC236}">
                <a16:creationId xmlns:a16="http://schemas.microsoft.com/office/drawing/2014/main" id="{EFDE5F2B-AB5E-311D-5B4A-28DDB8EAC2D6}"/>
              </a:ext>
            </a:extLst>
          </p:cNvPr>
          <p:cNvSpPr txBox="1">
            <a:spLocks/>
          </p:cNvSpPr>
          <p:nvPr/>
        </p:nvSpPr>
        <p:spPr>
          <a:xfrm>
            <a:off x="838200" y="365125"/>
            <a:ext cx="10515600" cy="780599"/>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lang="en-US" altLang="ja-JP" dirty="0"/>
              <a:t>Prior Knowledge of the Attacker</a:t>
            </a:r>
          </a:p>
        </p:txBody>
      </p:sp>
    </p:spTree>
    <p:extLst>
      <p:ext uri="{BB962C8B-B14F-4D97-AF65-F5344CB8AC3E}">
        <p14:creationId xmlns:p14="http://schemas.microsoft.com/office/powerpoint/2010/main" val="3723497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71B8C6-103C-A8C5-4E03-015FC188FC7F}"/>
              </a:ext>
            </a:extLst>
          </p:cNvPr>
          <p:cNvSpPr>
            <a:spLocks noGrp="1"/>
          </p:cNvSpPr>
          <p:nvPr>
            <p:ph type="dt" sz="half" idx="10"/>
          </p:nvPr>
        </p:nvSpPr>
        <p:spPr/>
        <p:txBody>
          <a:bodyPr/>
          <a:lstStyle/>
          <a:p>
            <a:fld id="{8D5847C4-16B3-43C5-9494-7583AB9D092A}" type="datetime1">
              <a:rPr lang="en-US" smtClean="0"/>
              <a:t>1/21/2024</a:t>
            </a:fld>
            <a:endParaRPr lang="en-US" dirty="0"/>
          </a:p>
        </p:txBody>
      </p:sp>
      <p:sp>
        <p:nvSpPr>
          <p:cNvPr id="3" name="Slide Number Placeholder 2">
            <a:extLst>
              <a:ext uri="{FF2B5EF4-FFF2-40B4-BE49-F238E27FC236}">
                <a16:creationId xmlns:a16="http://schemas.microsoft.com/office/drawing/2014/main" id="{AFC6DB35-0CF9-B76B-E1BB-4C56A0FFD5C2}"/>
              </a:ext>
            </a:extLst>
          </p:cNvPr>
          <p:cNvSpPr>
            <a:spLocks noGrp="1"/>
          </p:cNvSpPr>
          <p:nvPr>
            <p:ph type="sldNum" sz="quarter" idx="12"/>
          </p:nvPr>
        </p:nvSpPr>
        <p:spPr/>
        <p:txBody>
          <a:bodyPr/>
          <a:lstStyle/>
          <a:p>
            <a:pPr algn="l"/>
            <a:fld id="{FAEF9944-A4F6-4C59-AEBD-678D6480B8EA}" type="slidenum">
              <a:rPr lang="en-US" smtClean="0"/>
              <a:pPr algn="l"/>
              <a:t>33</a:t>
            </a:fld>
            <a:endParaRPr lang="en-US" dirty="0"/>
          </a:p>
        </p:txBody>
      </p:sp>
      <p:sp>
        <p:nvSpPr>
          <p:cNvPr id="4" name="TextBox 3">
            <a:extLst>
              <a:ext uri="{FF2B5EF4-FFF2-40B4-BE49-F238E27FC236}">
                <a16:creationId xmlns:a16="http://schemas.microsoft.com/office/drawing/2014/main" id="{29D187DA-A215-98C2-276C-4955B9B33F9E}"/>
              </a:ext>
            </a:extLst>
          </p:cNvPr>
          <p:cNvSpPr txBox="1"/>
          <p:nvPr/>
        </p:nvSpPr>
        <p:spPr>
          <a:xfrm>
            <a:off x="505882" y="20949"/>
            <a:ext cx="11031361" cy="461665"/>
          </a:xfrm>
          <a:prstGeom prst="rect">
            <a:avLst/>
          </a:prstGeom>
          <a:noFill/>
        </p:spPr>
        <p:txBody>
          <a:bodyPr wrap="square">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Demonstration of the Attack</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E16319D7-CA57-59E5-7AB6-36B7223CE2B5}"/>
                  </a:ext>
                </a:extLst>
              </p:cNvPr>
              <p:cNvSpPr txBox="1">
                <a:spLocks/>
              </p:cNvSpPr>
              <p:nvPr/>
            </p:nvSpPr>
            <p:spPr>
              <a:xfrm>
                <a:off x="505882" y="1110514"/>
                <a:ext cx="11031360" cy="9765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Attack Success Ratio Metric:   </a:t>
                </a:r>
                <a:endParaRPr lang="id-ID"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Introduced as </a:t>
                </a:r>
                <a14:m>
                  <m:oMath xmlns:m="http://schemas.openxmlformats.org/officeDocument/2006/math">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𝑁</m:t>
                            </m:r>
                          </m:e>
                          <m:sup>
                            <m:r>
                              <a:rPr lang="en-US" sz="1800" i="1">
                                <a:latin typeface="Cambria Math" panose="02040503050406030204" pitchFamily="18" charset="0"/>
                              </a:rPr>
                              <m:t>𝑠𝑢𝑐𝑐𝑒𝑠𝑠</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𝑁</m:t>
                            </m:r>
                          </m:e>
                          <m:sup>
                            <m:r>
                              <a:rPr lang="en-US" sz="1800" i="1">
                                <a:latin typeface="Cambria Math" panose="02040503050406030204" pitchFamily="18" charset="0"/>
                              </a:rPr>
                              <m:t>𝑎𝑡𝑡𝑎𝑐𝑘</m:t>
                            </m:r>
                          </m:sup>
                        </m:sSup>
                      </m:den>
                    </m:f>
                  </m:oMath>
                </a14:m>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 where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𝑁</m:t>
                        </m:r>
                      </m:e>
                      <m:sup>
                        <m:r>
                          <a:rPr lang="en-US" sz="1800" i="1">
                            <a:latin typeface="Cambria Math" panose="02040503050406030204" pitchFamily="18" charset="0"/>
                          </a:rPr>
                          <m:t>𝑎𝑡𝑡𝑎𝑐𝑘</m:t>
                        </m:r>
                      </m:sup>
                    </m:sSup>
                  </m:oMath>
                </a14:m>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is the total number of time slots with attacks and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𝑁</m:t>
                        </m:r>
                      </m:e>
                      <m:sup>
                        <m:r>
                          <a:rPr lang="en-US" sz="1800" i="1">
                            <a:latin typeface="Cambria Math" panose="02040503050406030204" pitchFamily="18" charset="0"/>
                          </a:rPr>
                          <m:t>𝑠𝑢𝑐𝑐𝑒𝑠𝑠</m:t>
                        </m:r>
                      </m:sup>
                    </m:sSup>
                  </m:oMath>
                </a14:m>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is the number of time slots where the target model’s results matched the attacker's desired classes.</a:t>
                </a:r>
                <a:endParaRPr lang="id-ID"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Text Placeholder 4">
                <a:extLst>
                  <a:ext uri="{FF2B5EF4-FFF2-40B4-BE49-F238E27FC236}">
                    <a16:creationId xmlns:a16="http://schemas.microsoft.com/office/drawing/2014/main" id="{E16319D7-CA57-59E5-7AB6-36B7223CE2B5}"/>
                  </a:ext>
                </a:extLst>
              </p:cNvPr>
              <p:cNvSpPr txBox="1">
                <a:spLocks noRot="1" noChangeAspect="1" noMove="1" noResize="1" noEditPoints="1" noAdjustHandles="1" noChangeArrowheads="1" noChangeShapeType="1" noTextEdit="1"/>
              </p:cNvSpPr>
              <p:nvPr/>
            </p:nvSpPr>
            <p:spPr>
              <a:xfrm>
                <a:off x="505882" y="1110514"/>
                <a:ext cx="11031360" cy="976595"/>
              </a:xfrm>
              <a:prstGeom prst="rect">
                <a:avLst/>
              </a:prstGeom>
              <a:blipFill>
                <a:blip r:embed="rId2"/>
                <a:stretch>
                  <a:fillRect l="-497" t="-3125" r="-166" b="-18125"/>
                </a:stretch>
              </a:blipFill>
            </p:spPr>
            <p:txBody>
              <a:bodyPr/>
              <a:lstStyle/>
              <a:p>
                <a:r>
                  <a:rPr lang="en-US">
                    <a:noFill/>
                  </a:rPr>
                  <a:t> </a:t>
                </a:r>
              </a:p>
            </p:txBody>
          </p:sp>
        </mc:Fallback>
      </mc:AlternateContent>
      <p:sp>
        <p:nvSpPr>
          <p:cNvPr id="6" name="Text Placeholder 4">
            <a:extLst>
              <a:ext uri="{FF2B5EF4-FFF2-40B4-BE49-F238E27FC236}">
                <a16:creationId xmlns:a16="http://schemas.microsoft.com/office/drawing/2014/main" id="{006584DE-BF51-16EF-0F9E-7FBB9B610BF9}"/>
              </a:ext>
            </a:extLst>
          </p:cNvPr>
          <p:cNvSpPr txBox="1">
            <a:spLocks/>
          </p:cNvSpPr>
          <p:nvPr/>
        </p:nvSpPr>
        <p:spPr>
          <a:xfrm>
            <a:off x="-96565" y="2608563"/>
            <a:ext cx="5734756" cy="35386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100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9pPr>
          </a:lstStyle>
          <a:p>
            <a:pPr lvl="1"/>
            <a:r>
              <a:rPr lang="en-US" sz="1800" dirty="0">
                <a:latin typeface="Tahoma" panose="020B0604030504040204" pitchFamily="34" charset="0"/>
                <a:ea typeface="Tahoma" panose="020B0604030504040204" pitchFamily="34" charset="0"/>
                <a:cs typeface="Tahoma" panose="020B0604030504040204" pitchFamily="34" charset="0"/>
              </a:rPr>
              <a:t>Success ratio depends on the classes; some attacks (e.g., frontal elevation of arms to knee bending) had high success, while others (e.g., jogging to running) had low success rates.</a:t>
            </a:r>
          </a:p>
          <a:p>
            <a:pPr lvl="1"/>
            <a:endParaRPr lang="en-US" sz="1800" dirty="0">
              <a:latin typeface="Tahoma" panose="020B0604030504040204" pitchFamily="34" charset="0"/>
              <a:ea typeface="Tahoma" panose="020B0604030504040204" pitchFamily="34" charset="0"/>
              <a:cs typeface="Tahoma" panose="020B0604030504040204" pitchFamily="34" charset="0"/>
            </a:endParaRPr>
          </a:p>
          <a:p>
            <a:pPr lvl="1"/>
            <a:r>
              <a:rPr lang="en-US" sz="1800" dirty="0">
                <a:latin typeface="Tahoma" panose="020B0604030504040204" pitchFamily="34" charset="0"/>
                <a:ea typeface="Tahoma" panose="020B0604030504040204" pitchFamily="34" charset="0"/>
                <a:cs typeface="Tahoma" panose="020B0604030504040204" pitchFamily="34" charset="0"/>
              </a:rPr>
              <a:t>Attacks succeeded more than half of the time by altering ankle sensor values, even though other sensors also significantly impact classification.</a:t>
            </a:r>
          </a:p>
          <a:p>
            <a:pPr lvl="1"/>
            <a:endParaRPr lang="id-ID" sz="18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08D9716-76AC-A48F-5113-A4EFE3A7924A}"/>
              </a:ext>
            </a:extLst>
          </p:cNvPr>
          <p:cNvSpPr txBox="1"/>
          <p:nvPr/>
        </p:nvSpPr>
        <p:spPr>
          <a:xfrm>
            <a:off x="3982597" y="482614"/>
            <a:ext cx="6300786" cy="369332"/>
          </a:xfrm>
          <a:prstGeom prst="rect">
            <a:avLst/>
          </a:prstGeom>
          <a:noFill/>
        </p:spPr>
        <p:txBody>
          <a:bodyPr wrap="square">
            <a:spAutoFit/>
          </a:bodyPr>
          <a:lstStyle/>
          <a:p>
            <a:r>
              <a:rPr lang="en-US" sz="1800" b="1" i="0" dirty="0">
                <a:effectLst/>
                <a:latin typeface="Tahoma" panose="020B0604030504040204" pitchFamily="34" charset="0"/>
                <a:ea typeface="Tahoma" panose="020B0604030504040204" pitchFamily="34" charset="0"/>
                <a:cs typeface="Tahoma" panose="020B0604030504040204" pitchFamily="34" charset="0"/>
              </a:rPr>
              <a:t>Case of Full Sensor Knowledge:</a:t>
            </a:r>
            <a:r>
              <a:rPr lang="en-US" sz="18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 </a:t>
            </a:r>
            <a:endParaRPr lang="id-ID" sz="1800" b="0" i="0" dirty="0">
              <a:solidFill>
                <a:srgbClr val="37415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22" descr="Chart">
            <a:extLst>
              <a:ext uri="{FF2B5EF4-FFF2-40B4-BE49-F238E27FC236}">
                <a16:creationId xmlns:a16="http://schemas.microsoft.com/office/drawing/2014/main" id="{79ECAAAF-6AAB-104B-FFFD-09101AD98A02}"/>
              </a:ext>
            </a:extLst>
          </p:cNvPr>
          <p:cNvPicPr>
            <a:picLocks noChangeAspect="1"/>
          </p:cNvPicPr>
          <p:nvPr/>
        </p:nvPicPr>
        <p:blipFill>
          <a:blip r:embed="rId3"/>
          <a:stretch>
            <a:fillRect/>
          </a:stretch>
        </p:blipFill>
        <p:spPr>
          <a:xfrm>
            <a:off x="6157394" y="2608563"/>
            <a:ext cx="6096000" cy="4228488"/>
          </a:xfrm>
          <a:prstGeom prst="rect">
            <a:avLst/>
          </a:prstGeom>
        </p:spPr>
      </p:pic>
    </p:spTree>
    <p:extLst>
      <p:ext uri="{BB962C8B-B14F-4D97-AF65-F5344CB8AC3E}">
        <p14:creationId xmlns:p14="http://schemas.microsoft.com/office/powerpoint/2010/main" val="983575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71B8C6-103C-A8C5-4E03-015FC188FC7F}"/>
              </a:ext>
            </a:extLst>
          </p:cNvPr>
          <p:cNvSpPr>
            <a:spLocks noGrp="1"/>
          </p:cNvSpPr>
          <p:nvPr>
            <p:ph type="dt" sz="half" idx="10"/>
          </p:nvPr>
        </p:nvSpPr>
        <p:spPr/>
        <p:txBody>
          <a:bodyPr/>
          <a:lstStyle/>
          <a:p>
            <a:fld id="{57D9F97A-6367-4CE9-A7DB-EA3E6BB06753}" type="datetime1">
              <a:rPr lang="en-US" smtClean="0"/>
              <a:t>1/21/2024</a:t>
            </a:fld>
            <a:endParaRPr lang="en-US" dirty="0"/>
          </a:p>
        </p:txBody>
      </p:sp>
      <p:sp>
        <p:nvSpPr>
          <p:cNvPr id="3" name="Slide Number Placeholder 2">
            <a:extLst>
              <a:ext uri="{FF2B5EF4-FFF2-40B4-BE49-F238E27FC236}">
                <a16:creationId xmlns:a16="http://schemas.microsoft.com/office/drawing/2014/main" id="{AFC6DB35-0CF9-B76B-E1BB-4C56A0FFD5C2}"/>
              </a:ext>
            </a:extLst>
          </p:cNvPr>
          <p:cNvSpPr>
            <a:spLocks noGrp="1"/>
          </p:cNvSpPr>
          <p:nvPr>
            <p:ph type="sldNum" sz="quarter" idx="12"/>
          </p:nvPr>
        </p:nvSpPr>
        <p:spPr/>
        <p:txBody>
          <a:bodyPr/>
          <a:lstStyle/>
          <a:p>
            <a:pPr algn="l"/>
            <a:fld id="{FAEF9944-A4F6-4C59-AEBD-678D6480B8EA}" type="slidenum">
              <a:rPr lang="en-US" smtClean="0"/>
              <a:pPr algn="l"/>
              <a:t>34</a:t>
            </a:fld>
            <a:endParaRPr lang="en-US" dirty="0"/>
          </a:p>
        </p:txBody>
      </p:sp>
      <p:sp>
        <p:nvSpPr>
          <p:cNvPr id="4" name="TextBox 3">
            <a:extLst>
              <a:ext uri="{FF2B5EF4-FFF2-40B4-BE49-F238E27FC236}">
                <a16:creationId xmlns:a16="http://schemas.microsoft.com/office/drawing/2014/main" id="{29D187DA-A215-98C2-276C-4955B9B33F9E}"/>
              </a:ext>
            </a:extLst>
          </p:cNvPr>
          <p:cNvSpPr txBox="1"/>
          <p:nvPr/>
        </p:nvSpPr>
        <p:spPr>
          <a:xfrm>
            <a:off x="505882" y="20949"/>
            <a:ext cx="11247967" cy="461665"/>
          </a:xfrm>
          <a:prstGeom prst="rect">
            <a:avLst/>
          </a:prstGeom>
          <a:noFill/>
        </p:spPr>
        <p:txBody>
          <a:bodyPr wrap="square">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Demonstration of the Attack (2)</a:t>
            </a:r>
          </a:p>
        </p:txBody>
      </p:sp>
      <p:sp>
        <p:nvSpPr>
          <p:cNvPr id="8" name="Text Placeholder 4">
            <a:extLst>
              <a:ext uri="{FF2B5EF4-FFF2-40B4-BE49-F238E27FC236}">
                <a16:creationId xmlns:a16="http://schemas.microsoft.com/office/drawing/2014/main" id="{954922D0-17C1-178E-41E3-EDDB343F5ABB}"/>
              </a:ext>
            </a:extLst>
          </p:cNvPr>
          <p:cNvSpPr txBox="1">
            <a:spLocks/>
          </p:cNvSpPr>
          <p:nvPr/>
        </p:nvSpPr>
        <p:spPr>
          <a:xfrm>
            <a:off x="95250" y="492696"/>
            <a:ext cx="11525250" cy="13210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100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ctor"/>
                <a:ea typeface="Actor"/>
                <a:cs typeface="Actor"/>
                <a:sym typeface="Actor"/>
              </a:defRPr>
            </a:lvl9pPr>
          </a:lstStyle>
          <a:p>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Impact of Attacker's Knowledge:  </a:t>
            </a:r>
            <a:endParaRPr lang="id-ID"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success ratio of attacks decreased as the number of subjects used for training the estimator decreased.</a:t>
            </a:r>
          </a:p>
          <a:p>
            <a:pPr lvl="1"/>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 attacks succeeded even without accurate information on other sensors. For instance, attacks from frontal elevation of arms to walking were successful, while those to jogging or jumping front and back largely failed.</a:t>
            </a:r>
          </a:p>
        </p:txBody>
      </p:sp>
      <p:pic>
        <p:nvPicPr>
          <p:cNvPr id="11" name="Picture 10" descr="A white sheet with black text">
            <a:extLst>
              <a:ext uri="{FF2B5EF4-FFF2-40B4-BE49-F238E27FC236}">
                <a16:creationId xmlns:a16="http://schemas.microsoft.com/office/drawing/2014/main" id="{40A8E3F4-DB41-A7AD-B2A8-FFADEEB498F0}"/>
              </a:ext>
            </a:extLst>
          </p:cNvPr>
          <p:cNvPicPr>
            <a:picLocks noChangeAspect="1"/>
          </p:cNvPicPr>
          <p:nvPr/>
        </p:nvPicPr>
        <p:blipFill>
          <a:blip r:embed="rId2"/>
          <a:stretch>
            <a:fillRect/>
          </a:stretch>
        </p:blipFill>
        <p:spPr>
          <a:xfrm>
            <a:off x="762000" y="2600407"/>
            <a:ext cx="4379569" cy="3315232"/>
          </a:xfrm>
          <a:prstGeom prst="rect">
            <a:avLst/>
          </a:prstGeom>
        </p:spPr>
      </p:pic>
      <p:pic>
        <p:nvPicPr>
          <p:cNvPr id="12" name="Picture 11" descr="A number of words on a white background">
            <a:extLst>
              <a:ext uri="{FF2B5EF4-FFF2-40B4-BE49-F238E27FC236}">
                <a16:creationId xmlns:a16="http://schemas.microsoft.com/office/drawing/2014/main" id="{18C81A7D-F73B-3D07-9302-A25CF35763A2}"/>
              </a:ext>
            </a:extLst>
          </p:cNvPr>
          <p:cNvPicPr>
            <a:picLocks noChangeAspect="1"/>
          </p:cNvPicPr>
          <p:nvPr/>
        </p:nvPicPr>
        <p:blipFill>
          <a:blip r:embed="rId3"/>
          <a:stretch>
            <a:fillRect/>
          </a:stretch>
        </p:blipFill>
        <p:spPr>
          <a:xfrm>
            <a:off x="7456169" y="2631848"/>
            <a:ext cx="4297680" cy="3283791"/>
          </a:xfrm>
          <a:prstGeom prst="rect">
            <a:avLst/>
          </a:prstGeom>
        </p:spPr>
      </p:pic>
      <p:sp>
        <p:nvSpPr>
          <p:cNvPr id="13" name="TextBox 12">
            <a:extLst>
              <a:ext uri="{FF2B5EF4-FFF2-40B4-BE49-F238E27FC236}">
                <a16:creationId xmlns:a16="http://schemas.microsoft.com/office/drawing/2014/main" id="{303A71C5-1AA3-506C-235F-167A6FFAB1A9}"/>
              </a:ext>
            </a:extLst>
          </p:cNvPr>
          <p:cNvSpPr txBox="1"/>
          <p:nvPr/>
        </p:nvSpPr>
        <p:spPr>
          <a:xfrm>
            <a:off x="1311119" y="6042321"/>
            <a:ext cx="3281330" cy="230832"/>
          </a:xfrm>
          <a:prstGeom prst="rect">
            <a:avLst/>
          </a:prstGeom>
          <a:noFill/>
        </p:spPr>
        <p:txBody>
          <a:bodyPr wrap="square">
            <a:spAutoFit/>
          </a:bodyPr>
          <a:lstStyle/>
          <a:p>
            <a:pPr algn="ctr"/>
            <a:r>
              <a:rPr lang="en-US" sz="900" dirty="0">
                <a:latin typeface="Tahoma" panose="020B0604030504040204" pitchFamily="34" charset="0"/>
                <a:ea typeface="Tahoma" panose="020B0604030504040204" pitchFamily="34" charset="0"/>
                <a:cs typeface="Tahoma" panose="020B0604030504040204" pitchFamily="34" charset="0"/>
              </a:rPr>
              <a:t>Case with estimator trained by five subjects</a:t>
            </a:r>
          </a:p>
        </p:txBody>
      </p:sp>
      <p:sp>
        <p:nvSpPr>
          <p:cNvPr id="14" name="TextBox 13">
            <a:extLst>
              <a:ext uri="{FF2B5EF4-FFF2-40B4-BE49-F238E27FC236}">
                <a16:creationId xmlns:a16="http://schemas.microsoft.com/office/drawing/2014/main" id="{D11565D5-8129-B5A0-B68A-0C1A713D0107}"/>
              </a:ext>
            </a:extLst>
          </p:cNvPr>
          <p:cNvSpPr txBox="1"/>
          <p:nvPr/>
        </p:nvSpPr>
        <p:spPr>
          <a:xfrm>
            <a:off x="8233409" y="6075651"/>
            <a:ext cx="2743200" cy="230832"/>
          </a:xfrm>
          <a:prstGeom prst="rect">
            <a:avLst/>
          </a:prstGeom>
          <a:noFill/>
        </p:spPr>
        <p:txBody>
          <a:bodyPr wrap="square">
            <a:spAutoFit/>
          </a:bodyPr>
          <a:lstStyle/>
          <a:p>
            <a:pPr algn="ctr"/>
            <a:r>
              <a:rPr lang="en-US" sz="900" dirty="0">
                <a:latin typeface="Tahoma" panose="020B0604030504040204" pitchFamily="34" charset="0"/>
                <a:ea typeface="Tahoma" panose="020B0604030504040204" pitchFamily="34" charset="0"/>
                <a:cs typeface="Tahoma" panose="020B0604030504040204" pitchFamily="34" charset="0"/>
              </a:rPr>
              <a:t>Case with estimator trained by three subjects</a:t>
            </a:r>
          </a:p>
        </p:txBody>
      </p:sp>
    </p:spTree>
    <p:extLst>
      <p:ext uri="{BB962C8B-B14F-4D97-AF65-F5344CB8AC3E}">
        <p14:creationId xmlns:p14="http://schemas.microsoft.com/office/powerpoint/2010/main" val="322245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0BA0D-F7D7-6733-3ADF-9BF85E859AF4}"/>
              </a:ext>
            </a:extLst>
          </p:cNvPr>
          <p:cNvSpPr>
            <a:spLocks noGrp="1"/>
          </p:cNvSpPr>
          <p:nvPr>
            <p:ph type="dt" sz="half" idx="10"/>
          </p:nvPr>
        </p:nvSpPr>
        <p:spPr/>
        <p:txBody>
          <a:bodyPr/>
          <a:lstStyle/>
          <a:p>
            <a:fld id="{1169F34B-5127-44F9-B3D7-1CBFA7B244A6}" type="datetime1">
              <a:rPr lang="en-US" smtClean="0"/>
              <a:t>1/21/2024</a:t>
            </a:fld>
            <a:endParaRPr lang="en-US" dirty="0"/>
          </a:p>
        </p:txBody>
      </p:sp>
      <p:sp>
        <p:nvSpPr>
          <p:cNvPr id="3" name="Slide Number Placeholder 2">
            <a:extLst>
              <a:ext uri="{FF2B5EF4-FFF2-40B4-BE49-F238E27FC236}">
                <a16:creationId xmlns:a16="http://schemas.microsoft.com/office/drawing/2014/main" id="{F1C85487-C6CF-9B0C-9C91-3B0214C2566C}"/>
              </a:ext>
            </a:extLst>
          </p:cNvPr>
          <p:cNvSpPr>
            <a:spLocks noGrp="1"/>
          </p:cNvSpPr>
          <p:nvPr>
            <p:ph type="sldNum" sz="quarter" idx="12"/>
          </p:nvPr>
        </p:nvSpPr>
        <p:spPr/>
        <p:txBody>
          <a:bodyPr/>
          <a:lstStyle/>
          <a:p>
            <a:pPr algn="l"/>
            <a:fld id="{FAEF9944-A4F6-4C59-AEBD-678D6480B8EA}" type="slidenum">
              <a:rPr lang="en-US" smtClean="0"/>
              <a:pPr algn="l"/>
              <a:t>35</a:t>
            </a:fld>
            <a:endParaRPr lang="en-US" dirty="0"/>
          </a:p>
        </p:txBody>
      </p:sp>
      <p:sp>
        <p:nvSpPr>
          <p:cNvPr id="4" name="TextBox 3">
            <a:extLst>
              <a:ext uri="{FF2B5EF4-FFF2-40B4-BE49-F238E27FC236}">
                <a16:creationId xmlns:a16="http://schemas.microsoft.com/office/drawing/2014/main" id="{D6BC42AA-D9BB-38A5-7664-47409B43B29E}"/>
              </a:ext>
            </a:extLst>
          </p:cNvPr>
          <p:cNvSpPr txBox="1"/>
          <p:nvPr/>
        </p:nvSpPr>
        <p:spPr>
          <a:xfrm>
            <a:off x="0" y="571780"/>
            <a:ext cx="12192000" cy="523220"/>
          </a:xfrm>
          <a:prstGeom prst="rect">
            <a:avLst/>
          </a:prstGeom>
          <a:noFill/>
        </p:spPr>
        <p:txBody>
          <a:bodyPr wrap="square">
            <a:sp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Property of the Generated Attacks</a:t>
            </a:r>
          </a:p>
        </p:txBody>
      </p:sp>
      <p:sp>
        <p:nvSpPr>
          <p:cNvPr id="8" name="TextBox 7">
            <a:extLst>
              <a:ext uri="{FF2B5EF4-FFF2-40B4-BE49-F238E27FC236}">
                <a16:creationId xmlns:a16="http://schemas.microsoft.com/office/drawing/2014/main" id="{2F41060E-7261-2A11-BBF4-18D5D2AFA5AA}"/>
              </a:ext>
            </a:extLst>
          </p:cNvPr>
          <p:cNvSpPr txBox="1"/>
          <p:nvPr/>
        </p:nvSpPr>
        <p:spPr>
          <a:xfrm>
            <a:off x="0" y="1643855"/>
            <a:ext cx="5226756" cy="5945217"/>
          </a:xfrm>
          <a:prstGeom prst="rect">
            <a:avLst/>
          </a:prstGeom>
          <a:noFill/>
        </p:spPr>
        <p:txBody>
          <a:bodyPr wrap="square">
            <a:spAutoFit/>
          </a:bodyPr>
          <a:lstStyle/>
          <a:p>
            <a:pPr>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Attack Success with Inaccurate Knowledge:</a:t>
            </a:r>
            <a:endParaRPr lang="en-US" b="1"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Attacks, </a:t>
            </a:r>
            <a:r>
              <a:rPr lang="id-ID" dirty="0">
                <a:latin typeface="Tahoma" panose="020B0604030504040204" pitchFamily="34" charset="0"/>
                <a:ea typeface="Tahoma" panose="020B0604030504040204" pitchFamily="34" charset="0"/>
                <a:cs typeface="Tahoma" panose="020B0604030504040204" pitchFamily="34" charset="0"/>
              </a:rPr>
              <a:t>Frontal</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-to-walking, succeeded despite limited attacker knowledge due to the strong influence of hacked sensor features (e.g., ankle) on classification</a:t>
            </a:r>
            <a:r>
              <a:rPr lang="en-US"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i="0" dirty="0">
                <a:solidFill>
                  <a:srgbClr val="1F1F1F"/>
                </a:solidFill>
                <a:effectLst/>
                <a:latin typeface="Tahoma" panose="020B0604030504040204" pitchFamily="34" charset="0"/>
                <a:ea typeface="Tahoma" panose="020B0604030504040204" pitchFamily="34" charset="0"/>
                <a:cs typeface="Tahoma" panose="020B0604030504040204" pitchFamily="34" charset="0"/>
              </a:rPr>
              <a:t>Figure (d) demonstrates successful attacks with limited knowledge. Features from the ankle sensor dominate classification, even without full information from other sensors</a:t>
            </a: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b="1"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b="1"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b="1"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79AB269D-F68A-0842-3397-892F6C65D858}"/>
              </a:ext>
            </a:extLst>
          </p:cNvPr>
          <p:cNvPicPr>
            <a:picLocks noChangeAspect="1"/>
          </p:cNvPicPr>
          <p:nvPr/>
        </p:nvPicPr>
        <p:blipFill>
          <a:blip r:embed="rId3"/>
          <a:stretch>
            <a:fillRect/>
          </a:stretch>
        </p:blipFill>
        <p:spPr>
          <a:xfrm>
            <a:off x="5655733" y="1271322"/>
            <a:ext cx="6536267" cy="4096567"/>
          </a:xfrm>
          <a:prstGeom prst="rect">
            <a:avLst/>
          </a:prstGeom>
        </p:spPr>
      </p:pic>
      <p:sp>
        <p:nvSpPr>
          <p:cNvPr id="11" name="TextBox 10">
            <a:extLst>
              <a:ext uri="{FF2B5EF4-FFF2-40B4-BE49-F238E27FC236}">
                <a16:creationId xmlns:a16="http://schemas.microsoft.com/office/drawing/2014/main" id="{1FD22A87-D834-C6F6-F516-C4E808E65295}"/>
              </a:ext>
            </a:extLst>
          </p:cNvPr>
          <p:cNvSpPr txBox="1"/>
          <p:nvPr/>
        </p:nvSpPr>
        <p:spPr>
          <a:xfrm>
            <a:off x="5655733" y="5367889"/>
            <a:ext cx="6129866" cy="923330"/>
          </a:xfrm>
          <a:prstGeom prst="rect">
            <a:avLst/>
          </a:prstGeom>
          <a:noFill/>
        </p:spPr>
        <p:txBody>
          <a:bodyPr wrap="square">
            <a:spAutoFit/>
          </a:bodyPr>
          <a:lstStyle/>
          <a:p>
            <a:pPr rtl="0"/>
            <a:r>
              <a:rPr lang="en-US" dirty="0">
                <a:solidFill>
                  <a:srgbClr val="1F1F1F"/>
                </a:solidFill>
                <a:effectLst/>
                <a:latin typeface="Google Sans"/>
              </a:rPr>
              <a:t>(a) Frontal  to Walking (full knowledge) (b) Front</a:t>
            </a:r>
            <a:r>
              <a:rPr lang="id-ID" dirty="0">
                <a:solidFill>
                  <a:srgbClr val="1F1F1F"/>
                </a:solidFill>
                <a:effectLst/>
                <a:latin typeface="Google Sans"/>
              </a:rPr>
              <a:t>al</a:t>
            </a:r>
            <a:r>
              <a:rPr lang="en-US" dirty="0">
                <a:solidFill>
                  <a:srgbClr val="1F1F1F"/>
                </a:solidFill>
                <a:effectLst/>
                <a:latin typeface="Google Sans"/>
              </a:rPr>
              <a:t> to Jogging (full knowledge) (c) Frontal  to Jump (full knowledge) (d) Frontal  to Walking (3-subject estimator)</a:t>
            </a:r>
          </a:p>
        </p:txBody>
      </p:sp>
    </p:spTree>
    <p:extLst>
      <p:ext uri="{BB962C8B-B14F-4D97-AF65-F5344CB8AC3E}">
        <p14:creationId xmlns:p14="http://schemas.microsoft.com/office/powerpoint/2010/main" val="669039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A6A594-19E1-C7E5-4A4F-E119C283B2C9}"/>
              </a:ext>
            </a:extLst>
          </p:cNvPr>
          <p:cNvSpPr>
            <a:spLocks noGrp="1"/>
          </p:cNvSpPr>
          <p:nvPr>
            <p:ph type="dt" sz="half" idx="10"/>
          </p:nvPr>
        </p:nvSpPr>
        <p:spPr/>
        <p:txBody>
          <a:bodyPr/>
          <a:lstStyle/>
          <a:p>
            <a:fld id="{6B1BE7C6-8463-4A07-B755-59C5B9E9726A}" type="datetime1">
              <a:rPr lang="en-US" smtClean="0"/>
              <a:t>1/21/2024</a:t>
            </a:fld>
            <a:endParaRPr lang="en-US" dirty="0"/>
          </a:p>
        </p:txBody>
      </p:sp>
      <p:sp>
        <p:nvSpPr>
          <p:cNvPr id="3" name="Slide Number Placeholder 2">
            <a:extLst>
              <a:ext uri="{FF2B5EF4-FFF2-40B4-BE49-F238E27FC236}">
                <a16:creationId xmlns:a16="http://schemas.microsoft.com/office/drawing/2014/main" id="{9FAA8295-0B6B-F903-823E-6E1AA913CD63}"/>
              </a:ext>
            </a:extLst>
          </p:cNvPr>
          <p:cNvSpPr>
            <a:spLocks noGrp="1"/>
          </p:cNvSpPr>
          <p:nvPr>
            <p:ph type="sldNum" sz="quarter" idx="12"/>
          </p:nvPr>
        </p:nvSpPr>
        <p:spPr/>
        <p:txBody>
          <a:bodyPr/>
          <a:lstStyle/>
          <a:p>
            <a:pPr algn="l"/>
            <a:fld id="{FAEF9944-A4F6-4C59-AEBD-678D6480B8EA}" type="slidenum">
              <a:rPr lang="en-US" smtClean="0"/>
              <a:pPr algn="l"/>
              <a:t>36</a:t>
            </a:fld>
            <a:endParaRPr lang="en-US" dirty="0"/>
          </a:p>
        </p:txBody>
      </p:sp>
      <p:sp>
        <p:nvSpPr>
          <p:cNvPr id="4" name="Google Shape;2454;p57">
            <a:extLst>
              <a:ext uri="{FF2B5EF4-FFF2-40B4-BE49-F238E27FC236}">
                <a16:creationId xmlns:a16="http://schemas.microsoft.com/office/drawing/2014/main" id="{39D68623-64C9-139A-2594-5B36F24F2B7B}"/>
              </a:ext>
            </a:extLst>
          </p:cNvPr>
          <p:cNvSpPr txBox="1">
            <a:spLocks/>
          </p:cNvSpPr>
          <p:nvPr/>
        </p:nvSpPr>
        <p:spPr>
          <a:xfrm>
            <a:off x="0" y="-31687"/>
            <a:ext cx="121920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Chapter 3 Summary</a:t>
            </a:r>
          </a:p>
        </p:txBody>
      </p:sp>
      <p:sp>
        <p:nvSpPr>
          <p:cNvPr id="5" name="Google Shape;2456;p57">
            <a:extLst>
              <a:ext uri="{FF2B5EF4-FFF2-40B4-BE49-F238E27FC236}">
                <a16:creationId xmlns:a16="http://schemas.microsoft.com/office/drawing/2014/main" id="{1CA08B31-E2F3-E2D8-E143-CD760ECBA385}"/>
              </a:ext>
            </a:extLst>
          </p:cNvPr>
          <p:cNvSpPr txBox="1"/>
          <p:nvPr/>
        </p:nvSpPr>
        <p:spPr>
          <a:xfrm>
            <a:off x="0" y="1094576"/>
            <a:ext cx="6096000" cy="2334423"/>
          </a:xfrm>
          <a:prstGeom prst="rect">
            <a:avLst/>
          </a:prstGeom>
          <a:noFill/>
          <a:ln>
            <a:noFill/>
          </a:ln>
        </p:spPr>
        <p:txBody>
          <a:bodyPr spcFirstLastPara="1" wrap="square" lIns="91425" tIns="91425" rIns="91425" bIns="91425" anchor="t" anchorCtr="0">
            <a:noAutofit/>
          </a:bodyPr>
          <a:lstStyle/>
          <a:p>
            <a:pPr marL="139700" lvl="0" algn="l" rtl="0">
              <a:spcBef>
                <a:spcPts val="1000"/>
              </a:spcBef>
              <a:spcAft>
                <a:spcPts val="0"/>
              </a:spcAft>
              <a:buClr>
                <a:schemeClr val="dk1"/>
              </a:buClr>
              <a:buSzPts val="1400"/>
            </a:pPr>
            <a:r>
              <a:rPr lang="en-US" b="1"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Attack Scenario</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 Discussed the feasibility of attacking DNN models by hacking a limited number of sensors.</a:t>
            </a:r>
          </a:p>
          <a:p>
            <a:pPr marL="139700" lvl="0" algn="l" rtl="0">
              <a:spcBef>
                <a:spcPts val="1000"/>
              </a:spcBef>
              <a:spcAft>
                <a:spcPts val="0"/>
              </a:spcAft>
              <a:buClr>
                <a:schemeClr val="dk1"/>
              </a:buClr>
              <a:buSzPts val="1400"/>
            </a:pPr>
            <a:r>
              <a:rPr lang="en-US" b="1"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Attacker's Capabilities</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 The attacker can hack </a:t>
            </a:r>
            <a:r>
              <a:rPr lang="id-ID"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 sensor</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 to obtain and modify their values but cannot access or alter the values of other sensors.</a:t>
            </a: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a:p>
            <a:pPr marL="0" lvl="0" indent="0" algn="l" rtl="0">
              <a:spcBef>
                <a:spcPts val="1000"/>
              </a:spcBef>
              <a:spcAft>
                <a:spcPts val="0"/>
              </a:spcAft>
              <a:buNone/>
            </a:pP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a:p>
            <a:pPr marL="0" lvl="0" indent="0" algn="l" rtl="0">
              <a:spcBef>
                <a:spcPts val="0"/>
              </a:spcBef>
              <a:spcAft>
                <a:spcPts val="0"/>
              </a:spcAft>
              <a:buNone/>
            </a:pP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
        <p:nvSpPr>
          <p:cNvPr id="6" name="Google Shape;2457;p57">
            <a:extLst>
              <a:ext uri="{FF2B5EF4-FFF2-40B4-BE49-F238E27FC236}">
                <a16:creationId xmlns:a16="http://schemas.microsoft.com/office/drawing/2014/main" id="{B7434130-4068-E951-AB33-36B4672F70A2}"/>
              </a:ext>
            </a:extLst>
          </p:cNvPr>
          <p:cNvSpPr txBox="1"/>
          <p:nvPr/>
        </p:nvSpPr>
        <p:spPr>
          <a:xfrm>
            <a:off x="0" y="920277"/>
            <a:ext cx="6096000" cy="348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n-US" sz="2400" i="1" dirty="0">
                <a:solidFill>
                  <a:schemeClr val="dk1"/>
                </a:solidFill>
                <a:latin typeface="Work Sans Medium"/>
                <a:ea typeface="Work Sans Medium"/>
                <a:cs typeface="Work Sans Medium"/>
                <a:sym typeface="Work Sans Medium"/>
              </a:rPr>
              <a:t>Overview of Chapter</a:t>
            </a:r>
            <a:endParaRPr sz="2400" i="1" dirty="0">
              <a:solidFill>
                <a:schemeClr val="dk1"/>
              </a:solidFill>
              <a:latin typeface="Work Sans Medium"/>
              <a:ea typeface="Work Sans Medium"/>
              <a:cs typeface="Work Sans Medium"/>
              <a:sym typeface="Work Sans Medium"/>
            </a:endParaRPr>
          </a:p>
        </p:txBody>
      </p:sp>
      <p:sp>
        <p:nvSpPr>
          <p:cNvPr id="7" name="Google Shape;2457;p57">
            <a:extLst>
              <a:ext uri="{FF2B5EF4-FFF2-40B4-BE49-F238E27FC236}">
                <a16:creationId xmlns:a16="http://schemas.microsoft.com/office/drawing/2014/main" id="{8EF3011C-0D38-34B4-66A0-B72EAD4B2130}"/>
              </a:ext>
            </a:extLst>
          </p:cNvPr>
          <p:cNvSpPr txBox="1"/>
          <p:nvPr/>
        </p:nvSpPr>
        <p:spPr>
          <a:xfrm>
            <a:off x="0" y="3470391"/>
            <a:ext cx="6096000" cy="348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n-US" sz="2400" i="1" dirty="0">
                <a:solidFill>
                  <a:schemeClr val="dk1"/>
                </a:solidFill>
                <a:latin typeface="Work Sans Medium"/>
                <a:ea typeface="Work Sans Medium"/>
                <a:cs typeface="Work Sans Medium"/>
                <a:sym typeface="Work Sans Medium"/>
              </a:rPr>
              <a:t>Study Contributions</a:t>
            </a:r>
            <a:endParaRPr sz="2400" i="1" dirty="0">
              <a:solidFill>
                <a:schemeClr val="dk1"/>
              </a:solidFill>
              <a:latin typeface="Work Sans Medium"/>
              <a:ea typeface="Work Sans Medium"/>
              <a:cs typeface="Work Sans Medium"/>
              <a:sym typeface="Work Sans Medium"/>
            </a:endParaRPr>
          </a:p>
        </p:txBody>
      </p:sp>
      <p:sp>
        <p:nvSpPr>
          <p:cNvPr id="8" name="Google Shape;2456;p57">
            <a:extLst>
              <a:ext uri="{FF2B5EF4-FFF2-40B4-BE49-F238E27FC236}">
                <a16:creationId xmlns:a16="http://schemas.microsoft.com/office/drawing/2014/main" id="{33223C24-4D7F-6B9B-B518-466D7BBB21DD}"/>
              </a:ext>
            </a:extLst>
          </p:cNvPr>
          <p:cNvSpPr txBox="1"/>
          <p:nvPr/>
        </p:nvSpPr>
        <p:spPr>
          <a:xfrm>
            <a:off x="0" y="3594790"/>
            <a:ext cx="6096000" cy="3263209"/>
          </a:xfrm>
          <a:prstGeom prst="rect">
            <a:avLst/>
          </a:prstGeom>
          <a:noFill/>
          <a:ln>
            <a:noFill/>
          </a:ln>
        </p:spPr>
        <p:txBody>
          <a:bodyPr spcFirstLastPara="1" wrap="square" lIns="91425" tIns="91425" rIns="91425" bIns="91425" anchor="t" anchorCtr="0">
            <a:noAutofit/>
          </a:bodyPr>
          <a:lstStyle/>
          <a:p>
            <a:pPr marL="139700" lvl="0" algn="l" rtl="0">
              <a:spcBef>
                <a:spcPts val="1000"/>
              </a:spcBef>
              <a:spcAft>
                <a:spcPts val="0"/>
              </a:spcAft>
              <a:buClr>
                <a:schemeClr val="dk1"/>
              </a:buClr>
              <a:buSzPts val="1400"/>
            </a:pPr>
            <a:r>
              <a:rPr lang="en-US" b="1"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Adversarial Example Generator: </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Introduced a generator that creates adversarial examples </a:t>
            </a:r>
            <a:r>
              <a:rPr lang="id-ID"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in a sensor device</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 </a:t>
            </a:r>
            <a:r>
              <a:rPr lang="id-ID"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is</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 compromised. This generator uses data from the hacked sensors to generate perturbations.</a:t>
            </a:r>
          </a:p>
          <a:p>
            <a:pPr marL="139700" lvl="0" algn="l" rtl="0">
              <a:spcBef>
                <a:spcPts val="1000"/>
              </a:spcBef>
              <a:spcAft>
                <a:spcPts val="0"/>
              </a:spcAft>
              <a:buClr>
                <a:schemeClr val="dk1"/>
              </a:buClr>
              <a:buSzPts val="1400"/>
            </a:pPr>
            <a:r>
              <a:rPr lang="en-US" b="1"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Perturbations and Classification: </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The perturbations are designed so that the altered features are classified into the attacker's desired target class by the target model.</a:t>
            </a: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a:p>
            <a:pPr marL="0" lvl="0" indent="0" algn="l" rtl="0">
              <a:spcBef>
                <a:spcPts val="0"/>
              </a:spcBef>
              <a:spcAft>
                <a:spcPts val="0"/>
              </a:spcAft>
              <a:buNone/>
            </a:pP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
        <p:nvSpPr>
          <p:cNvPr id="9" name="Google Shape;2457;p57">
            <a:extLst>
              <a:ext uri="{FF2B5EF4-FFF2-40B4-BE49-F238E27FC236}">
                <a16:creationId xmlns:a16="http://schemas.microsoft.com/office/drawing/2014/main" id="{91FBCD6A-0130-F407-8FCF-12D620B09144}"/>
              </a:ext>
            </a:extLst>
          </p:cNvPr>
          <p:cNvSpPr txBox="1"/>
          <p:nvPr/>
        </p:nvSpPr>
        <p:spPr>
          <a:xfrm>
            <a:off x="6096000" y="950140"/>
            <a:ext cx="6096000" cy="348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n-US" sz="2400" i="1" dirty="0">
                <a:solidFill>
                  <a:schemeClr val="dk1"/>
                </a:solidFill>
                <a:latin typeface="Work Sans Medium"/>
                <a:ea typeface="Work Sans Medium"/>
                <a:cs typeface="Work Sans Medium"/>
                <a:sym typeface="Work Sans Medium"/>
              </a:rPr>
              <a:t>Demonstration of Attack</a:t>
            </a:r>
            <a:endParaRPr sz="2400" i="1" dirty="0">
              <a:solidFill>
                <a:schemeClr val="dk1"/>
              </a:solidFill>
              <a:latin typeface="Work Sans Medium"/>
              <a:ea typeface="Work Sans Medium"/>
              <a:cs typeface="Work Sans Medium"/>
              <a:sym typeface="Work Sans Medium"/>
            </a:endParaRPr>
          </a:p>
        </p:txBody>
      </p:sp>
      <p:sp>
        <p:nvSpPr>
          <p:cNvPr id="10" name="Google Shape;2456;p57">
            <a:extLst>
              <a:ext uri="{FF2B5EF4-FFF2-40B4-BE49-F238E27FC236}">
                <a16:creationId xmlns:a16="http://schemas.microsoft.com/office/drawing/2014/main" id="{14F7306D-9150-48DD-F33E-770EC3C606D2}"/>
              </a:ext>
            </a:extLst>
          </p:cNvPr>
          <p:cNvSpPr txBox="1"/>
          <p:nvPr/>
        </p:nvSpPr>
        <p:spPr>
          <a:xfrm>
            <a:off x="6096000" y="1135968"/>
            <a:ext cx="6096000" cy="2293032"/>
          </a:xfrm>
          <a:prstGeom prst="rect">
            <a:avLst/>
          </a:prstGeom>
          <a:noFill/>
          <a:ln>
            <a:noFill/>
          </a:ln>
        </p:spPr>
        <p:txBody>
          <a:bodyPr spcFirstLastPara="1" wrap="square" lIns="91425" tIns="91425" rIns="91425" bIns="91425" anchor="t" anchorCtr="0">
            <a:noAutofit/>
          </a:bodyPr>
          <a:lstStyle/>
          <a:p>
            <a:pPr marL="139700" lvl="0" algn="l" rtl="0">
              <a:spcBef>
                <a:spcPts val="1000"/>
              </a:spcBef>
              <a:spcAft>
                <a:spcPts val="0"/>
              </a:spcAft>
              <a:buClr>
                <a:schemeClr val="dk1"/>
              </a:buClr>
              <a:buSzPts val="1400"/>
            </a:pPr>
            <a:r>
              <a:rPr lang="en-US" b="1"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Attack Demonstration: </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Utilize an open dataset for HAR, which involves sensors placed on the chest, wrist, and ankle.</a:t>
            </a:r>
          </a:p>
          <a:p>
            <a:pPr marL="139700" lvl="0" algn="l" rtl="0">
              <a:spcBef>
                <a:spcPts val="1000"/>
              </a:spcBef>
              <a:spcAft>
                <a:spcPts val="0"/>
              </a:spcAft>
              <a:buClr>
                <a:schemeClr val="dk1"/>
              </a:buClr>
              <a:buSzPts val="1400"/>
            </a:pPr>
            <a:r>
              <a:rPr lang="en-US" b="1"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Attack Effectiveness: </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The attacker can change the output of the target model by hacking only one of the three sensor devices.</a:t>
            </a:r>
          </a:p>
          <a:p>
            <a:pPr marL="0" lvl="0" indent="0" algn="l" rtl="0">
              <a:spcBef>
                <a:spcPts val="0"/>
              </a:spcBef>
              <a:spcAft>
                <a:spcPts val="0"/>
              </a:spcAft>
              <a:buNone/>
            </a:pP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
        <p:nvSpPr>
          <p:cNvPr id="11" name="Google Shape;2457;p57">
            <a:extLst>
              <a:ext uri="{FF2B5EF4-FFF2-40B4-BE49-F238E27FC236}">
                <a16:creationId xmlns:a16="http://schemas.microsoft.com/office/drawing/2014/main" id="{D93B24BB-AB59-C5F8-0FF2-D6EBD5A4AA43}"/>
              </a:ext>
            </a:extLst>
          </p:cNvPr>
          <p:cNvSpPr txBox="1"/>
          <p:nvPr/>
        </p:nvSpPr>
        <p:spPr>
          <a:xfrm>
            <a:off x="6096000" y="3487468"/>
            <a:ext cx="6096000" cy="348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n-US" sz="2400" i="1" dirty="0">
                <a:solidFill>
                  <a:schemeClr val="dk1"/>
                </a:solidFill>
                <a:latin typeface="Work Sans Medium"/>
                <a:ea typeface="Work Sans Medium"/>
                <a:cs typeface="Work Sans Medium"/>
                <a:sym typeface="Work Sans Medium"/>
              </a:rPr>
              <a:t>Focus of Next Chapter</a:t>
            </a:r>
            <a:endParaRPr sz="2400" i="1" dirty="0">
              <a:solidFill>
                <a:schemeClr val="dk1"/>
              </a:solidFill>
              <a:latin typeface="Work Sans Medium"/>
              <a:ea typeface="Work Sans Medium"/>
              <a:cs typeface="Work Sans Medium"/>
              <a:sym typeface="Work Sans Medium"/>
            </a:endParaRPr>
          </a:p>
        </p:txBody>
      </p:sp>
      <p:sp>
        <p:nvSpPr>
          <p:cNvPr id="12" name="Google Shape;2456;p57">
            <a:extLst>
              <a:ext uri="{FF2B5EF4-FFF2-40B4-BE49-F238E27FC236}">
                <a16:creationId xmlns:a16="http://schemas.microsoft.com/office/drawing/2014/main" id="{D0D82F7F-409D-9541-D3C6-369770D0C0CE}"/>
              </a:ext>
            </a:extLst>
          </p:cNvPr>
          <p:cNvSpPr txBox="1"/>
          <p:nvPr/>
        </p:nvSpPr>
        <p:spPr>
          <a:xfrm>
            <a:off x="6096000" y="3835089"/>
            <a:ext cx="6096000" cy="1412488"/>
          </a:xfrm>
          <a:prstGeom prst="rect">
            <a:avLst/>
          </a:prstGeom>
          <a:noFill/>
          <a:ln>
            <a:noFill/>
          </a:ln>
        </p:spPr>
        <p:txBody>
          <a:bodyPr spcFirstLastPara="1" wrap="square" lIns="91425" tIns="91425" rIns="91425" bIns="91425" anchor="t" anchorCtr="0">
            <a:noAutofit/>
          </a:bodyPr>
          <a:lstStyle/>
          <a:p>
            <a:pPr marL="139700" lvl="0" algn="l" rtl="0">
              <a:spcBef>
                <a:spcPts val="1000"/>
              </a:spcBef>
              <a:spcAft>
                <a:spcPts val="0"/>
              </a:spcAft>
              <a:buClr>
                <a:schemeClr val="dk1"/>
              </a:buClr>
              <a:buSzPts val="1400"/>
            </a:pPr>
            <a:r>
              <a:rPr lang="en-US" b="1"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Future Discussion: </a:t>
            </a: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The next chapter will delve into the properties of these attacks, including potential countermeasures to safeguard against them.</a:t>
            </a: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Tree>
    <p:extLst>
      <p:ext uri="{BB962C8B-B14F-4D97-AF65-F5344CB8AC3E}">
        <p14:creationId xmlns:p14="http://schemas.microsoft.com/office/powerpoint/2010/main" val="4268043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12B81-67B7-9AD0-7476-39086312B5C5}"/>
              </a:ext>
            </a:extLst>
          </p:cNvPr>
          <p:cNvSpPr>
            <a:spLocks noGrp="1"/>
          </p:cNvSpPr>
          <p:nvPr>
            <p:ph type="dt" sz="half" idx="10"/>
          </p:nvPr>
        </p:nvSpPr>
        <p:spPr/>
        <p:txBody>
          <a:bodyPr/>
          <a:lstStyle/>
          <a:p>
            <a:fld id="{DCAA7005-2766-4EA2-ACFA-5B2966B607E8}" type="datetime1">
              <a:rPr lang="en-US" smtClean="0"/>
              <a:t>1/21/2024</a:t>
            </a:fld>
            <a:endParaRPr lang="en-US" dirty="0"/>
          </a:p>
        </p:txBody>
      </p:sp>
      <p:sp>
        <p:nvSpPr>
          <p:cNvPr id="3" name="Slide Number Placeholder 2">
            <a:extLst>
              <a:ext uri="{FF2B5EF4-FFF2-40B4-BE49-F238E27FC236}">
                <a16:creationId xmlns:a16="http://schemas.microsoft.com/office/drawing/2014/main" id="{CF13CC8B-EC08-1941-6BEB-55FE8CBD2851}"/>
              </a:ext>
            </a:extLst>
          </p:cNvPr>
          <p:cNvSpPr>
            <a:spLocks noGrp="1"/>
          </p:cNvSpPr>
          <p:nvPr>
            <p:ph type="sldNum" sz="quarter" idx="12"/>
          </p:nvPr>
        </p:nvSpPr>
        <p:spPr/>
        <p:txBody>
          <a:bodyPr/>
          <a:lstStyle/>
          <a:p>
            <a:pPr algn="l"/>
            <a:fld id="{FAEF9944-A4F6-4C59-AEBD-678D6480B8EA}" type="slidenum">
              <a:rPr lang="en-US" smtClean="0"/>
              <a:pPr algn="l"/>
              <a:t>37</a:t>
            </a:fld>
            <a:endParaRPr lang="en-US" dirty="0"/>
          </a:p>
        </p:txBody>
      </p:sp>
      <p:sp>
        <p:nvSpPr>
          <p:cNvPr id="4" name="Title 1">
            <a:extLst>
              <a:ext uri="{FF2B5EF4-FFF2-40B4-BE49-F238E27FC236}">
                <a16:creationId xmlns:a16="http://schemas.microsoft.com/office/drawing/2014/main" id="{80B0D587-CAF1-813A-1858-04A4E2393E09}"/>
              </a:ext>
            </a:extLst>
          </p:cNvPr>
          <p:cNvSpPr txBox="1">
            <a:spLocks/>
          </p:cNvSpPr>
          <p:nvPr/>
        </p:nvSpPr>
        <p:spPr>
          <a:xfrm>
            <a:off x="2083173" y="1504094"/>
            <a:ext cx="9120363" cy="1650463"/>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lang="en-US" sz="3200" dirty="0"/>
              <a:t>Detection of Sensors Used for Adversarial Examples Against Machine Learning Models</a:t>
            </a:r>
          </a:p>
        </p:txBody>
      </p:sp>
      <p:sp>
        <p:nvSpPr>
          <p:cNvPr id="5" name="Date Placeholder 4">
            <a:extLst>
              <a:ext uri="{FF2B5EF4-FFF2-40B4-BE49-F238E27FC236}">
                <a16:creationId xmlns:a16="http://schemas.microsoft.com/office/drawing/2014/main" id="{A754FC1F-510D-0759-B765-02FD3944ADBE}"/>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3F79F0-5812-4799-8CB3-B52F50B0C10D}" type="datetime1">
              <a:rPr lang="en-US" smtClean="0"/>
              <a:pPr/>
              <a:t>1/21/2024</a:t>
            </a:fld>
            <a:endParaRPr lang="en-US" dirty="0"/>
          </a:p>
        </p:txBody>
      </p:sp>
      <p:sp>
        <p:nvSpPr>
          <p:cNvPr id="6" name="Slide Number Placeholder 5">
            <a:extLst>
              <a:ext uri="{FF2B5EF4-FFF2-40B4-BE49-F238E27FC236}">
                <a16:creationId xmlns:a16="http://schemas.microsoft.com/office/drawing/2014/main" id="{88DB0C94-EEB5-6F18-3AC6-434D100DC3DA}"/>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37</a:t>
            </a:fld>
            <a:endParaRPr lang="en-US" dirty="0"/>
          </a:p>
        </p:txBody>
      </p:sp>
      <p:sp>
        <p:nvSpPr>
          <p:cNvPr id="7" name="Google Shape;985;p38">
            <a:extLst>
              <a:ext uri="{FF2B5EF4-FFF2-40B4-BE49-F238E27FC236}">
                <a16:creationId xmlns:a16="http://schemas.microsoft.com/office/drawing/2014/main" id="{1835A4CE-536C-4D37-772B-A540E60F9CD1}"/>
              </a:ext>
            </a:extLst>
          </p:cNvPr>
          <p:cNvSpPr txBox="1">
            <a:spLocks/>
          </p:cNvSpPr>
          <p:nvPr/>
        </p:nvSpPr>
        <p:spPr>
          <a:xfrm>
            <a:off x="0" y="0"/>
            <a:ext cx="3349817" cy="108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Work Sans SemiBold"/>
              <a:buNone/>
              <a:defRPr sz="6300" b="0" i="0" u="none" strike="noStrike" cap="none">
                <a:solidFill>
                  <a:schemeClr val="dk1"/>
                </a:solidFill>
                <a:latin typeface="Work Sans SemiBold"/>
                <a:ea typeface="Work Sans SemiBold"/>
                <a:cs typeface="Work Sans SemiBold"/>
                <a:sym typeface="Work Sans SemiBold"/>
              </a:defRPr>
            </a:lvl1pPr>
            <a:lvl2pPr marR="0" lvl="1"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2pPr>
            <a:lvl3pPr marR="0" lvl="2"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3pPr>
            <a:lvl4pPr marR="0" lvl="3"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4pPr>
            <a:lvl5pPr marR="0" lvl="4"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5pPr>
            <a:lvl6pPr marR="0" lvl="5"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6pPr>
            <a:lvl7pPr marR="0" lvl="6"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7pPr>
            <a:lvl8pPr marR="0" lvl="7"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8pPr>
            <a:lvl9pPr marR="0" lvl="8"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9pPr>
          </a:lstStyle>
          <a:p>
            <a:pPr marL="0" marR="0" lvl="0" indent="0" algn="l" defTabSz="914400" rtl="0" eaLnBrk="1" fontAlgn="auto" latinLnBrk="0" hangingPunct="1">
              <a:lnSpc>
                <a:spcPct val="100000"/>
              </a:lnSpc>
              <a:spcBef>
                <a:spcPts val="0"/>
              </a:spcBef>
              <a:spcAft>
                <a:spcPts val="0"/>
              </a:spcAft>
              <a:buClr>
                <a:srgbClr val="000000"/>
              </a:buClr>
              <a:buSzPts val="3600"/>
              <a:buFont typeface="Work Sans SemiBold"/>
              <a:buNone/>
              <a:tabLst/>
              <a:defRPr/>
            </a:pPr>
            <a:r>
              <a:rPr kumimoji="0" lang="en-US" sz="2800" b="0" i="0" u="none" strike="noStrike" kern="0" cap="none" spc="0" normalizeH="0" baseline="0" noProof="0" dirty="0">
                <a:ln>
                  <a:noFill/>
                </a:ln>
                <a:solidFill>
                  <a:srgbClr val="000000"/>
                </a:solidFill>
                <a:effectLst/>
                <a:uLnTx/>
                <a:uFillTx/>
                <a:latin typeface="Work Sans SemiBold"/>
                <a:sym typeface="Work Sans SemiBold"/>
              </a:rPr>
              <a:t>Chapter</a:t>
            </a:r>
          </a:p>
        </p:txBody>
      </p:sp>
      <p:sp>
        <p:nvSpPr>
          <p:cNvPr id="8" name="Google Shape;987;p38">
            <a:extLst>
              <a:ext uri="{FF2B5EF4-FFF2-40B4-BE49-F238E27FC236}">
                <a16:creationId xmlns:a16="http://schemas.microsoft.com/office/drawing/2014/main" id="{096E5CF7-D514-5AE1-0029-EAB5955F9B1A}"/>
              </a:ext>
            </a:extLst>
          </p:cNvPr>
          <p:cNvSpPr txBox="1">
            <a:spLocks/>
          </p:cNvSpPr>
          <p:nvPr/>
        </p:nvSpPr>
        <p:spPr>
          <a:xfrm>
            <a:off x="0" y="286394"/>
            <a:ext cx="1952700" cy="12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900"/>
              <a:buFont typeface="Work Sans SemiBold"/>
              <a:buNone/>
              <a:defRPr sz="8600" b="1" i="0" u="none" strike="noStrike" cap="none">
                <a:solidFill>
                  <a:schemeClr val="dk2"/>
                </a:solidFill>
                <a:latin typeface="Work Sans SemiBold"/>
                <a:ea typeface="Work Sans SemiBold"/>
                <a:cs typeface="Work Sans SemiBold"/>
                <a:sym typeface="Work Sans SemiBold"/>
              </a:defRPr>
            </a:lvl1pPr>
            <a:lvl2pPr marR="0" lvl="1"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2pPr>
            <a:lvl3pPr marR="0" lvl="2"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3pPr>
            <a:lvl4pPr marR="0" lvl="3"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4pPr>
            <a:lvl5pPr marR="0" lvl="4"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5pPr>
            <a:lvl6pPr marR="0" lvl="5"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6pPr>
            <a:lvl7pPr marR="0" lvl="6"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7pPr>
            <a:lvl8pPr marR="0" lvl="7"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8pPr>
            <a:lvl9pPr marR="0" lvl="8"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9pPr>
          </a:lstStyle>
          <a:p>
            <a:pPr marL="0" marR="0" lvl="0" indent="0" algn="l" defTabSz="914400" rtl="0" eaLnBrk="1" fontAlgn="auto" latinLnBrk="0" hangingPunct="1">
              <a:lnSpc>
                <a:spcPct val="100000"/>
              </a:lnSpc>
              <a:spcBef>
                <a:spcPts val="0"/>
              </a:spcBef>
              <a:spcAft>
                <a:spcPts val="0"/>
              </a:spcAft>
              <a:buClr>
                <a:srgbClr val="000000"/>
              </a:buClr>
              <a:buSzPts val="8900"/>
              <a:buFont typeface="Work Sans SemiBold"/>
              <a:buNone/>
              <a:tabLst/>
              <a:defRPr/>
            </a:pPr>
            <a:r>
              <a:rPr kumimoji="0" lang="en" sz="8600" b="1" i="0" u="none" strike="noStrike" kern="0" cap="none" spc="0" normalizeH="0" baseline="0" noProof="0" dirty="0">
                <a:ln>
                  <a:noFill/>
                </a:ln>
                <a:solidFill>
                  <a:srgbClr val="EE5B25"/>
                </a:solidFill>
                <a:effectLst/>
                <a:uLnTx/>
                <a:uFillTx/>
                <a:latin typeface="Work Sans SemiBold"/>
                <a:sym typeface="Work Sans SemiBold"/>
              </a:rPr>
              <a:t>0</a:t>
            </a:r>
            <a:r>
              <a:rPr lang="en-US" kern="0" dirty="0">
                <a:solidFill>
                  <a:srgbClr val="EE5B25"/>
                </a:solidFill>
              </a:rPr>
              <a:t>4</a:t>
            </a:r>
            <a:endParaRPr kumimoji="0" lang="en" sz="8600" b="1" i="0" u="none" strike="noStrike" kern="0" cap="none" spc="0" normalizeH="0" baseline="0" noProof="0" dirty="0">
              <a:ln>
                <a:noFill/>
              </a:ln>
              <a:solidFill>
                <a:srgbClr val="EE5B25"/>
              </a:solidFill>
              <a:effectLst/>
              <a:uLnTx/>
              <a:uFillTx/>
              <a:latin typeface="Work Sans SemiBold"/>
              <a:sym typeface="Work Sans SemiBold"/>
            </a:endParaRPr>
          </a:p>
        </p:txBody>
      </p:sp>
      <p:sp>
        <p:nvSpPr>
          <p:cNvPr id="9" name="TextBox 8">
            <a:extLst>
              <a:ext uri="{FF2B5EF4-FFF2-40B4-BE49-F238E27FC236}">
                <a16:creationId xmlns:a16="http://schemas.microsoft.com/office/drawing/2014/main" id="{6E855C88-69C1-B684-C687-037E9FCD1821}"/>
              </a:ext>
            </a:extLst>
          </p:cNvPr>
          <p:cNvSpPr txBox="1"/>
          <p:nvPr/>
        </p:nvSpPr>
        <p:spPr>
          <a:xfrm>
            <a:off x="726069" y="4101634"/>
            <a:ext cx="8785986" cy="2308324"/>
          </a:xfrm>
          <a:prstGeom prst="rect">
            <a:avLst/>
          </a:prstGeom>
          <a:noFill/>
        </p:spPr>
        <p:txBody>
          <a:bodyPr wrap="square">
            <a:spAutoFit/>
          </a:bodyPr>
          <a:lstStyle/>
          <a:p>
            <a:pPr>
              <a:buClr>
                <a:srgbClr val="000000"/>
              </a:buClr>
              <a:buFont typeface="Arial"/>
              <a:buNone/>
            </a:pPr>
            <a:r>
              <a:rPr lang="en-US" kern="0" dirty="0">
                <a:effectLst/>
                <a:latin typeface="Tahoma" panose="020B0604030504040204" pitchFamily="34" charset="0"/>
                <a:ea typeface="Tahoma" panose="020B0604030504040204" pitchFamily="34" charset="0"/>
                <a:cs typeface="Tahoma" panose="020B0604030504040204" pitchFamily="34" charset="0"/>
              </a:rPr>
              <a:t>Kurniawan, Y. Ohsita, S. Maisuria, and M. Murata, “Detection of sensors used for adversarial examples against machine learning models,”. Computers and Electrical Engineering, 2023, </a:t>
            </a:r>
            <a:r>
              <a:rPr lang="en-US" kern="0" dirty="0" err="1">
                <a:effectLst/>
                <a:latin typeface="Tahoma" panose="020B0604030504040204" pitchFamily="34" charset="0"/>
                <a:ea typeface="Tahoma" panose="020B0604030504040204" pitchFamily="34" charset="0"/>
                <a:cs typeface="Tahoma" panose="020B0604030504040204" pitchFamily="34" charset="0"/>
              </a:rPr>
              <a:t>doi</a:t>
            </a:r>
            <a:r>
              <a:rPr lang="en-US" kern="0" dirty="0">
                <a:effectLst/>
                <a:latin typeface="Tahoma" panose="020B0604030504040204" pitchFamily="34" charset="0"/>
                <a:ea typeface="Tahoma" panose="020B0604030504040204" pitchFamily="34" charset="0"/>
                <a:cs typeface="Tahoma" panose="020B0604030504040204" pitchFamily="34" charset="0"/>
              </a:rPr>
              <a:t>: 10.20944/preprints202311.0328.v1. (Under-review)</a:t>
            </a:r>
          </a:p>
          <a:p>
            <a:pPr>
              <a:buClr>
                <a:srgbClr val="000000"/>
              </a:buClr>
              <a:buFont typeface="Arial"/>
              <a:buNone/>
            </a:pPr>
            <a:endParaRPr lang="en-US" kern="0" dirty="0">
              <a:effectLst/>
              <a:latin typeface="Tahoma" panose="020B0604030504040204" pitchFamily="34" charset="0"/>
              <a:ea typeface="Tahoma" panose="020B0604030504040204" pitchFamily="34" charset="0"/>
              <a:cs typeface="Tahoma" panose="020B0604030504040204" pitchFamily="34" charset="0"/>
            </a:endParaRPr>
          </a:p>
          <a:p>
            <a:pPr>
              <a:buClr>
                <a:srgbClr val="000000"/>
              </a:buClr>
              <a:buFont typeface="Arial"/>
              <a:buNone/>
            </a:pPr>
            <a:r>
              <a:rPr lang="en-US" kern="0" dirty="0">
                <a:effectLst/>
                <a:latin typeface="Tahoma" panose="020B0604030504040204" pitchFamily="34" charset="0"/>
                <a:ea typeface="Tahoma" panose="020B0604030504040204" pitchFamily="34" charset="0"/>
                <a:cs typeface="Tahoma" panose="020B0604030504040204" pitchFamily="34" charset="0"/>
              </a:rPr>
              <a:t>Ade Kurniawan, Yuichi Ohsita, and Masayuki Murata, ``Toward Robust Systems against Sensor-Based Adversarial Examples Based on the Criticalities of Sensors,'' to be presented at IEEE 3rd International Conference on AI in Cybersecurity (ICAIC), Houston, Texas, February 7–9, 2024.</a:t>
            </a:r>
          </a:p>
        </p:txBody>
      </p:sp>
    </p:spTree>
    <p:extLst>
      <p:ext uri="{BB962C8B-B14F-4D97-AF65-F5344CB8AC3E}">
        <p14:creationId xmlns:p14="http://schemas.microsoft.com/office/powerpoint/2010/main" val="2583773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53E431-12C5-F731-BEF4-30BCA84C2F73}"/>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output
(Current Actions)</a:t>
            </a:r>
            <a:endParaRPr lang="en-US" altLang="ja-JP" dirty="0"/>
          </a:p>
          <a:p>
            <a:r>
              <a:rPr lang="en-US" altLang="ja-JP" dirty="0"/>
              <a:t>Standing still</a:t>
            </a:r>
          </a:p>
          <a:p>
            <a:r>
              <a:rPr lang="en-US" altLang="ja-JP" dirty="0"/>
              <a:t>Sitting </a:t>
            </a:r>
          </a:p>
          <a:p>
            <a:r>
              <a:rPr lang="en-US" altLang="ja-JP" dirty="0"/>
              <a:t>Lying down </a:t>
            </a:r>
          </a:p>
          <a:p>
            <a:r>
              <a:rPr lang="en-US" altLang="ja-JP" dirty="0"/>
              <a:t>Walking </a:t>
            </a:r>
          </a:p>
          <a:p>
            <a:r>
              <a:rPr lang="en-US" altLang="ja-JP" dirty="0"/>
              <a:t>Climbing stairs </a:t>
            </a:r>
          </a:p>
          <a:p>
            <a:r>
              <a:rPr lang="en-US" altLang="ja-JP" dirty="0"/>
              <a:t>Waist bends forward  Frontal elevation of arms  Knees bending  </a:t>
            </a:r>
          </a:p>
          <a:p>
            <a:r>
              <a:rPr lang="en-US" altLang="ja-JP" dirty="0"/>
              <a:t>Cycling </a:t>
            </a:r>
          </a:p>
          <a:p>
            <a:r>
              <a:rPr lang="en-US" altLang="ja-JP" dirty="0"/>
              <a:t>Jogging </a:t>
            </a:r>
          </a:p>
          <a:p>
            <a:r>
              <a:rPr lang="en-US" altLang="ja-JP" dirty="0"/>
              <a:t>Running </a:t>
            </a:r>
          </a:p>
          <a:p>
            <a:r>
              <a:rPr lang="en-US" altLang="ja-JP" dirty="0"/>
              <a:t>Jump front &amp; back</a:t>
            </a:r>
          </a:p>
        </p:txBody>
      </p:sp>
      <p:sp>
        <p:nvSpPr>
          <p:cNvPr id="2" name="Date Placeholder 1">
            <a:extLst>
              <a:ext uri="{FF2B5EF4-FFF2-40B4-BE49-F238E27FC236}">
                <a16:creationId xmlns:a16="http://schemas.microsoft.com/office/drawing/2014/main" id="{4E9B8834-AE38-70D3-61E6-F80681822C54}"/>
              </a:ext>
            </a:extLst>
          </p:cNvPr>
          <p:cNvSpPr>
            <a:spLocks noGrp="1"/>
          </p:cNvSpPr>
          <p:nvPr>
            <p:ph type="dt" sz="half" idx="10"/>
          </p:nvPr>
        </p:nvSpPr>
        <p:spPr/>
        <p:txBody>
          <a:bodyPr/>
          <a:lstStyle/>
          <a:p>
            <a:fld id="{E2E76DF2-487D-46E9-A7E0-38A9E99C84CF}" type="datetime1">
              <a:rPr lang="en-US" smtClean="0"/>
              <a:t>1/21/2024</a:t>
            </a:fld>
            <a:endParaRPr lang="en-US" dirty="0"/>
          </a:p>
        </p:txBody>
      </p:sp>
      <p:sp>
        <p:nvSpPr>
          <p:cNvPr id="4" name="Text Placeholder 4">
            <a:extLst>
              <a:ext uri="{FF2B5EF4-FFF2-40B4-BE49-F238E27FC236}">
                <a16:creationId xmlns:a16="http://schemas.microsoft.com/office/drawing/2014/main" id="{94AE2F6E-99E9-A437-CD26-A2CA62E57290}"/>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6" name="Picture 5" descr="A person holding a pen and paper">
            <a:extLst>
              <a:ext uri="{FF2B5EF4-FFF2-40B4-BE49-F238E27FC236}">
                <a16:creationId xmlns:a16="http://schemas.microsoft.com/office/drawing/2014/main" id="{90FE778D-C759-E231-F998-B404ED007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661" y="28574"/>
            <a:ext cx="3816389" cy="6776785"/>
          </a:xfrm>
          <a:prstGeom prst="rect">
            <a:avLst/>
          </a:prstGeom>
        </p:spPr>
      </p:pic>
      <p:sp>
        <p:nvSpPr>
          <p:cNvPr id="3" name="Slide Number Placeholder 2">
            <a:extLst>
              <a:ext uri="{FF2B5EF4-FFF2-40B4-BE49-F238E27FC236}">
                <a16:creationId xmlns:a16="http://schemas.microsoft.com/office/drawing/2014/main" id="{BE990C23-FCF0-A1AA-2266-132E6CDE69A3}"/>
              </a:ext>
            </a:extLst>
          </p:cNvPr>
          <p:cNvSpPr>
            <a:spLocks noGrp="1"/>
          </p:cNvSpPr>
          <p:nvPr>
            <p:ph type="sldNum" sz="quarter" idx="12"/>
          </p:nvPr>
        </p:nvSpPr>
        <p:spPr/>
        <p:txBody>
          <a:bodyPr/>
          <a:lstStyle/>
          <a:p>
            <a:pPr algn="l"/>
            <a:fld id="{FAEF9944-A4F6-4C59-AEBD-678D6480B8EA}" type="slidenum">
              <a:rPr lang="en-US" smtClean="0"/>
              <a:pPr algn="l"/>
              <a:t>38</a:t>
            </a:fld>
            <a:endParaRPr lang="en-US" dirty="0"/>
          </a:p>
        </p:txBody>
      </p:sp>
      <p:sp>
        <p:nvSpPr>
          <p:cNvPr id="7" name="TextBox 6">
            <a:extLst>
              <a:ext uri="{FF2B5EF4-FFF2-40B4-BE49-F238E27FC236}">
                <a16:creationId xmlns:a16="http://schemas.microsoft.com/office/drawing/2014/main" id="{C2B3D96D-DF0D-5D27-877B-3346B424CD95}"/>
              </a:ext>
            </a:extLst>
          </p:cNvPr>
          <p:cNvSpPr txBox="1"/>
          <p:nvPr/>
        </p:nvSpPr>
        <p:spPr>
          <a:xfrm>
            <a:off x="590551" y="762000"/>
            <a:ext cx="6819900" cy="418781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Adversarial Training (AT): One method to counter A</a:t>
            </a:r>
            <a:r>
              <a:rPr lang="id-ID" sz="2000" dirty="0"/>
              <a:t>E</a:t>
            </a:r>
            <a:r>
              <a:rPr lang="en-US" sz="2000" dirty="0"/>
              <a:t>s</a:t>
            </a:r>
            <a:r>
              <a:rPr lang="id-ID" sz="2000" dirty="0"/>
              <a:t>.</a:t>
            </a:r>
          </a:p>
          <a:p>
            <a:pPr marL="742950" lvl="1" indent="-285750">
              <a:lnSpc>
                <a:spcPct val="150000"/>
              </a:lnSpc>
              <a:buFont typeface="Arial" panose="020B0604020202020204" pitchFamily="34" charset="0"/>
              <a:buChar char="•"/>
            </a:pPr>
            <a:r>
              <a:rPr lang="en-US" sz="2000" dirty="0"/>
              <a:t>However, not protect against new types of attacks.</a:t>
            </a:r>
          </a:p>
          <a:p>
            <a:pPr marL="285750" indent="-285750">
              <a:lnSpc>
                <a:spcPct val="150000"/>
              </a:lnSpc>
              <a:buFont typeface="Arial" panose="020B0604020202020204" pitchFamily="34" charset="0"/>
              <a:buChar char="•"/>
            </a:pPr>
            <a:r>
              <a:rPr lang="en-US" sz="2000" dirty="0"/>
              <a:t>Detection of AEs: Various methods fail to identify the specific sensors manipulated by attackers.</a:t>
            </a:r>
          </a:p>
          <a:p>
            <a:pPr marL="285750" indent="-285750">
              <a:lnSpc>
                <a:spcPct val="150000"/>
              </a:lnSpc>
              <a:buFont typeface="Arial" panose="020B0604020202020204" pitchFamily="34" charset="0"/>
              <a:buChar char="•"/>
            </a:pPr>
            <a:r>
              <a:rPr lang="en-US" sz="2000" dirty="0"/>
              <a:t>Proposed Method: Th</a:t>
            </a:r>
            <a:r>
              <a:rPr lang="id-ID" sz="2000" dirty="0"/>
              <a:t>is</a:t>
            </a:r>
            <a:r>
              <a:rPr lang="en-US" sz="2000" dirty="0"/>
              <a:t> thesis introduces </a:t>
            </a:r>
            <a:r>
              <a:rPr lang="id-ID" sz="2000" dirty="0"/>
              <a:t>the </a:t>
            </a:r>
            <a:r>
              <a:rPr lang="en-US" sz="2000" dirty="0"/>
              <a:t>feature-removable model (FRM</a:t>
            </a:r>
            <a:r>
              <a:rPr lang="id-ID" sz="2000" dirty="0"/>
              <a:t>) </a:t>
            </a:r>
            <a:r>
              <a:rPr lang="en-US" sz="2000" dirty="0"/>
              <a:t>a method for detecting attacks and identifying the sensors used by attackers</a:t>
            </a:r>
            <a:r>
              <a:rPr lang="id-ID" sz="2000" dirty="0"/>
              <a:t>.</a:t>
            </a:r>
          </a:p>
          <a:p>
            <a:pPr marL="285750" indent="-285750">
              <a:lnSpc>
                <a:spcPct val="150000"/>
              </a:lnSpc>
              <a:buFont typeface="Arial" panose="020B0604020202020204" pitchFamily="34" charset="0"/>
              <a:buChar char="•"/>
            </a:pPr>
            <a:r>
              <a:rPr lang="en-US" sz="2000" dirty="0"/>
              <a:t>Methodology: Detects attacks based on inconsistencies between </a:t>
            </a:r>
            <a:r>
              <a:rPr lang="id-ID" sz="2000" dirty="0"/>
              <a:t>classifications.</a:t>
            </a:r>
            <a:endParaRPr lang="en-US" sz="2000" dirty="0"/>
          </a:p>
        </p:txBody>
      </p:sp>
    </p:spTree>
    <p:extLst>
      <p:ext uri="{BB962C8B-B14F-4D97-AF65-F5344CB8AC3E}">
        <p14:creationId xmlns:p14="http://schemas.microsoft.com/office/powerpoint/2010/main" val="4263369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A292F6-E15C-3835-721F-6F7F099E9734}"/>
              </a:ext>
            </a:extLst>
          </p:cNvPr>
          <p:cNvSpPr>
            <a:spLocks noGrp="1"/>
          </p:cNvSpPr>
          <p:nvPr>
            <p:ph type="dt" sz="half" idx="10"/>
          </p:nvPr>
        </p:nvSpPr>
        <p:spPr>
          <a:xfrm>
            <a:off x="7786148" y="6170490"/>
            <a:ext cx="2840083" cy="457200"/>
          </a:xfrm>
        </p:spPr>
        <p:txBody>
          <a:bodyPr/>
          <a:lstStyle/>
          <a:p>
            <a:fld id="{517D7909-05A8-4FFD-AA93-0288651FD25B}" type="datetime1">
              <a:rPr lang="en-US" smtClean="0"/>
              <a:t>1/21/2024</a:t>
            </a:fld>
            <a:endParaRPr lang="en-US" dirty="0"/>
          </a:p>
        </p:txBody>
      </p:sp>
      <p:sp>
        <p:nvSpPr>
          <p:cNvPr id="3" name="Slide Number Placeholder 2">
            <a:extLst>
              <a:ext uri="{FF2B5EF4-FFF2-40B4-BE49-F238E27FC236}">
                <a16:creationId xmlns:a16="http://schemas.microsoft.com/office/drawing/2014/main" id="{37F010A9-9672-5C80-8CC0-6C6E11B13DB3}"/>
              </a:ext>
            </a:extLst>
          </p:cNvPr>
          <p:cNvSpPr>
            <a:spLocks noGrp="1"/>
          </p:cNvSpPr>
          <p:nvPr>
            <p:ph type="sldNum" sz="quarter" idx="12"/>
          </p:nvPr>
        </p:nvSpPr>
        <p:spPr/>
        <p:txBody>
          <a:bodyPr/>
          <a:lstStyle/>
          <a:p>
            <a:pPr algn="l"/>
            <a:fld id="{FAEF9944-A4F6-4C59-AEBD-678D6480B8EA}" type="slidenum">
              <a:rPr lang="en-US" smtClean="0"/>
              <a:pPr algn="l"/>
              <a:t>39</a:t>
            </a:fld>
            <a:endParaRPr lang="en-US" dirty="0"/>
          </a:p>
        </p:txBody>
      </p:sp>
      <p:sp>
        <p:nvSpPr>
          <p:cNvPr id="4" name="タイトル 1">
            <a:extLst>
              <a:ext uri="{FF2B5EF4-FFF2-40B4-BE49-F238E27FC236}">
                <a16:creationId xmlns:a16="http://schemas.microsoft.com/office/drawing/2014/main" id="{F451A77A-BCC3-0826-89F8-AE458B4777A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kumimoji="1" lang="en-US" altLang="ja-JP"/>
              <a:t>Attack Prevention</a:t>
            </a:r>
            <a:endParaRPr kumimoji="1" lang="ja-JP" altLang="en-US" dirty="0"/>
          </a:p>
        </p:txBody>
      </p:sp>
      <p:sp>
        <p:nvSpPr>
          <p:cNvPr id="5" name="コンテンツ プレースホルダー 2">
            <a:extLst>
              <a:ext uri="{FF2B5EF4-FFF2-40B4-BE49-F238E27FC236}">
                <a16:creationId xmlns:a16="http://schemas.microsoft.com/office/drawing/2014/main" id="{0A03B54E-3528-2355-1AE1-55D906856B0F}"/>
              </a:ext>
            </a:extLst>
          </p:cNvPr>
          <p:cNvSpPr txBox="1">
            <a:spLocks/>
          </p:cNvSpPr>
          <p:nvPr/>
        </p:nvSpPr>
        <p:spPr>
          <a:xfrm>
            <a:off x="6096000" y="1186416"/>
            <a:ext cx="5946464" cy="2568532"/>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r>
              <a:rPr kumimoji="1" lang="en-US" altLang="ja-JP" b="1" dirty="0"/>
              <a:t>Isolate the sensors that have been hijacked by the attacker</a:t>
            </a:r>
            <a:r>
              <a:rPr kumimoji="1" lang="id-ID" altLang="ja-JP" b="1" dirty="0"/>
              <a:t>.</a:t>
            </a:r>
          </a:p>
          <a:p>
            <a:pPr marL="2263140" lvl="5" indent="-342900">
              <a:buFont typeface="Arial" panose="020B0604020202020204" pitchFamily="34" charset="0"/>
              <a:buChar char="•"/>
            </a:pPr>
            <a:r>
              <a:rPr kumimoji="1" lang="id-ID" altLang="ja-JP" sz="1800" dirty="0"/>
              <a:t>Preventing</a:t>
            </a:r>
            <a:r>
              <a:rPr kumimoji="1" lang="en-US" altLang="ja-JP" sz="1800" dirty="0"/>
              <a:t> the Impact of Attacks. </a:t>
            </a:r>
            <a:endParaRPr kumimoji="1" lang="id-ID" altLang="ja-JP" sz="1800" dirty="0"/>
          </a:p>
          <a:p>
            <a:pPr marL="342900" indent="-342900">
              <a:buFont typeface="Arial" panose="020B0604020202020204" pitchFamily="34" charset="0"/>
              <a:buChar char="•"/>
            </a:pPr>
            <a:r>
              <a:rPr kumimoji="1" lang="en-US" altLang="ja-JP" b="1" dirty="0"/>
              <a:t>This model can also be used to identify anomalous sensors</a:t>
            </a:r>
            <a:endParaRPr kumimoji="1" lang="id-ID" altLang="ja-JP" b="1" dirty="0"/>
          </a:p>
          <a:p>
            <a:pPr marL="2263140" lvl="5" indent="-342900">
              <a:buFont typeface="Arial" panose="020B0604020202020204" pitchFamily="34" charset="0"/>
              <a:buChar char="•"/>
            </a:pPr>
            <a:r>
              <a:rPr lang="en-US" altLang="ja-JP" sz="2000" dirty="0"/>
              <a:t>When all sensors are used</a:t>
            </a:r>
            <a:endParaRPr kumimoji="1" lang="en-US" altLang="ja-JP" sz="2000" dirty="0"/>
          </a:p>
          <a:p>
            <a:pPr marL="342900" indent="-342900">
              <a:buFont typeface="Arial" panose="020B0604020202020204" pitchFamily="34" charset="0"/>
              <a:buChar char="•"/>
            </a:pPr>
            <a:endParaRPr kumimoji="1" lang="en-US" altLang="ja-JP" dirty="0"/>
          </a:p>
        </p:txBody>
      </p:sp>
      <p:sp>
        <p:nvSpPr>
          <p:cNvPr id="6" name="正方形/長方形 3">
            <a:extLst>
              <a:ext uri="{FF2B5EF4-FFF2-40B4-BE49-F238E27FC236}">
                <a16:creationId xmlns:a16="http://schemas.microsoft.com/office/drawing/2014/main" id="{3E36080D-36EB-0CB9-60E8-69E1840F657F}"/>
              </a:ext>
            </a:extLst>
          </p:cNvPr>
          <p:cNvSpPr/>
          <p:nvPr/>
        </p:nvSpPr>
        <p:spPr>
          <a:xfrm>
            <a:off x="2550591" y="1539257"/>
            <a:ext cx="1556657" cy="931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machine learning
model</a:t>
            </a:r>
            <a:endParaRPr kumimoji="1" lang="ja-JP" altLang="en-US" dirty="0"/>
          </a:p>
        </p:txBody>
      </p:sp>
      <p:sp>
        <p:nvSpPr>
          <p:cNvPr id="7" name="矢印: 右 5">
            <a:extLst>
              <a:ext uri="{FF2B5EF4-FFF2-40B4-BE49-F238E27FC236}">
                <a16:creationId xmlns:a16="http://schemas.microsoft.com/office/drawing/2014/main" id="{552F55F4-F497-0F9D-B47F-EC014EA8420E}"/>
              </a:ext>
            </a:extLst>
          </p:cNvPr>
          <p:cNvSpPr/>
          <p:nvPr/>
        </p:nvSpPr>
        <p:spPr>
          <a:xfrm>
            <a:off x="1931022" y="1612584"/>
            <a:ext cx="545259" cy="425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6">
            <a:extLst>
              <a:ext uri="{FF2B5EF4-FFF2-40B4-BE49-F238E27FC236}">
                <a16:creationId xmlns:a16="http://schemas.microsoft.com/office/drawing/2014/main" id="{27D7B73B-2052-4966-F121-2533346465DB}"/>
              </a:ext>
            </a:extLst>
          </p:cNvPr>
          <p:cNvSpPr txBox="1"/>
          <p:nvPr/>
        </p:nvSpPr>
        <p:spPr>
          <a:xfrm>
            <a:off x="4766309" y="1742121"/>
            <a:ext cx="1556657" cy="369332"/>
          </a:xfrm>
          <a:prstGeom prst="rect">
            <a:avLst/>
          </a:prstGeom>
          <a:noFill/>
        </p:spPr>
        <p:txBody>
          <a:bodyPr wrap="square" rtlCol="0">
            <a:spAutoFit/>
          </a:bodyPr>
          <a:lstStyle/>
          <a:p>
            <a:r>
              <a:rPr lang="en-US" altLang="ja-JP" dirty="0"/>
              <a:t>Output data</a:t>
            </a:r>
            <a:endParaRPr kumimoji="1" lang="ja-JP" altLang="en-US" dirty="0"/>
          </a:p>
        </p:txBody>
      </p:sp>
      <p:pic>
        <p:nvPicPr>
          <p:cNvPr id="9" name="Picture 2" descr="https://4.bp.blogspot.com/-kzMI2adqgNo/W64DblbFdLI/AAAAAAABPGw/oPiIZO5T9CUk61hBII6y9ZegU0A53D8LwCLcBGAs/s800/computer_single_board.png">
            <a:extLst>
              <a:ext uri="{FF2B5EF4-FFF2-40B4-BE49-F238E27FC236}">
                <a16:creationId xmlns:a16="http://schemas.microsoft.com/office/drawing/2014/main" id="{CCCA0B3F-E860-CBCE-3C67-B3EB8ED5E5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526" y="1539257"/>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4.bp.blogspot.com/-kzMI2adqgNo/W64DblbFdLI/AAAAAAABPGw/oPiIZO5T9CUk61hBII6y9ZegU0A53D8LwCLcBGAs/s800/computer_single_board.png">
            <a:extLst>
              <a:ext uri="{FF2B5EF4-FFF2-40B4-BE49-F238E27FC236}">
                <a16:creationId xmlns:a16="http://schemas.microsoft.com/office/drawing/2014/main" id="{5C2FD9A4-4C62-D437-EF9D-26DBB1DCF3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526" y="2374234"/>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4.bp.blogspot.com/-kzMI2adqgNo/W64DblbFdLI/AAAAAAABPGw/oPiIZO5T9CUk61hBII6y9ZegU0A53D8LwCLcBGAs/s800/computer_single_board.png">
            <a:extLst>
              <a:ext uri="{FF2B5EF4-FFF2-40B4-BE49-F238E27FC236}">
                <a16:creationId xmlns:a16="http://schemas.microsoft.com/office/drawing/2014/main" id="{6BEE2EB2-935B-44D1-8F7E-77BDD02084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526" y="3308754"/>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4.bp.blogspot.com/-kzMI2adqgNo/W64DblbFdLI/AAAAAAABPGw/oPiIZO5T9CUk61hBII6y9ZegU0A53D8LwCLcBGAs/s800/computer_single_board.png">
            <a:extLst>
              <a:ext uri="{FF2B5EF4-FFF2-40B4-BE49-F238E27FC236}">
                <a16:creationId xmlns:a16="http://schemas.microsoft.com/office/drawing/2014/main" id="{8A972DAA-5BB7-8465-3F08-A55CC2A353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526" y="4078826"/>
            <a:ext cx="572196" cy="572196"/>
          </a:xfrm>
          <a:prstGeom prst="rect">
            <a:avLst/>
          </a:prstGeom>
          <a:noFill/>
          <a:extLst>
            <a:ext uri="{909E8E84-426E-40DD-AFC4-6F175D3DCCD1}">
              <a14:hiddenFill xmlns:a14="http://schemas.microsoft.com/office/drawing/2010/main">
                <a:solidFill>
                  <a:srgbClr val="FFFFFF"/>
                </a:solidFill>
              </a14:hiddenFill>
            </a:ext>
          </a:extLst>
        </p:spPr>
      </p:pic>
      <p:sp>
        <p:nvSpPr>
          <p:cNvPr id="13" name="右中かっこ 11">
            <a:extLst>
              <a:ext uri="{FF2B5EF4-FFF2-40B4-BE49-F238E27FC236}">
                <a16:creationId xmlns:a16="http://schemas.microsoft.com/office/drawing/2014/main" id="{652ABBE6-C221-856C-E4BB-B2939DE822D7}"/>
              </a:ext>
            </a:extLst>
          </p:cNvPr>
          <p:cNvSpPr/>
          <p:nvPr/>
        </p:nvSpPr>
        <p:spPr>
          <a:xfrm>
            <a:off x="1346270" y="1539257"/>
            <a:ext cx="545260" cy="3111765"/>
          </a:xfrm>
          <a:prstGeom prst="rightBrace">
            <a:avLst>
              <a:gd name="adj1" fmla="val 39920"/>
              <a:gd name="adj2" fmla="val 97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矢印: 右 12">
            <a:extLst>
              <a:ext uri="{FF2B5EF4-FFF2-40B4-BE49-F238E27FC236}">
                <a16:creationId xmlns:a16="http://schemas.microsoft.com/office/drawing/2014/main" id="{57484159-2651-20A3-58BC-560B545E1E2C}"/>
              </a:ext>
            </a:extLst>
          </p:cNvPr>
          <p:cNvSpPr/>
          <p:nvPr/>
        </p:nvSpPr>
        <p:spPr>
          <a:xfrm>
            <a:off x="4181558" y="1684617"/>
            <a:ext cx="496712" cy="466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上 13">
            <a:extLst>
              <a:ext uri="{FF2B5EF4-FFF2-40B4-BE49-F238E27FC236}">
                <a16:creationId xmlns:a16="http://schemas.microsoft.com/office/drawing/2014/main" id="{290EBFD6-3E0B-DA1E-70A5-0B6C3E1CAD89}"/>
              </a:ext>
            </a:extLst>
          </p:cNvPr>
          <p:cNvSpPr/>
          <p:nvPr/>
        </p:nvSpPr>
        <p:spPr>
          <a:xfrm>
            <a:off x="3034393" y="2528941"/>
            <a:ext cx="589052" cy="5661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4">
            <a:extLst>
              <a:ext uri="{FF2B5EF4-FFF2-40B4-BE49-F238E27FC236}">
                <a16:creationId xmlns:a16="http://schemas.microsoft.com/office/drawing/2014/main" id="{784CC672-11E6-7503-CDD5-0960717ACE0E}"/>
              </a:ext>
            </a:extLst>
          </p:cNvPr>
          <p:cNvSpPr txBox="1"/>
          <p:nvPr/>
        </p:nvSpPr>
        <p:spPr>
          <a:xfrm>
            <a:off x="394300" y="1116159"/>
            <a:ext cx="1556657" cy="369332"/>
          </a:xfrm>
          <a:prstGeom prst="rect">
            <a:avLst/>
          </a:prstGeom>
          <a:noFill/>
        </p:spPr>
        <p:txBody>
          <a:bodyPr wrap="square" rtlCol="0">
            <a:spAutoFit/>
          </a:bodyPr>
          <a:lstStyle/>
          <a:p>
            <a:r>
              <a:rPr kumimoji="1" lang="en-US" altLang="ja-JP" dirty="0"/>
              <a:t>Input data</a:t>
            </a:r>
            <a:endParaRPr kumimoji="1" lang="ja-JP" altLang="en-US" dirty="0"/>
          </a:p>
        </p:txBody>
      </p:sp>
      <p:sp>
        <p:nvSpPr>
          <p:cNvPr id="17" name="テキスト ボックス 15">
            <a:extLst>
              <a:ext uri="{FF2B5EF4-FFF2-40B4-BE49-F238E27FC236}">
                <a16:creationId xmlns:a16="http://schemas.microsoft.com/office/drawing/2014/main" id="{C095E76C-999D-1E18-9EC4-843DFF1C8A6F}"/>
              </a:ext>
            </a:extLst>
          </p:cNvPr>
          <p:cNvSpPr txBox="1"/>
          <p:nvPr/>
        </p:nvSpPr>
        <p:spPr>
          <a:xfrm>
            <a:off x="1950957" y="3023150"/>
            <a:ext cx="3286967" cy="369332"/>
          </a:xfrm>
          <a:prstGeom prst="rect">
            <a:avLst/>
          </a:prstGeom>
          <a:noFill/>
        </p:spPr>
        <p:txBody>
          <a:bodyPr wrap="square" rtlCol="0">
            <a:spAutoFit/>
          </a:bodyPr>
          <a:lstStyle/>
          <a:p>
            <a:r>
              <a:rPr kumimoji="1" lang="en-US" altLang="ja-JP" dirty="0"/>
              <a:t>Specify the sensor to be used</a:t>
            </a:r>
            <a:endParaRPr kumimoji="1" lang="ja-JP" altLang="en-US" dirty="0"/>
          </a:p>
        </p:txBody>
      </p:sp>
    </p:spTree>
    <p:extLst>
      <p:ext uri="{BB962C8B-B14F-4D97-AF65-F5344CB8AC3E}">
        <p14:creationId xmlns:p14="http://schemas.microsoft.com/office/powerpoint/2010/main" val="244861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8B23B1F-65C5-40C6-1882-B8C9798A4530}"/>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Cybersecurity Threats </a:t>
            </a:r>
          </a:p>
        </p:txBody>
      </p:sp>
      <p:sp>
        <p:nvSpPr>
          <p:cNvPr id="2" name="Date Placeholder 1">
            <a:extLst>
              <a:ext uri="{FF2B5EF4-FFF2-40B4-BE49-F238E27FC236}">
                <a16:creationId xmlns:a16="http://schemas.microsoft.com/office/drawing/2014/main" id="{0FF3BCDC-FDA4-5C71-C432-D3B8B7E5D03F}"/>
              </a:ext>
            </a:extLst>
          </p:cNvPr>
          <p:cNvSpPr>
            <a:spLocks noGrp="1"/>
          </p:cNvSpPr>
          <p:nvPr>
            <p:ph type="dt" sz="half" idx="10"/>
          </p:nvPr>
        </p:nvSpPr>
        <p:spPr/>
        <p:txBody>
          <a:bodyPr/>
          <a:lstStyle/>
          <a:p>
            <a:fld id="{1C93F85D-EA1A-436E-8933-FFFC4A69B380}" type="datetime1">
              <a:rPr lang="en-US" smtClean="0"/>
              <a:t>1/21/2024</a:t>
            </a:fld>
            <a:endParaRPr lang="en-US"/>
          </a:p>
        </p:txBody>
      </p:sp>
      <p:sp>
        <p:nvSpPr>
          <p:cNvPr id="3" name="Slide Number Placeholder 2">
            <a:extLst>
              <a:ext uri="{FF2B5EF4-FFF2-40B4-BE49-F238E27FC236}">
                <a16:creationId xmlns:a16="http://schemas.microsoft.com/office/drawing/2014/main" id="{A1A90907-E2CC-401C-DC0E-6AE03EBA36D4}"/>
              </a:ext>
            </a:extLst>
          </p:cNvPr>
          <p:cNvSpPr>
            <a:spLocks noGrp="1"/>
          </p:cNvSpPr>
          <p:nvPr>
            <p:ph type="sldNum" sz="quarter" idx="12"/>
          </p:nvPr>
        </p:nvSpPr>
        <p:spPr/>
        <p:txBody>
          <a:bodyPr/>
          <a:lstStyle/>
          <a:p>
            <a:pPr algn="l"/>
            <a:fld id="{FAEF9944-A4F6-4C59-AEBD-678D6480B8EA}" type="slidenum">
              <a:rPr lang="en-US" smtClean="0"/>
              <a:pPr algn="l"/>
              <a:t>4</a:t>
            </a:fld>
            <a:endParaRPr lang="en-US"/>
          </a:p>
        </p:txBody>
      </p:sp>
      <p:sp>
        <p:nvSpPr>
          <p:cNvPr id="4" name="Text Placeholder 4">
            <a:extLst>
              <a:ext uri="{FF2B5EF4-FFF2-40B4-BE49-F238E27FC236}">
                <a16:creationId xmlns:a16="http://schemas.microsoft.com/office/drawing/2014/main" id="{B61559F2-12DA-B9FE-BE42-B88D112687D0}"/>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a:p>
        </p:txBody>
      </p:sp>
      <p:pic>
        <p:nvPicPr>
          <p:cNvPr id="16" name="Picture 15" descr="A computer with a pink screen and a keyboard">
            <a:extLst>
              <a:ext uri="{FF2B5EF4-FFF2-40B4-BE49-F238E27FC236}">
                <a16:creationId xmlns:a16="http://schemas.microsoft.com/office/drawing/2014/main" id="{34F5745A-E095-F247-FA5D-62AA4F366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8" y="487022"/>
            <a:ext cx="5401733" cy="5401733"/>
          </a:xfrm>
          <a:prstGeom prst="rect">
            <a:avLst/>
          </a:prstGeom>
        </p:spPr>
      </p:pic>
      <p:graphicFrame>
        <p:nvGraphicFramePr>
          <p:cNvPr id="19" name="TextBox 12">
            <a:extLst>
              <a:ext uri="{FF2B5EF4-FFF2-40B4-BE49-F238E27FC236}">
                <a16:creationId xmlns:a16="http://schemas.microsoft.com/office/drawing/2014/main" id="{7712FD9D-B35D-FE2C-B1DF-8D33958A3F64}"/>
              </a:ext>
            </a:extLst>
          </p:cNvPr>
          <p:cNvGraphicFramePr/>
          <p:nvPr>
            <p:extLst>
              <p:ext uri="{D42A27DB-BD31-4B8C-83A1-F6EECF244321}">
                <p14:modId xmlns:p14="http://schemas.microsoft.com/office/powerpoint/2010/main" val="2997541007"/>
              </p:ext>
            </p:extLst>
          </p:nvPr>
        </p:nvGraphicFramePr>
        <p:xfrm>
          <a:off x="5562362" y="487022"/>
          <a:ext cx="6340077" cy="61247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5470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A292F6-E15C-3835-721F-6F7F099E9734}"/>
              </a:ext>
            </a:extLst>
          </p:cNvPr>
          <p:cNvSpPr>
            <a:spLocks noGrp="1"/>
          </p:cNvSpPr>
          <p:nvPr>
            <p:ph type="dt" sz="half" idx="10"/>
          </p:nvPr>
        </p:nvSpPr>
        <p:spPr>
          <a:xfrm>
            <a:off x="7786148" y="6170490"/>
            <a:ext cx="2840083" cy="457200"/>
          </a:xfrm>
        </p:spPr>
        <p:txBody>
          <a:bodyPr/>
          <a:lstStyle/>
          <a:p>
            <a:fld id="{CE73AC47-8EC5-404A-8410-7E5F5F26D97E}" type="datetime1">
              <a:rPr lang="en-US" smtClean="0"/>
              <a:t>1/21/2024</a:t>
            </a:fld>
            <a:endParaRPr lang="en-US" dirty="0"/>
          </a:p>
        </p:txBody>
      </p:sp>
      <p:sp>
        <p:nvSpPr>
          <p:cNvPr id="3" name="Slide Number Placeholder 2">
            <a:extLst>
              <a:ext uri="{FF2B5EF4-FFF2-40B4-BE49-F238E27FC236}">
                <a16:creationId xmlns:a16="http://schemas.microsoft.com/office/drawing/2014/main" id="{37F010A9-9672-5C80-8CC0-6C6E11B13DB3}"/>
              </a:ext>
            </a:extLst>
          </p:cNvPr>
          <p:cNvSpPr>
            <a:spLocks noGrp="1"/>
          </p:cNvSpPr>
          <p:nvPr>
            <p:ph type="sldNum" sz="quarter" idx="12"/>
          </p:nvPr>
        </p:nvSpPr>
        <p:spPr/>
        <p:txBody>
          <a:bodyPr/>
          <a:lstStyle/>
          <a:p>
            <a:pPr algn="l"/>
            <a:fld id="{FAEF9944-A4F6-4C59-AEBD-678D6480B8EA}" type="slidenum">
              <a:rPr lang="en-US" smtClean="0"/>
              <a:pPr algn="l"/>
              <a:t>40</a:t>
            </a:fld>
            <a:endParaRPr lang="en-US" dirty="0"/>
          </a:p>
        </p:txBody>
      </p:sp>
      <p:sp>
        <p:nvSpPr>
          <p:cNvPr id="4" name="タイトル 1">
            <a:extLst>
              <a:ext uri="{FF2B5EF4-FFF2-40B4-BE49-F238E27FC236}">
                <a16:creationId xmlns:a16="http://schemas.microsoft.com/office/drawing/2014/main" id="{F451A77A-BCC3-0826-89F8-AE458B4777A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kumimoji="1" lang="en-US" altLang="ja-JP"/>
              <a:t>Attack Prevention</a:t>
            </a:r>
            <a:endParaRPr kumimoji="1" lang="ja-JP" altLang="en-US" dirty="0"/>
          </a:p>
        </p:txBody>
      </p:sp>
      <p:sp>
        <p:nvSpPr>
          <p:cNvPr id="5" name="コンテンツ プレースホルダー 2">
            <a:extLst>
              <a:ext uri="{FF2B5EF4-FFF2-40B4-BE49-F238E27FC236}">
                <a16:creationId xmlns:a16="http://schemas.microsoft.com/office/drawing/2014/main" id="{0A03B54E-3528-2355-1AE1-55D906856B0F}"/>
              </a:ext>
            </a:extLst>
          </p:cNvPr>
          <p:cNvSpPr txBox="1">
            <a:spLocks/>
          </p:cNvSpPr>
          <p:nvPr/>
        </p:nvSpPr>
        <p:spPr>
          <a:xfrm>
            <a:off x="6096000" y="828310"/>
            <a:ext cx="5946464" cy="3822712"/>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r>
              <a:rPr kumimoji="1" lang="en-US" altLang="ja-JP" dirty="0"/>
              <a:t>This model can also be used to identify anomalous sensors</a:t>
            </a:r>
          </a:p>
          <a:p>
            <a:pPr marL="2263140" lvl="5" indent="-342900">
              <a:buFont typeface="Arial" panose="020B0604020202020204" pitchFamily="34" charset="0"/>
              <a:buChar char="•"/>
            </a:pPr>
            <a:r>
              <a:rPr kumimoji="1" lang="id-ID" altLang="ja-JP" sz="1800" dirty="0"/>
              <a:t>Exclude suspicious sensors.</a:t>
            </a:r>
          </a:p>
          <a:p>
            <a:pPr marL="342900" indent="-342900">
              <a:buFont typeface="Arial" panose="020B0604020202020204" pitchFamily="34" charset="0"/>
              <a:buChar char="•"/>
            </a:pPr>
            <a:r>
              <a:rPr kumimoji="1" lang="en-US" altLang="ja-JP" dirty="0"/>
              <a:t>This model can also be used to identify anomalous sensors</a:t>
            </a:r>
            <a:endParaRPr kumimoji="1" lang="id-ID" altLang="ja-JP" dirty="0"/>
          </a:p>
          <a:p>
            <a:pPr marL="2263140" lvl="5" indent="-342900">
              <a:buFont typeface="Arial" panose="020B0604020202020204" pitchFamily="34" charset="0"/>
              <a:buChar char="•"/>
            </a:pPr>
            <a:r>
              <a:rPr lang="en-US" altLang="ja-JP" sz="2000" dirty="0"/>
              <a:t>When all sensors are used</a:t>
            </a:r>
            <a:endParaRPr kumimoji="1" lang="en-US" altLang="ja-JP" sz="2000" dirty="0"/>
          </a:p>
          <a:p>
            <a:pPr marL="342900" indent="-342900">
              <a:buFont typeface="Arial" panose="020B0604020202020204" pitchFamily="34" charset="0"/>
              <a:buChar char="•"/>
            </a:pPr>
            <a:endParaRPr kumimoji="1" lang="en-US" altLang="ja-JP" dirty="0"/>
          </a:p>
        </p:txBody>
      </p:sp>
      <p:sp>
        <p:nvSpPr>
          <p:cNvPr id="6" name="正方形/長方形 3">
            <a:extLst>
              <a:ext uri="{FF2B5EF4-FFF2-40B4-BE49-F238E27FC236}">
                <a16:creationId xmlns:a16="http://schemas.microsoft.com/office/drawing/2014/main" id="{3E36080D-36EB-0CB9-60E8-69E1840F657F}"/>
              </a:ext>
            </a:extLst>
          </p:cNvPr>
          <p:cNvSpPr/>
          <p:nvPr/>
        </p:nvSpPr>
        <p:spPr>
          <a:xfrm>
            <a:off x="2410891" y="2212724"/>
            <a:ext cx="1556657" cy="931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machine learning
model</a:t>
            </a:r>
            <a:endParaRPr kumimoji="1" lang="ja-JP" altLang="en-US" dirty="0"/>
          </a:p>
        </p:txBody>
      </p:sp>
      <p:sp>
        <p:nvSpPr>
          <p:cNvPr id="7" name="矢印: 右 5">
            <a:extLst>
              <a:ext uri="{FF2B5EF4-FFF2-40B4-BE49-F238E27FC236}">
                <a16:creationId xmlns:a16="http://schemas.microsoft.com/office/drawing/2014/main" id="{552F55F4-F497-0F9D-B47F-EC014EA8420E}"/>
              </a:ext>
            </a:extLst>
          </p:cNvPr>
          <p:cNvSpPr/>
          <p:nvPr/>
        </p:nvSpPr>
        <p:spPr>
          <a:xfrm>
            <a:off x="1791322" y="2286051"/>
            <a:ext cx="545259" cy="425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6">
            <a:extLst>
              <a:ext uri="{FF2B5EF4-FFF2-40B4-BE49-F238E27FC236}">
                <a16:creationId xmlns:a16="http://schemas.microsoft.com/office/drawing/2014/main" id="{27D7B73B-2052-4966-F121-2533346465DB}"/>
              </a:ext>
            </a:extLst>
          </p:cNvPr>
          <p:cNvSpPr txBox="1"/>
          <p:nvPr/>
        </p:nvSpPr>
        <p:spPr>
          <a:xfrm>
            <a:off x="4626609" y="2415588"/>
            <a:ext cx="1556657" cy="369332"/>
          </a:xfrm>
          <a:prstGeom prst="rect">
            <a:avLst/>
          </a:prstGeom>
          <a:noFill/>
        </p:spPr>
        <p:txBody>
          <a:bodyPr wrap="square" rtlCol="0">
            <a:spAutoFit/>
          </a:bodyPr>
          <a:lstStyle/>
          <a:p>
            <a:r>
              <a:rPr lang="en-US" altLang="ja-JP" dirty="0"/>
              <a:t>Output data</a:t>
            </a:r>
            <a:endParaRPr kumimoji="1" lang="ja-JP" altLang="en-US" dirty="0"/>
          </a:p>
        </p:txBody>
      </p:sp>
      <p:pic>
        <p:nvPicPr>
          <p:cNvPr id="9" name="Picture 2" descr="https://4.bp.blogspot.com/-kzMI2adqgNo/W64DblbFdLI/AAAAAAABPGw/oPiIZO5T9CUk61hBII6y9ZegU0A53D8LwCLcBGAs/s800/computer_single_board.png">
            <a:extLst>
              <a:ext uri="{FF2B5EF4-FFF2-40B4-BE49-F238E27FC236}">
                <a16:creationId xmlns:a16="http://schemas.microsoft.com/office/drawing/2014/main" id="{CCCA0B3F-E860-CBCE-3C67-B3EB8ED5E5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826" y="2212724"/>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4.bp.blogspot.com/-kzMI2adqgNo/W64DblbFdLI/AAAAAAABPGw/oPiIZO5T9CUk61hBII6y9ZegU0A53D8LwCLcBGAs/s800/computer_single_board.png">
            <a:extLst>
              <a:ext uri="{FF2B5EF4-FFF2-40B4-BE49-F238E27FC236}">
                <a16:creationId xmlns:a16="http://schemas.microsoft.com/office/drawing/2014/main" id="{5C2FD9A4-4C62-D437-EF9D-26DBB1DCF3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826" y="3047701"/>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4.bp.blogspot.com/-kzMI2adqgNo/W64DblbFdLI/AAAAAAABPGw/oPiIZO5T9CUk61hBII6y9ZegU0A53D8LwCLcBGAs/s800/computer_single_board.png">
            <a:extLst>
              <a:ext uri="{FF2B5EF4-FFF2-40B4-BE49-F238E27FC236}">
                <a16:creationId xmlns:a16="http://schemas.microsoft.com/office/drawing/2014/main" id="{6BEE2EB2-935B-44D1-8F7E-77BDD02084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826" y="3982221"/>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4.bp.blogspot.com/-kzMI2adqgNo/W64DblbFdLI/AAAAAAABPGw/oPiIZO5T9CUk61hBII6y9ZegU0A53D8LwCLcBGAs/s800/computer_single_board.png">
            <a:extLst>
              <a:ext uri="{FF2B5EF4-FFF2-40B4-BE49-F238E27FC236}">
                <a16:creationId xmlns:a16="http://schemas.microsoft.com/office/drawing/2014/main" id="{8A972DAA-5BB7-8465-3F08-A55CC2A353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826" y="4752293"/>
            <a:ext cx="572196" cy="572196"/>
          </a:xfrm>
          <a:prstGeom prst="rect">
            <a:avLst/>
          </a:prstGeom>
          <a:noFill/>
          <a:extLst>
            <a:ext uri="{909E8E84-426E-40DD-AFC4-6F175D3DCCD1}">
              <a14:hiddenFill xmlns:a14="http://schemas.microsoft.com/office/drawing/2010/main">
                <a:solidFill>
                  <a:srgbClr val="FFFFFF"/>
                </a:solidFill>
              </a14:hiddenFill>
            </a:ext>
          </a:extLst>
        </p:spPr>
      </p:pic>
      <p:sp>
        <p:nvSpPr>
          <p:cNvPr id="13" name="右中かっこ 11">
            <a:extLst>
              <a:ext uri="{FF2B5EF4-FFF2-40B4-BE49-F238E27FC236}">
                <a16:creationId xmlns:a16="http://schemas.microsoft.com/office/drawing/2014/main" id="{652ABBE6-C221-856C-E4BB-B2939DE822D7}"/>
              </a:ext>
            </a:extLst>
          </p:cNvPr>
          <p:cNvSpPr/>
          <p:nvPr/>
        </p:nvSpPr>
        <p:spPr>
          <a:xfrm>
            <a:off x="1206570" y="2212724"/>
            <a:ext cx="545260" cy="3111765"/>
          </a:xfrm>
          <a:prstGeom prst="rightBrace">
            <a:avLst>
              <a:gd name="adj1" fmla="val 39920"/>
              <a:gd name="adj2" fmla="val 97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矢印: 右 12">
            <a:extLst>
              <a:ext uri="{FF2B5EF4-FFF2-40B4-BE49-F238E27FC236}">
                <a16:creationId xmlns:a16="http://schemas.microsoft.com/office/drawing/2014/main" id="{57484159-2651-20A3-58BC-560B545E1E2C}"/>
              </a:ext>
            </a:extLst>
          </p:cNvPr>
          <p:cNvSpPr/>
          <p:nvPr/>
        </p:nvSpPr>
        <p:spPr>
          <a:xfrm>
            <a:off x="4041858" y="2358084"/>
            <a:ext cx="496712" cy="466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上 13">
            <a:extLst>
              <a:ext uri="{FF2B5EF4-FFF2-40B4-BE49-F238E27FC236}">
                <a16:creationId xmlns:a16="http://schemas.microsoft.com/office/drawing/2014/main" id="{290EBFD6-3E0B-DA1E-70A5-0B6C3E1CAD89}"/>
              </a:ext>
            </a:extLst>
          </p:cNvPr>
          <p:cNvSpPr/>
          <p:nvPr/>
        </p:nvSpPr>
        <p:spPr>
          <a:xfrm>
            <a:off x="2894693" y="3202408"/>
            <a:ext cx="589052" cy="5661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4">
            <a:extLst>
              <a:ext uri="{FF2B5EF4-FFF2-40B4-BE49-F238E27FC236}">
                <a16:creationId xmlns:a16="http://schemas.microsoft.com/office/drawing/2014/main" id="{784CC672-11E6-7503-CDD5-0960717ACE0E}"/>
              </a:ext>
            </a:extLst>
          </p:cNvPr>
          <p:cNvSpPr txBox="1"/>
          <p:nvPr/>
        </p:nvSpPr>
        <p:spPr>
          <a:xfrm>
            <a:off x="254600" y="1789626"/>
            <a:ext cx="1556657" cy="369332"/>
          </a:xfrm>
          <a:prstGeom prst="rect">
            <a:avLst/>
          </a:prstGeom>
          <a:noFill/>
        </p:spPr>
        <p:txBody>
          <a:bodyPr wrap="square" rtlCol="0">
            <a:spAutoFit/>
          </a:bodyPr>
          <a:lstStyle/>
          <a:p>
            <a:r>
              <a:rPr kumimoji="1" lang="en-US" altLang="ja-JP" dirty="0"/>
              <a:t>Input data</a:t>
            </a:r>
            <a:endParaRPr kumimoji="1" lang="ja-JP" altLang="en-US" dirty="0"/>
          </a:p>
        </p:txBody>
      </p:sp>
      <p:sp>
        <p:nvSpPr>
          <p:cNvPr id="17" name="テキスト ボックス 15">
            <a:extLst>
              <a:ext uri="{FF2B5EF4-FFF2-40B4-BE49-F238E27FC236}">
                <a16:creationId xmlns:a16="http://schemas.microsoft.com/office/drawing/2014/main" id="{C095E76C-999D-1E18-9EC4-843DFF1C8A6F}"/>
              </a:ext>
            </a:extLst>
          </p:cNvPr>
          <p:cNvSpPr txBox="1"/>
          <p:nvPr/>
        </p:nvSpPr>
        <p:spPr>
          <a:xfrm>
            <a:off x="1751830" y="3982221"/>
            <a:ext cx="3286967" cy="369332"/>
          </a:xfrm>
          <a:prstGeom prst="rect">
            <a:avLst/>
          </a:prstGeom>
          <a:noFill/>
        </p:spPr>
        <p:txBody>
          <a:bodyPr wrap="square" rtlCol="0">
            <a:spAutoFit/>
          </a:bodyPr>
          <a:lstStyle/>
          <a:p>
            <a:r>
              <a:rPr kumimoji="1" lang="en-US" altLang="ja-JP" dirty="0"/>
              <a:t>Specify the sensor to be used</a:t>
            </a:r>
            <a:endParaRPr kumimoji="1" lang="ja-JP" altLang="en-US" dirty="0"/>
          </a:p>
        </p:txBody>
      </p:sp>
      <p:sp>
        <p:nvSpPr>
          <p:cNvPr id="18" name="&quot;禁止&quot;マーク 4">
            <a:extLst>
              <a:ext uri="{FF2B5EF4-FFF2-40B4-BE49-F238E27FC236}">
                <a16:creationId xmlns:a16="http://schemas.microsoft.com/office/drawing/2014/main" id="{3C2234D6-2198-1161-151C-1F411E9EC3BD}"/>
              </a:ext>
            </a:extLst>
          </p:cNvPr>
          <p:cNvSpPr/>
          <p:nvPr/>
        </p:nvSpPr>
        <p:spPr>
          <a:xfrm>
            <a:off x="554924" y="2335992"/>
            <a:ext cx="357194" cy="356463"/>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591312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1CA25-2ACB-5116-EAD1-6DFD957AF4A6}"/>
              </a:ext>
            </a:extLst>
          </p:cNvPr>
          <p:cNvSpPr>
            <a:spLocks noGrp="1"/>
          </p:cNvSpPr>
          <p:nvPr>
            <p:ph type="dt" sz="half" idx="10"/>
          </p:nvPr>
        </p:nvSpPr>
        <p:spPr/>
        <p:txBody>
          <a:bodyPr/>
          <a:lstStyle/>
          <a:p>
            <a:fld id="{9E340E99-BAE5-4E69-BF88-0A944615E96E}" type="datetime1">
              <a:rPr lang="en-US" smtClean="0"/>
              <a:t>1/21/2024</a:t>
            </a:fld>
            <a:endParaRPr lang="en-US" dirty="0"/>
          </a:p>
        </p:txBody>
      </p:sp>
      <p:sp>
        <p:nvSpPr>
          <p:cNvPr id="3" name="Slide Number Placeholder 2">
            <a:extLst>
              <a:ext uri="{FF2B5EF4-FFF2-40B4-BE49-F238E27FC236}">
                <a16:creationId xmlns:a16="http://schemas.microsoft.com/office/drawing/2014/main" id="{6F2982E7-5CB6-A903-82EE-467D0C7BF6F1}"/>
              </a:ext>
            </a:extLst>
          </p:cNvPr>
          <p:cNvSpPr>
            <a:spLocks noGrp="1"/>
          </p:cNvSpPr>
          <p:nvPr>
            <p:ph type="sldNum" sz="quarter" idx="12"/>
          </p:nvPr>
        </p:nvSpPr>
        <p:spPr/>
        <p:txBody>
          <a:bodyPr/>
          <a:lstStyle/>
          <a:p>
            <a:pPr algn="l"/>
            <a:fld id="{FAEF9944-A4F6-4C59-AEBD-678D6480B8EA}" type="slidenum">
              <a:rPr lang="en-US" smtClean="0"/>
              <a:pPr algn="l"/>
              <a:t>41</a:t>
            </a:fld>
            <a:endParaRPr lang="en-US" dirty="0"/>
          </a:p>
        </p:txBody>
      </p:sp>
      <p:sp>
        <p:nvSpPr>
          <p:cNvPr id="4" name="タイトル 1">
            <a:extLst>
              <a:ext uri="{FF2B5EF4-FFF2-40B4-BE49-F238E27FC236}">
                <a16:creationId xmlns:a16="http://schemas.microsoft.com/office/drawing/2014/main" id="{F09CD2BC-5AF8-FFC2-4414-D8172B09EF3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kumimoji="1" lang="en-US" altLang="ja-JP" dirty="0"/>
              <a:t>Attack Prevention</a:t>
            </a:r>
            <a:endParaRPr kumimoji="1" lang="ja-JP" altLang="en-US" dirty="0"/>
          </a:p>
        </p:txBody>
      </p:sp>
      <p:sp>
        <p:nvSpPr>
          <p:cNvPr id="5" name="コンテンツ プレースホルダー 2">
            <a:extLst>
              <a:ext uri="{FF2B5EF4-FFF2-40B4-BE49-F238E27FC236}">
                <a16:creationId xmlns:a16="http://schemas.microsoft.com/office/drawing/2014/main" id="{129F6A5C-EC7F-5FE9-E081-2167356EE177}"/>
              </a:ext>
            </a:extLst>
          </p:cNvPr>
          <p:cNvSpPr txBox="1">
            <a:spLocks/>
          </p:cNvSpPr>
          <p:nvPr/>
        </p:nvSpPr>
        <p:spPr>
          <a:xfrm>
            <a:off x="838200" y="1825625"/>
            <a:ext cx="10515600" cy="4351338"/>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kumimoji="1" lang="en-US" altLang="ja-JP" dirty="0"/>
              <a:t>This model can also be used to identify anomalous sensors</a:t>
            </a:r>
            <a:endParaRPr lang="en-US" altLang="ja-JP" dirty="0"/>
          </a:p>
          <a:p>
            <a:r>
              <a:rPr kumimoji="1" lang="en-US" altLang="ja-JP" dirty="0"/>
              <a:t>Exclude suspicious sensors.</a:t>
            </a:r>
          </a:p>
        </p:txBody>
      </p:sp>
      <p:sp>
        <p:nvSpPr>
          <p:cNvPr id="6" name="正方形/長方形 3">
            <a:extLst>
              <a:ext uri="{FF2B5EF4-FFF2-40B4-BE49-F238E27FC236}">
                <a16:creationId xmlns:a16="http://schemas.microsoft.com/office/drawing/2014/main" id="{BFEF73CD-78E1-3714-07A3-874348B99599}"/>
              </a:ext>
            </a:extLst>
          </p:cNvPr>
          <p:cNvSpPr/>
          <p:nvPr/>
        </p:nvSpPr>
        <p:spPr>
          <a:xfrm>
            <a:off x="4886522" y="3495108"/>
            <a:ext cx="1621971" cy="1012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machine learning
model</a:t>
            </a:r>
            <a:endParaRPr kumimoji="1" lang="ja-JP" altLang="en-US" dirty="0"/>
          </a:p>
        </p:txBody>
      </p:sp>
      <p:sp>
        <p:nvSpPr>
          <p:cNvPr id="7" name="矢印: 右 5">
            <a:extLst>
              <a:ext uri="{FF2B5EF4-FFF2-40B4-BE49-F238E27FC236}">
                <a16:creationId xmlns:a16="http://schemas.microsoft.com/office/drawing/2014/main" id="{CB095A8B-DB67-78A2-8092-FD181D98D947}"/>
              </a:ext>
            </a:extLst>
          </p:cNvPr>
          <p:cNvSpPr/>
          <p:nvPr/>
        </p:nvSpPr>
        <p:spPr>
          <a:xfrm>
            <a:off x="3612283" y="3495108"/>
            <a:ext cx="1066800"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6">
            <a:extLst>
              <a:ext uri="{FF2B5EF4-FFF2-40B4-BE49-F238E27FC236}">
                <a16:creationId xmlns:a16="http://schemas.microsoft.com/office/drawing/2014/main" id="{02F774A5-4CF6-0FE6-8E39-DCF6948283D9}"/>
              </a:ext>
            </a:extLst>
          </p:cNvPr>
          <p:cNvSpPr txBox="1"/>
          <p:nvPr/>
        </p:nvSpPr>
        <p:spPr>
          <a:xfrm>
            <a:off x="7843358" y="3475740"/>
            <a:ext cx="2494401" cy="646331"/>
          </a:xfrm>
          <a:prstGeom prst="rect">
            <a:avLst/>
          </a:prstGeom>
          <a:noFill/>
        </p:spPr>
        <p:txBody>
          <a:bodyPr wrap="square" rtlCol="0">
            <a:spAutoFit/>
          </a:bodyPr>
          <a:lstStyle/>
          <a:p>
            <a:pPr marL="285750" indent="-285750">
              <a:buFont typeface="Arial" panose="020B0604020202020204" pitchFamily="34" charset="0"/>
              <a:buChar char="•"/>
            </a:pPr>
            <a:r>
              <a:rPr lang="en-US" altLang="ja-JP" b="1" dirty="0">
                <a:solidFill>
                  <a:srgbClr val="FF0000"/>
                </a:solidFill>
              </a:rPr>
              <a:t>Not walking</a:t>
            </a:r>
          </a:p>
          <a:p>
            <a:pPr marL="285750" indent="-285750">
              <a:buFont typeface="Arial" panose="020B0604020202020204" pitchFamily="34" charset="0"/>
              <a:buChar char="•"/>
            </a:pPr>
            <a:r>
              <a:rPr kumimoji="1" lang="en-US" altLang="ja-JP" b="1" dirty="0">
                <a:solidFill>
                  <a:srgbClr val="FF0000"/>
                </a:solidFill>
              </a:rPr>
              <a:t>Necessary.. perhaps</a:t>
            </a:r>
            <a:endParaRPr lang="en-US" altLang="ja-JP" b="1" dirty="0">
              <a:solidFill>
                <a:srgbClr val="FF0000"/>
              </a:solidFill>
            </a:endParaRPr>
          </a:p>
        </p:txBody>
      </p:sp>
      <p:pic>
        <p:nvPicPr>
          <p:cNvPr id="9" name="Picture 2" descr="https://4.bp.blogspot.com/-kzMI2adqgNo/W64DblbFdLI/AAAAAAABPGw/oPiIZO5T9CUk61hBII6y9ZegU0A53D8LwCLcBGAs/s800/computer_single_board.png">
            <a:extLst>
              <a:ext uri="{FF2B5EF4-FFF2-40B4-BE49-F238E27FC236}">
                <a16:creationId xmlns:a16="http://schemas.microsoft.com/office/drawing/2014/main" id="{E32111D7-D5B2-60E5-C616-F5C650072A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8467" y="3576055"/>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4.bp.blogspot.com/-kzMI2adqgNo/W64DblbFdLI/AAAAAAABPGw/oPiIZO5T9CUk61hBII6y9ZegU0A53D8LwCLcBGAs/s800/computer_single_board.png">
            <a:extLst>
              <a:ext uri="{FF2B5EF4-FFF2-40B4-BE49-F238E27FC236}">
                <a16:creationId xmlns:a16="http://schemas.microsoft.com/office/drawing/2014/main" id="{4C35816D-0262-130F-4F86-AEAA5D89BF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8467" y="4411032"/>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4.bp.blogspot.com/-kzMI2adqgNo/W64DblbFdLI/AAAAAAABPGw/oPiIZO5T9CUk61hBII6y9ZegU0A53D8LwCLcBGAs/s800/computer_single_board.png">
            <a:extLst>
              <a:ext uri="{FF2B5EF4-FFF2-40B4-BE49-F238E27FC236}">
                <a16:creationId xmlns:a16="http://schemas.microsoft.com/office/drawing/2014/main" id="{34BE4730-627B-D993-1729-13E3311069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8467" y="5345552"/>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4.bp.blogspot.com/-kzMI2adqgNo/W64DblbFdLI/AAAAAAABPGw/oPiIZO5T9CUk61hBII6y9ZegU0A53D8LwCLcBGAs/s800/computer_single_board.png">
            <a:extLst>
              <a:ext uri="{FF2B5EF4-FFF2-40B4-BE49-F238E27FC236}">
                <a16:creationId xmlns:a16="http://schemas.microsoft.com/office/drawing/2014/main" id="{30AA718E-1428-84DE-1AD5-F5A32E571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8467" y="6115624"/>
            <a:ext cx="572196" cy="572196"/>
          </a:xfrm>
          <a:prstGeom prst="rect">
            <a:avLst/>
          </a:prstGeom>
          <a:noFill/>
          <a:extLst>
            <a:ext uri="{909E8E84-426E-40DD-AFC4-6F175D3DCCD1}">
              <a14:hiddenFill xmlns:a14="http://schemas.microsoft.com/office/drawing/2010/main">
                <a:solidFill>
                  <a:srgbClr val="FFFFFF"/>
                </a:solidFill>
              </a14:hiddenFill>
            </a:ext>
          </a:extLst>
        </p:spPr>
      </p:pic>
      <p:sp>
        <p:nvSpPr>
          <p:cNvPr id="13" name="右中かっこ 11">
            <a:extLst>
              <a:ext uri="{FF2B5EF4-FFF2-40B4-BE49-F238E27FC236}">
                <a16:creationId xmlns:a16="http://schemas.microsoft.com/office/drawing/2014/main" id="{CCB1CFE0-2409-90EF-131A-BD74453A6D6B}"/>
              </a:ext>
            </a:extLst>
          </p:cNvPr>
          <p:cNvSpPr/>
          <p:nvPr/>
        </p:nvSpPr>
        <p:spPr>
          <a:xfrm>
            <a:off x="2806211" y="3576055"/>
            <a:ext cx="545260" cy="3111765"/>
          </a:xfrm>
          <a:prstGeom prst="rightBrace">
            <a:avLst>
              <a:gd name="adj1" fmla="val 39920"/>
              <a:gd name="adj2" fmla="val 97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矢印: 右 12">
            <a:extLst>
              <a:ext uri="{FF2B5EF4-FFF2-40B4-BE49-F238E27FC236}">
                <a16:creationId xmlns:a16="http://schemas.microsoft.com/office/drawing/2014/main" id="{A24CCE51-7F3D-02D3-D3AC-2B52CEE8B39E}"/>
              </a:ext>
            </a:extLst>
          </p:cNvPr>
          <p:cNvSpPr/>
          <p:nvPr/>
        </p:nvSpPr>
        <p:spPr>
          <a:xfrm>
            <a:off x="6715932" y="3535581"/>
            <a:ext cx="1066800"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上 13">
            <a:extLst>
              <a:ext uri="{FF2B5EF4-FFF2-40B4-BE49-F238E27FC236}">
                <a16:creationId xmlns:a16="http://schemas.microsoft.com/office/drawing/2014/main" id="{4C27000D-DB69-7DE2-7A26-3539E9AC0F35}"/>
              </a:ext>
            </a:extLst>
          </p:cNvPr>
          <p:cNvSpPr/>
          <p:nvPr/>
        </p:nvSpPr>
        <p:spPr>
          <a:xfrm>
            <a:off x="5391319" y="4646021"/>
            <a:ext cx="589052" cy="5661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5">
            <a:extLst>
              <a:ext uri="{FF2B5EF4-FFF2-40B4-BE49-F238E27FC236}">
                <a16:creationId xmlns:a16="http://schemas.microsoft.com/office/drawing/2014/main" id="{534BB6A7-A6AC-4A83-57DA-373E78E7AA95}"/>
              </a:ext>
            </a:extLst>
          </p:cNvPr>
          <p:cNvSpPr txBox="1"/>
          <p:nvPr/>
        </p:nvSpPr>
        <p:spPr>
          <a:xfrm>
            <a:off x="4048475" y="5397232"/>
            <a:ext cx="3206904" cy="369332"/>
          </a:xfrm>
          <a:prstGeom prst="rect">
            <a:avLst/>
          </a:prstGeom>
          <a:noFill/>
        </p:spPr>
        <p:txBody>
          <a:bodyPr wrap="square" rtlCol="0">
            <a:spAutoFit/>
          </a:bodyPr>
          <a:lstStyle/>
          <a:p>
            <a:r>
              <a:rPr kumimoji="1" lang="en-US" altLang="ja-JP" dirty="0"/>
              <a:t>Specify the sensor to be used</a:t>
            </a:r>
            <a:endParaRPr kumimoji="1" lang="ja-JP" altLang="en-US" dirty="0"/>
          </a:p>
        </p:txBody>
      </p:sp>
      <p:sp>
        <p:nvSpPr>
          <p:cNvPr id="18" name="&quot;禁止&quot;マーク 4">
            <a:extLst>
              <a:ext uri="{FF2B5EF4-FFF2-40B4-BE49-F238E27FC236}">
                <a16:creationId xmlns:a16="http://schemas.microsoft.com/office/drawing/2014/main" id="{EEA57959-3DA2-4BB9-4553-FF163CBF53E6}"/>
              </a:ext>
            </a:extLst>
          </p:cNvPr>
          <p:cNvSpPr/>
          <p:nvPr/>
        </p:nvSpPr>
        <p:spPr>
          <a:xfrm>
            <a:off x="2213875" y="5453418"/>
            <a:ext cx="357194" cy="356463"/>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0" name="矢印: 下 17">
            <a:extLst>
              <a:ext uri="{FF2B5EF4-FFF2-40B4-BE49-F238E27FC236}">
                <a16:creationId xmlns:a16="http://schemas.microsoft.com/office/drawing/2014/main" id="{ACC8C5DC-166D-636F-CC27-DBAC37CD7BA3}"/>
              </a:ext>
            </a:extLst>
          </p:cNvPr>
          <p:cNvSpPr/>
          <p:nvPr/>
        </p:nvSpPr>
        <p:spPr>
          <a:xfrm>
            <a:off x="9515227" y="5534268"/>
            <a:ext cx="545258" cy="349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18">
            <a:extLst>
              <a:ext uri="{FF2B5EF4-FFF2-40B4-BE49-F238E27FC236}">
                <a16:creationId xmlns:a16="http://schemas.microsoft.com/office/drawing/2014/main" id="{FF5CD23A-408D-DEB9-52E4-64A5DF590CB9}"/>
              </a:ext>
            </a:extLst>
          </p:cNvPr>
          <p:cNvSpPr txBox="1"/>
          <p:nvPr/>
        </p:nvSpPr>
        <p:spPr>
          <a:xfrm>
            <a:off x="7945007" y="5975133"/>
            <a:ext cx="3408793" cy="369332"/>
          </a:xfrm>
          <a:prstGeom prst="rect">
            <a:avLst/>
          </a:prstGeom>
          <a:noFill/>
        </p:spPr>
        <p:txBody>
          <a:bodyPr wrap="square" rtlCol="0">
            <a:spAutoFit/>
          </a:bodyPr>
          <a:lstStyle/>
          <a:p>
            <a:r>
              <a:rPr kumimoji="1" lang="en-US" altLang="ja-JP" b="1" dirty="0">
                <a:solidFill>
                  <a:srgbClr val="FF0000"/>
                </a:solidFill>
              </a:rPr>
              <a:t>Compromised sensors</a:t>
            </a:r>
            <a:r>
              <a:rPr lang="ja-JP" altLang="en-US" b="1" dirty="0">
                <a:solidFill>
                  <a:srgbClr val="FF0000"/>
                </a:solidFill>
              </a:rPr>
              <a:t>！！</a:t>
            </a:r>
            <a:endParaRPr kumimoji="1" lang="en-US" altLang="ja-JP" b="1" dirty="0">
              <a:solidFill>
                <a:srgbClr val="FF0000"/>
              </a:solidFill>
            </a:endParaRPr>
          </a:p>
        </p:txBody>
      </p:sp>
      <p:sp>
        <p:nvSpPr>
          <p:cNvPr id="22" name="Thought Bubble: Cloud 21">
            <a:extLst>
              <a:ext uri="{FF2B5EF4-FFF2-40B4-BE49-F238E27FC236}">
                <a16:creationId xmlns:a16="http://schemas.microsoft.com/office/drawing/2014/main" id="{DD8BF180-0A90-E4E0-97E3-6632557D8C4D}"/>
              </a:ext>
            </a:extLst>
          </p:cNvPr>
          <p:cNvSpPr/>
          <p:nvPr/>
        </p:nvSpPr>
        <p:spPr>
          <a:xfrm>
            <a:off x="7457776" y="4317428"/>
            <a:ext cx="4660159" cy="1210741"/>
          </a:xfrm>
          <a:prstGeom prst="cloudCallout">
            <a:avLst>
              <a:gd name="adj1" fmla="val -17148"/>
              <a:gd name="adj2" fmla="val -654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If this sensor were not used, the results would be different. </a:t>
            </a:r>
            <a:endParaRPr lang="en-US" dirty="0"/>
          </a:p>
        </p:txBody>
      </p:sp>
    </p:spTree>
    <p:extLst>
      <p:ext uri="{BB962C8B-B14F-4D97-AF65-F5344CB8AC3E}">
        <p14:creationId xmlns:p14="http://schemas.microsoft.com/office/powerpoint/2010/main" val="76006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6F95E-DEEF-7025-F091-8030AA91BC12}"/>
              </a:ext>
            </a:extLst>
          </p:cNvPr>
          <p:cNvSpPr>
            <a:spLocks noGrp="1"/>
          </p:cNvSpPr>
          <p:nvPr>
            <p:ph type="dt" sz="half" idx="10"/>
          </p:nvPr>
        </p:nvSpPr>
        <p:spPr/>
        <p:txBody>
          <a:bodyPr/>
          <a:lstStyle/>
          <a:p>
            <a:fld id="{12CAD118-4560-41A4-80F8-BC24E954F6F6}" type="datetime1">
              <a:rPr lang="en-US" smtClean="0"/>
              <a:t>1/21/2024</a:t>
            </a:fld>
            <a:endParaRPr lang="en-US" dirty="0"/>
          </a:p>
        </p:txBody>
      </p:sp>
      <p:sp>
        <p:nvSpPr>
          <p:cNvPr id="3" name="Slide Number Placeholder 2">
            <a:extLst>
              <a:ext uri="{FF2B5EF4-FFF2-40B4-BE49-F238E27FC236}">
                <a16:creationId xmlns:a16="http://schemas.microsoft.com/office/drawing/2014/main" id="{B2F2F237-F4CD-B38C-171A-0F8523C0BA66}"/>
              </a:ext>
            </a:extLst>
          </p:cNvPr>
          <p:cNvSpPr>
            <a:spLocks noGrp="1"/>
          </p:cNvSpPr>
          <p:nvPr>
            <p:ph type="sldNum" sz="quarter" idx="12"/>
          </p:nvPr>
        </p:nvSpPr>
        <p:spPr/>
        <p:txBody>
          <a:bodyPr/>
          <a:lstStyle/>
          <a:p>
            <a:pPr algn="l"/>
            <a:fld id="{FAEF9944-A4F6-4C59-AEBD-678D6480B8EA}" type="slidenum">
              <a:rPr lang="en-US" smtClean="0"/>
              <a:pPr algn="l"/>
              <a:t>42</a:t>
            </a:fld>
            <a:endParaRPr lang="en-US" dirty="0"/>
          </a:p>
        </p:txBody>
      </p:sp>
      <p:sp>
        <p:nvSpPr>
          <p:cNvPr id="4" name="Title 1">
            <a:extLst>
              <a:ext uri="{FF2B5EF4-FFF2-40B4-BE49-F238E27FC236}">
                <a16:creationId xmlns:a16="http://schemas.microsoft.com/office/drawing/2014/main" id="{5C79ABE3-2F5B-0CEE-A289-18458E2C18EB}"/>
              </a:ext>
            </a:extLst>
          </p:cNvPr>
          <p:cNvSpPr txBox="1">
            <a:spLocks/>
          </p:cNvSpPr>
          <p:nvPr/>
        </p:nvSpPr>
        <p:spPr>
          <a:xfrm>
            <a:off x="592508" y="1"/>
            <a:ext cx="11006983" cy="571458"/>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lang="en-US" sz="2400" dirty="0"/>
              <a:t>Framework Against Sensor-Based Adversarial Examples</a:t>
            </a:r>
          </a:p>
        </p:txBody>
      </p:sp>
      <p:sp>
        <p:nvSpPr>
          <p:cNvPr id="5" name="Date Placeholder 2">
            <a:extLst>
              <a:ext uri="{FF2B5EF4-FFF2-40B4-BE49-F238E27FC236}">
                <a16:creationId xmlns:a16="http://schemas.microsoft.com/office/drawing/2014/main" id="{CCE7DDE8-DBB0-F9AD-776B-D833C50BB37A}"/>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C4A137-3357-410B-8143-52F7F49298F3}" type="datetime1">
              <a:rPr lang="en-US" smtClean="0"/>
              <a:pPr/>
              <a:t>1/21/2024</a:t>
            </a:fld>
            <a:endParaRPr lang="en-US" dirty="0"/>
          </a:p>
        </p:txBody>
      </p:sp>
      <p:sp>
        <p:nvSpPr>
          <p:cNvPr id="6" name="Slide Number Placeholder 3">
            <a:extLst>
              <a:ext uri="{FF2B5EF4-FFF2-40B4-BE49-F238E27FC236}">
                <a16:creationId xmlns:a16="http://schemas.microsoft.com/office/drawing/2014/main" id="{4DCC5E31-78A1-807D-3F5E-D92A988CBFFE}"/>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42</a:t>
            </a:fld>
            <a:endParaRPr lang="en-US" dirty="0"/>
          </a:p>
        </p:txBody>
      </p:sp>
      <mc:AlternateContent xmlns:mc="http://schemas.openxmlformats.org/markup-compatibility/2006" xmlns:a14="http://schemas.microsoft.com/office/drawing/2010/main">
        <mc:Choice Requires="a14">
          <p:sp>
            <p:nvSpPr>
              <p:cNvPr id="9" name="コンテンツ プレースホルダー 2">
                <a:extLst>
                  <a:ext uri="{FF2B5EF4-FFF2-40B4-BE49-F238E27FC236}">
                    <a16:creationId xmlns:a16="http://schemas.microsoft.com/office/drawing/2014/main" id="{8EA36EB6-EF69-F252-4613-8487A9E57C11}"/>
                  </a:ext>
                </a:extLst>
              </p:cNvPr>
              <p:cNvSpPr txBox="1">
                <a:spLocks/>
              </p:cNvSpPr>
              <p:nvPr/>
            </p:nvSpPr>
            <p:spPr>
              <a:xfrm>
                <a:off x="370509" y="3032450"/>
                <a:ext cx="11689248" cy="4351338"/>
              </a:xfrm>
              <a:prstGeom prst="rect">
                <a:avLst/>
              </a:prstGeom>
            </p:spPr>
            <p:txBody>
              <a:bodyPr>
                <a:normAutofit/>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kumimoji="1" lang="en-US" altLang="ja-JP" dirty="0"/>
                  <a:t>By simply changing a part of the original model, it is possible to select the features to be used.</a:t>
                </a:r>
              </a:p>
              <a:p>
                <a:pPr marL="457200" indent="-457200">
                  <a:buFont typeface="+mj-lt"/>
                  <a:buAutoNum type="arabicParenR"/>
                </a:pPr>
                <a:r>
                  <a:rPr lang="en-US" altLang="ja-JP" dirty="0"/>
                  <a:t>Input layer and 1</a:t>
                </a:r>
                <a:r>
                  <a:rPr lang="en-US" altLang="ja-JP" baseline="30000" dirty="0"/>
                  <a:t>st</a:t>
                </a:r>
                <a:r>
                  <a:rPr lang="en-US" altLang="ja-JP" dirty="0"/>
                  <a:t> layer</a:t>
                </a:r>
              </a:p>
              <a:p>
                <a:pPr lvl="1"/>
                <a:r>
                  <a:rPr lang="en-US" altLang="ja-JP" dirty="0"/>
                  <a:t>Set the unselected feature to 0</a:t>
                </a:r>
                <a:r>
                  <a:rPr lang="ja-JP" altLang="en-US" dirty="0"/>
                  <a:t>一</a:t>
                </a:r>
                <a:r>
                  <a:rPr lang="en-US" altLang="ja-JP" dirty="0"/>
                  <a:t>The output of the stage is as follows (similar to Dropout) </a:t>
                </a:r>
              </a:p>
              <a:p>
                <a:pPr lvl="1"/>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rPr>
                            <m:t>𝑜</m:t>
                          </m:r>
                        </m:e>
                        <m:sub>
                          <m:r>
                            <a:rPr lang="en-US" altLang="ja-JP" i="1" smtClean="0">
                              <a:latin typeface="Cambria Math" panose="02040503050406030204" pitchFamily="18" charset="0"/>
                            </a:rPr>
                            <m:t>1,</m:t>
                          </m:r>
                          <m:r>
                            <a:rPr lang="en-US" altLang="ja-JP" i="1" smtClean="0">
                              <a:latin typeface="Cambria Math" panose="02040503050406030204" pitchFamily="18" charset="0"/>
                            </a:rPr>
                            <m:t>𝑖</m:t>
                          </m:r>
                        </m:sub>
                      </m:sSub>
                      <m:r>
                        <a:rPr lang="en-US" altLang="ja-JP" i="1" smtClean="0">
                          <a:latin typeface="Cambria Math" panose="02040503050406030204" pitchFamily="18" charset="0"/>
                        </a:rPr>
                        <m:t>=</m:t>
                      </m:r>
                      <m:r>
                        <a:rPr lang="en-US" altLang="ja-JP" i="1" smtClean="0">
                          <a:latin typeface="Cambria Math" panose="02040503050406030204" pitchFamily="18" charset="0"/>
                        </a:rPr>
                        <m:t>𝑎</m:t>
                      </m:r>
                      <m:d>
                        <m:dPr>
                          <m:ctrlPr>
                            <a:rPr lang="en-US" altLang="ja-JP" i="1" smtClean="0">
                              <a:latin typeface="Cambria Math" panose="02040503050406030204" pitchFamily="18" charset="0"/>
                            </a:rPr>
                          </m:ctrlPr>
                        </m:dPr>
                        <m:e>
                          <m:f>
                            <m:fPr>
                              <m:ctrlPr>
                                <a:rPr lang="en-US" altLang="ja-JP" i="1" smtClean="0">
                                  <a:latin typeface="Cambria Math" panose="02040503050406030204" pitchFamily="18" charset="0"/>
                                </a:rPr>
                              </m:ctrlPr>
                            </m:fPr>
                            <m:num>
                              <m:sSup>
                                <m:sSupPr>
                                  <m:ctrlPr>
                                    <a:rPr lang="en-US" altLang="ja-JP" i="1" smtClean="0">
                                      <a:latin typeface="Cambria Math" panose="02040503050406030204" pitchFamily="18" charset="0"/>
                                    </a:rPr>
                                  </m:ctrlPr>
                                </m:sSupPr>
                                <m:e>
                                  <m:r>
                                    <a:rPr lang="en-US" altLang="ja-JP" i="1" smtClean="0">
                                      <a:latin typeface="Cambria Math" panose="02040503050406030204" pitchFamily="18" charset="0"/>
                                    </a:rPr>
                                    <m:t>𝑁</m:t>
                                  </m:r>
                                </m:e>
                                <m:sup>
                                  <m:r>
                                    <a:rPr lang="en-US" altLang="ja-JP" i="1" smtClean="0">
                                      <a:latin typeface="Cambria Math" panose="02040503050406030204" pitchFamily="18" charset="0"/>
                                    </a:rPr>
                                    <m:t>𝑎𝑙𝑙</m:t>
                                  </m:r>
                                </m:sup>
                              </m:sSup>
                            </m:num>
                            <m:den>
                              <m:sSup>
                                <m:sSupPr>
                                  <m:ctrlPr>
                                    <a:rPr lang="en-US" altLang="ja-JP" i="1">
                                      <a:latin typeface="Cambria Math" panose="02040503050406030204" pitchFamily="18" charset="0"/>
                                    </a:rPr>
                                  </m:ctrlPr>
                                </m:sSupPr>
                                <m:e>
                                  <m:r>
                                    <a:rPr lang="en-US" altLang="ja-JP" i="1">
                                      <a:latin typeface="Cambria Math" panose="02040503050406030204" pitchFamily="18" charset="0"/>
                                    </a:rPr>
                                    <m:t>𝑁</m:t>
                                  </m:r>
                                </m:e>
                                <m:sup>
                                  <m:r>
                                    <a:rPr lang="en-US" altLang="ja-JP" i="1" smtClean="0">
                                      <a:latin typeface="Cambria Math" panose="02040503050406030204" pitchFamily="18" charset="0"/>
                                    </a:rPr>
                                    <m:t>𝑠𝑒𝑙𝑒𝑐𝑡𝑒𝑑</m:t>
                                  </m:r>
                                </m:sup>
                              </m:sSup>
                            </m:den>
                          </m:f>
                          <m:nary>
                            <m:naryPr>
                              <m:chr m:val="∑"/>
                              <m:supHide m:val="on"/>
                              <m:ctrlPr>
                                <a:rPr lang="en-US" altLang="ja-JP" i="1" smtClean="0">
                                  <a:latin typeface="Cambria Math" panose="02040503050406030204" pitchFamily="18" charset="0"/>
                                </a:rPr>
                              </m:ctrlPr>
                            </m:naryPr>
                            <m:sub>
                              <m:r>
                                <m:rPr>
                                  <m:brk m:alnAt="7"/>
                                </m:rPr>
                                <a:rPr lang="en-US" altLang="ja-JP" i="1" smtClean="0">
                                  <a:latin typeface="Cambria Math" panose="02040503050406030204" pitchFamily="18" charset="0"/>
                                </a:rPr>
                                <m:t>𝑘</m:t>
                              </m:r>
                            </m:sub>
                            <m:sup/>
                            <m:e>
                              <m:d>
                                <m:dPr>
                                  <m:ctrlPr>
                                    <a:rPr lang="en-US" altLang="ja-JP" i="1" smtClean="0">
                                      <a:latin typeface="Cambria Math" panose="02040503050406030204" pitchFamily="18" charset="0"/>
                                    </a:rPr>
                                  </m:ctrlPr>
                                </m:dPr>
                                <m:e>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rPr>
                                        <m:t>𝑤</m:t>
                                      </m:r>
                                    </m:e>
                                    <m:sub>
                                      <m:r>
                                        <a:rPr lang="en-US" altLang="ja-JP" i="1" smtClean="0">
                                          <a:latin typeface="Cambria Math" panose="02040503050406030204" pitchFamily="18" charset="0"/>
                                        </a:rPr>
                                        <m:t>0,</m:t>
                                      </m:r>
                                      <m:r>
                                        <a:rPr lang="en-US" altLang="ja-JP" i="1" smtClean="0">
                                          <a:latin typeface="Cambria Math" panose="02040503050406030204" pitchFamily="18" charset="0"/>
                                        </a:rPr>
                                        <m:t>𝑘</m:t>
                                      </m:r>
                                      <m:r>
                                        <a:rPr lang="en-US" altLang="ja-JP" i="1" smtClean="0">
                                          <a:latin typeface="Cambria Math" panose="02040503050406030204" pitchFamily="18" charset="0"/>
                                        </a:rPr>
                                        <m:t>,</m:t>
                                      </m:r>
                                      <m:r>
                                        <a:rPr lang="en-US" altLang="ja-JP" i="1" smtClean="0">
                                          <a:latin typeface="Cambria Math" panose="02040503050406030204" pitchFamily="18" charset="0"/>
                                        </a:rPr>
                                        <m:t>𝑖</m:t>
                                      </m:r>
                                    </m:sub>
                                  </m:sSub>
                                  <m:r>
                                    <a:rPr lang="en-US" altLang="ja-JP" i="1" smtClean="0">
                                      <a:latin typeface="Cambria Math" panose="02040503050406030204" pitchFamily="18" charset="0"/>
                                    </a:rPr>
                                    <m:t> </m:t>
                                  </m:r>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rPr>
                                        <m:t>𝑜</m:t>
                                      </m:r>
                                    </m:e>
                                    <m:sub>
                                      <m:r>
                                        <a:rPr lang="en-US" altLang="ja-JP" i="1" smtClean="0">
                                          <a:latin typeface="Cambria Math" panose="02040503050406030204" pitchFamily="18" charset="0"/>
                                        </a:rPr>
                                        <m:t>0,</m:t>
                                      </m:r>
                                      <m:r>
                                        <a:rPr lang="en-US" altLang="ja-JP" i="1" smtClean="0">
                                          <a:latin typeface="Cambria Math" panose="02040503050406030204" pitchFamily="18" charset="0"/>
                                        </a:rPr>
                                        <m:t>𝑘</m:t>
                                      </m:r>
                                    </m:sub>
                                  </m:sSub>
                                </m:e>
                              </m:d>
                              <m:r>
                                <a:rPr lang="en-US" altLang="ja-JP" i="1" smtClean="0">
                                  <a:latin typeface="Cambria Math" panose="02040503050406030204" pitchFamily="18" charset="0"/>
                                </a:rPr>
                                <m:t>+</m:t>
                              </m:r>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rPr>
                                    <m:t>𝑏</m:t>
                                  </m:r>
                                </m:e>
                                <m:sub>
                                  <m:r>
                                    <a:rPr lang="en-US" altLang="ja-JP" i="1" smtClean="0">
                                      <a:latin typeface="Cambria Math" panose="02040503050406030204" pitchFamily="18" charset="0"/>
                                    </a:rPr>
                                    <m:t>1,</m:t>
                                  </m:r>
                                  <m:r>
                                    <a:rPr lang="en-US" altLang="ja-JP" i="1" smtClean="0">
                                      <a:latin typeface="Cambria Math" panose="02040503050406030204" pitchFamily="18" charset="0"/>
                                    </a:rPr>
                                    <m:t>𝑖</m:t>
                                  </m:r>
                                </m:sub>
                              </m:sSub>
                            </m:e>
                          </m:nary>
                        </m:e>
                      </m:d>
                    </m:oMath>
                  </m:oMathPara>
                </a14:m>
                <a:endParaRPr lang="en-US" altLang="ja-JP" dirty="0"/>
              </a:p>
              <a:p>
                <a:pPr lvl="2"/>
                <a14:m>
                  <m:oMath xmlns:m="http://schemas.openxmlformats.org/officeDocument/2006/math">
                    <m:sSup>
                      <m:sSupPr>
                        <m:ctrlPr>
                          <a:rPr lang="en-US" altLang="ja-JP" i="1">
                            <a:latin typeface="Cambria Math" panose="02040503050406030204" pitchFamily="18" charset="0"/>
                          </a:rPr>
                        </m:ctrlPr>
                      </m:sSupPr>
                      <m:e>
                        <m:r>
                          <a:rPr lang="en-US" altLang="ja-JP">
                            <a:latin typeface="Cambria Math" panose="02040503050406030204" pitchFamily="18" charset="0"/>
                          </a:rPr>
                          <m:t>𝑁</m:t>
                        </m:r>
                      </m:e>
                      <m:sup>
                        <m:r>
                          <a:rPr lang="en-US" altLang="ja-JP">
                            <a:latin typeface="Cambria Math" panose="02040503050406030204" pitchFamily="18" charset="0"/>
                          </a:rPr>
                          <m:t>𝑎𝑙𝑙</m:t>
                        </m:r>
                      </m:sup>
                    </m:sSup>
                  </m:oMath>
                </a14:m>
                <a:r>
                  <a:rPr lang="en-US" altLang="ja-JP" dirty="0"/>
                  <a:t>: Number of all features. </a:t>
                </a:r>
                <a14:m>
                  <m:oMath xmlns:m="http://schemas.openxmlformats.org/officeDocument/2006/math">
                    <m:sSup>
                      <m:sSupPr>
                        <m:ctrlPr>
                          <a:rPr lang="en-US" altLang="ja-JP" i="1">
                            <a:latin typeface="Cambria Math" panose="02040503050406030204" pitchFamily="18" charset="0"/>
                          </a:rPr>
                        </m:ctrlPr>
                      </m:sSupPr>
                      <m:e>
                        <m:r>
                          <a:rPr lang="en-US" altLang="ja-JP">
                            <a:latin typeface="Cambria Math" panose="02040503050406030204" pitchFamily="18" charset="0"/>
                          </a:rPr>
                          <m:t>𝑁</m:t>
                        </m:r>
                      </m:e>
                      <m:sup>
                        <m:r>
                          <a:rPr lang="en-US" altLang="ja-JP">
                            <a:latin typeface="Cambria Math" panose="02040503050406030204" pitchFamily="18" charset="0"/>
                          </a:rPr>
                          <m:t>𝑠𝑒𝑙𝑒𝑐𝑡𝑒𝑑</m:t>
                        </m:r>
                      </m:sup>
                    </m:sSup>
                  </m:oMath>
                </a14:m>
                <a:r>
                  <a:rPr lang="en-US" altLang="ja-JP" dirty="0"/>
                  <a:t>: Number of selected features, </a:t>
                </a:r>
                <a14:m>
                  <m:oMath xmlns:m="http://schemas.openxmlformats.org/officeDocument/2006/math">
                    <m:sSub>
                      <m:sSubPr>
                        <m:ctrlPr>
                          <a:rPr lang="en-US" altLang="ja-JP" i="1">
                            <a:latin typeface="Cambria Math" panose="02040503050406030204" pitchFamily="18" charset="0"/>
                          </a:rPr>
                        </m:ctrlPr>
                      </m:sSubPr>
                      <m:e>
                        <m:r>
                          <a:rPr lang="en-US" altLang="ja-JP">
                            <a:latin typeface="Cambria Math" panose="02040503050406030204" pitchFamily="18" charset="0"/>
                          </a:rPr>
                          <m:t>𝑤</m:t>
                        </m:r>
                      </m:e>
                      <m:sub>
                        <m:r>
                          <a:rPr lang="en-US" altLang="ja-JP">
                            <a:latin typeface="Cambria Math" panose="02040503050406030204" pitchFamily="18" charset="0"/>
                          </a:rPr>
                          <m:t>0,</m:t>
                        </m:r>
                        <m:r>
                          <a:rPr lang="en-US" altLang="ja-JP">
                            <a:latin typeface="Cambria Math" panose="02040503050406030204" pitchFamily="18" charset="0"/>
                          </a:rPr>
                          <m:t>𝑘</m:t>
                        </m:r>
                        <m:r>
                          <a:rPr lang="en-US" altLang="ja-JP">
                            <a:latin typeface="Cambria Math" panose="02040503050406030204" pitchFamily="18" charset="0"/>
                          </a:rPr>
                          <m:t>,</m:t>
                        </m:r>
                        <m:r>
                          <a:rPr lang="en-US" altLang="ja-JP">
                            <a:latin typeface="Cambria Math" panose="02040503050406030204" pitchFamily="18" charset="0"/>
                          </a:rPr>
                          <m:t>𝑖</m:t>
                        </m:r>
                      </m:sub>
                    </m:sSub>
                  </m:oMath>
                </a14:m>
                <a:r>
                  <a:rPr kumimoji="1" lang="en-US" altLang="ja-JP" dirty="0"/>
                  <a:t> : weight, </a:t>
                </a:r>
                <a14:m>
                  <m:oMath xmlns:m="http://schemas.openxmlformats.org/officeDocument/2006/math">
                    <m:sSub>
                      <m:sSubPr>
                        <m:ctrlPr>
                          <a:rPr lang="en-US" altLang="ja-JP" i="1">
                            <a:latin typeface="Cambria Math" panose="02040503050406030204" pitchFamily="18" charset="0"/>
                          </a:rPr>
                        </m:ctrlPr>
                      </m:sSubPr>
                      <m:e>
                        <m:r>
                          <a:rPr lang="en-US" altLang="ja-JP">
                            <a:latin typeface="Cambria Math" panose="02040503050406030204" pitchFamily="18" charset="0"/>
                          </a:rPr>
                          <m:t>𝑏</m:t>
                        </m:r>
                      </m:e>
                      <m:sub>
                        <m:r>
                          <a:rPr lang="en-US" altLang="ja-JP">
                            <a:latin typeface="Cambria Math" panose="02040503050406030204" pitchFamily="18" charset="0"/>
                          </a:rPr>
                          <m:t>1,</m:t>
                        </m:r>
                        <m:r>
                          <a:rPr lang="en-US" altLang="ja-JP">
                            <a:latin typeface="Cambria Math" panose="02040503050406030204" pitchFamily="18" charset="0"/>
                          </a:rPr>
                          <m:t>𝑖</m:t>
                        </m:r>
                      </m:sub>
                    </m:sSub>
                  </m:oMath>
                </a14:m>
                <a:r>
                  <a:rPr kumimoji="1" lang="en-US" altLang="ja-JP" dirty="0"/>
                  <a:t>: bias</a:t>
                </a:r>
              </a:p>
              <a:p>
                <a:pPr marL="457200" indent="-457200">
                  <a:buFont typeface="+mj-lt"/>
                  <a:buAutoNum type="arabicParenR"/>
                </a:pPr>
                <a:r>
                  <a:rPr kumimoji="1" lang="en-US" altLang="ja-JP" dirty="0"/>
                  <a:t>Output layer</a:t>
                </a:r>
              </a:p>
              <a:p>
                <a:pPr lvl="1"/>
                <a:r>
                  <a:rPr lang="en-US" altLang="ja-JP" dirty="0"/>
                  <a:t>We used the sigmoid instead of Softmax in the final layer to enable multiple large class outputs, allowing the FRM to indicate several probable classes when key features are missing.</a:t>
                </a:r>
                <a:endParaRPr kumimoji="1" lang="en-US" altLang="ja-JP" dirty="0"/>
              </a:p>
            </p:txBody>
          </p:sp>
        </mc:Choice>
        <mc:Fallback xmlns="">
          <p:sp>
            <p:nvSpPr>
              <p:cNvPr id="9" name="コンテンツ プレースホルダー 2">
                <a:extLst>
                  <a:ext uri="{FF2B5EF4-FFF2-40B4-BE49-F238E27FC236}">
                    <a16:creationId xmlns:a16="http://schemas.microsoft.com/office/drawing/2014/main" id="{8EA36EB6-EF69-F252-4613-8487A9E57C11}"/>
                  </a:ext>
                </a:extLst>
              </p:cNvPr>
              <p:cNvSpPr txBox="1">
                <a:spLocks noRot="1" noChangeAspect="1" noMove="1" noResize="1" noEditPoints="1" noAdjustHandles="1" noChangeArrowheads="1" noChangeShapeType="1" noTextEdit="1"/>
              </p:cNvSpPr>
              <p:nvPr/>
            </p:nvSpPr>
            <p:spPr>
              <a:xfrm>
                <a:off x="370509" y="3032450"/>
                <a:ext cx="11689248" cy="4351338"/>
              </a:xfrm>
              <a:prstGeom prst="rect">
                <a:avLst/>
              </a:prstGeom>
              <a:blipFill>
                <a:blip r:embed="rId2"/>
                <a:stretch>
                  <a:fillRect l="-730" t="-700" r="-835"/>
                </a:stretch>
              </a:blipFill>
            </p:spPr>
            <p:txBody>
              <a:bodyPr/>
              <a:lstStyle/>
              <a:p>
                <a:r>
                  <a:rPr lang="en-US">
                    <a:noFill/>
                  </a:rPr>
                  <a:t> </a:t>
                </a:r>
              </a:p>
            </p:txBody>
          </p:sp>
        </mc:Fallback>
      </mc:AlternateContent>
      <p:grpSp>
        <p:nvGrpSpPr>
          <p:cNvPr id="126" name="Group 125">
            <a:extLst>
              <a:ext uri="{FF2B5EF4-FFF2-40B4-BE49-F238E27FC236}">
                <a16:creationId xmlns:a16="http://schemas.microsoft.com/office/drawing/2014/main" id="{3EC25F7F-2F7C-F785-B0ED-38EDF9F17EBE}"/>
              </a:ext>
            </a:extLst>
          </p:cNvPr>
          <p:cNvGrpSpPr/>
          <p:nvPr/>
        </p:nvGrpSpPr>
        <p:grpSpPr>
          <a:xfrm>
            <a:off x="4257363" y="925926"/>
            <a:ext cx="2826385" cy="1474114"/>
            <a:chOff x="6193549" y="946838"/>
            <a:chExt cx="1995172" cy="1390281"/>
          </a:xfrm>
        </p:grpSpPr>
        <p:grpSp>
          <p:nvGrpSpPr>
            <p:cNvPr id="50" name="グループ化 27">
              <a:extLst>
                <a:ext uri="{FF2B5EF4-FFF2-40B4-BE49-F238E27FC236}">
                  <a16:creationId xmlns:a16="http://schemas.microsoft.com/office/drawing/2014/main" id="{55911C05-63DC-3B73-5827-11C3AE93B888}"/>
                </a:ext>
              </a:extLst>
            </p:cNvPr>
            <p:cNvGrpSpPr/>
            <p:nvPr/>
          </p:nvGrpSpPr>
          <p:grpSpPr>
            <a:xfrm>
              <a:off x="6437583" y="1230367"/>
              <a:ext cx="1508850" cy="862628"/>
              <a:chOff x="4656732" y="4833257"/>
              <a:chExt cx="2405501" cy="1288928"/>
            </a:xfrm>
          </p:grpSpPr>
          <p:sp>
            <p:nvSpPr>
              <p:cNvPr id="52" name="楕円 29">
                <a:extLst>
                  <a:ext uri="{FF2B5EF4-FFF2-40B4-BE49-F238E27FC236}">
                    <a16:creationId xmlns:a16="http://schemas.microsoft.com/office/drawing/2014/main" id="{7ED5CA8F-9E76-632E-DBE5-73717B4A680C}"/>
                  </a:ext>
                </a:extLst>
              </p:cNvPr>
              <p:cNvSpPr/>
              <p:nvPr/>
            </p:nvSpPr>
            <p:spPr>
              <a:xfrm>
                <a:off x="4656732" y="48332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30">
                <a:extLst>
                  <a:ext uri="{FF2B5EF4-FFF2-40B4-BE49-F238E27FC236}">
                    <a16:creationId xmlns:a16="http://schemas.microsoft.com/office/drawing/2014/main" id="{662D80B2-9DBE-4550-3244-B6510FA0B9A8}"/>
                  </a:ext>
                </a:extLst>
              </p:cNvPr>
              <p:cNvSpPr/>
              <p:nvPr/>
            </p:nvSpPr>
            <p:spPr>
              <a:xfrm>
                <a:off x="4656732"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31">
                <a:extLst>
                  <a:ext uri="{FF2B5EF4-FFF2-40B4-BE49-F238E27FC236}">
                    <a16:creationId xmlns:a16="http://schemas.microsoft.com/office/drawing/2014/main" id="{00E83D94-6C6C-958D-8C42-4ECBB5E5011F}"/>
                  </a:ext>
                </a:extLst>
              </p:cNvPr>
              <p:cNvSpPr/>
              <p:nvPr/>
            </p:nvSpPr>
            <p:spPr>
              <a:xfrm>
                <a:off x="4656732" y="55488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32">
                <a:extLst>
                  <a:ext uri="{FF2B5EF4-FFF2-40B4-BE49-F238E27FC236}">
                    <a16:creationId xmlns:a16="http://schemas.microsoft.com/office/drawing/2014/main" id="{852AC939-8372-DF99-4E13-180B8A4F55A6}"/>
                  </a:ext>
                </a:extLst>
              </p:cNvPr>
              <p:cNvSpPr/>
              <p:nvPr/>
            </p:nvSpPr>
            <p:spPr>
              <a:xfrm>
                <a:off x="4682034" y="5913885"/>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33">
                <a:extLst>
                  <a:ext uri="{FF2B5EF4-FFF2-40B4-BE49-F238E27FC236}">
                    <a16:creationId xmlns:a16="http://schemas.microsoft.com/office/drawing/2014/main" id="{E71519D3-D62F-4B81-260E-09291DB905E2}"/>
                  </a:ext>
                </a:extLst>
              </p:cNvPr>
              <p:cNvSpPr/>
              <p:nvPr/>
            </p:nvSpPr>
            <p:spPr>
              <a:xfrm>
                <a:off x="5391811" y="4985952"/>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34">
                <a:extLst>
                  <a:ext uri="{FF2B5EF4-FFF2-40B4-BE49-F238E27FC236}">
                    <a16:creationId xmlns:a16="http://schemas.microsoft.com/office/drawing/2014/main" id="{597EF242-305F-E8DF-EC09-4D02C57F3BAD}"/>
                  </a:ext>
                </a:extLst>
              </p:cNvPr>
              <p:cNvSpPr/>
              <p:nvPr/>
            </p:nvSpPr>
            <p:spPr>
              <a:xfrm>
                <a:off x="5391811" y="538535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35">
                <a:extLst>
                  <a:ext uri="{FF2B5EF4-FFF2-40B4-BE49-F238E27FC236}">
                    <a16:creationId xmlns:a16="http://schemas.microsoft.com/office/drawing/2014/main" id="{7B346F10-98C7-924F-378B-451E9147AE17}"/>
                  </a:ext>
                </a:extLst>
              </p:cNvPr>
              <p:cNvSpPr/>
              <p:nvPr/>
            </p:nvSpPr>
            <p:spPr>
              <a:xfrm>
                <a:off x="5391811" y="5747303"/>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36">
                <a:extLst>
                  <a:ext uri="{FF2B5EF4-FFF2-40B4-BE49-F238E27FC236}">
                    <a16:creationId xmlns:a16="http://schemas.microsoft.com/office/drawing/2014/main" id="{40067BD3-3B83-9A95-AEF4-B3F9294B87A0}"/>
                  </a:ext>
                </a:extLst>
              </p:cNvPr>
              <p:cNvSpPr/>
              <p:nvPr/>
            </p:nvSpPr>
            <p:spPr>
              <a:xfrm>
                <a:off x="6121107" y="5023551"/>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37">
                <a:extLst>
                  <a:ext uri="{FF2B5EF4-FFF2-40B4-BE49-F238E27FC236}">
                    <a16:creationId xmlns:a16="http://schemas.microsoft.com/office/drawing/2014/main" id="{9BDE9530-D083-FC1F-5DBA-8ADA5C790EAA}"/>
                  </a:ext>
                </a:extLst>
              </p:cNvPr>
              <p:cNvSpPr/>
              <p:nvPr/>
            </p:nvSpPr>
            <p:spPr>
              <a:xfrm>
                <a:off x="6139543" y="53822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38">
                <a:extLst>
                  <a:ext uri="{FF2B5EF4-FFF2-40B4-BE49-F238E27FC236}">
                    <a16:creationId xmlns:a16="http://schemas.microsoft.com/office/drawing/2014/main" id="{1618874D-B5E0-677F-2641-97883A34346A}"/>
                  </a:ext>
                </a:extLst>
              </p:cNvPr>
              <p:cNvSpPr/>
              <p:nvPr/>
            </p:nvSpPr>
            <p:spPr>
              <a:xfrm>
                <a:off x="6139543" y="574102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39">
                <a:extLst>
                  <a:ext uri="{FF2B5EF4-FFF2-40B4-BE49-F238E27FC236}">
                    <a16:creationId xmlns:a16="http://schemas.microsoft.com/office/drawing/2014/main" id="{7D3E1A66-FB69-3E21-F227-87270BC8E81C}"/>
                  </a:ext>
                </a:extLst>
              </p:cNvPr>
              <p:cNvSpPr/>
              <p:nvPr/>
            </p:nvSpPr>
            <p:spPr>
              <a:xfrm>
                <a:off x="6850403"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40">
                <a:extLst>
                  <a:ext uri="{FF2B5EF4-FFF2-40B4-BE49-F238E27FC236}">
                    <a16:creationId xmlns:a16="http://schemas.microsoft.com/office/drawing/2014/main" id="{4E1E13B4-9D18-C16C-43EC-8DEB01D674D0}"/>
                  </a:ext>
                </a:extLst>
              </p:cNvPr>
              <p:cNvSpPr/>
              <p:nvPr/>
            </p:nvSpPr>
            <p:spPr>
              <a:xfrm>
                <a:off x="6850403" y="556344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矢印コネクタ 41">
                <a:extLst>
                  <a:ext uri="{FF2B5EF4-FFF2-40B4-BE49-F238E27FC236}">
                    <a16:creationId xmlns:a16="http://schemas.microsoft.com/office/drawing/2014/main" id="{A1C64DB8-3BFC-219A-77F3-C2A96D8E974B}"/>
                  </a:ext>
                </a:extLst>
              </p:cNvPr>
              <p:cNvCxnSpPr>
                <a:stCxn id="52" idx="6"/>
                <a:endCxn id="56" idx="2"/>
              </p:cNvCxnSpPr>
              <p:nvPr/>
            </p:nvCxnSpPr>
            <p:spPr>
              <a:xfrm>
                <a:off x="4868562" y="4937407"/>
                <a:ext cx="523249" cy="152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42">
                <a:extLst>
                  <a:ext uri="{FF2B5EF4-FFF2-40B4-BE49-F238E27FC236}">
                    <a16:creationId xmlns:a16="http://schemas.microsoft.com/office/drawing/2014/main" id="{AB38258A-525B-04E1-A82C-7D7A28491DE0}"/>
                  </a:ext>
                </a:extLst>
              </p:cNvPr>
              <p:cNvCxnSpPr>
                <a:cxnSpLocks/>
                <a:stCxn id="52" idx="6"/>
                <a:endCxn id="57" idx="2"/>
              </p:cNvCxnSpPr>
              <p:nvPr/>
            </p:nvCxnSpPr>
            <p:spPr>
              <a:xfrm>
                <a:off x="4868562" y="4937407"/>
                <a:ext cx="523249" cy="552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43">
                <a:extLst>
                  <a:ext uri="{FF2B5EF4-FFF2-40B4-BE49-F238E27FC236}">
                    <a16:creationId xmlns:a16="http://schemas.microsoft.com/office/drawing/2014/main" id="{76750584-E375-B6D1-25B7-732B6E6F319C}"/>
                  </a:ext>
                </a:extLst>
              </p:cNvPr>
              <p:cNvCxnSpPr>
                <a:cxnSpLocks/>
                <a:stCxn id="52" idx="6"/>
                <a:endCxn id="58" idx="2"/>
              </p:cNvCxnSpPr>
              <p:nvPr/>
            </p:nvCxnSpPr>
            <p:spPr>
              <a:xfrm>
                <a:off x="4868562" y="4937407"/>
                <a:ext cx="523249" cy="914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44">
                <a:extLst>
                  <a:ext uri="{FF2B5EF4-FFF2-40B4-BE49-F238E27FC236}">
                    <a16:creationId xmlns:a16="http://schemas.microsoft.com/office/drawing/2014/main" id="{2D6338D2-E25B-F6A7-7498-03F3CE74E0C6}"/>
                  </a:ext>
                </a:extLst>
              </p:cNvPr>
              <p:cNvCxnSpPr>
                <a:cxnSpLocks/>
                <a:stCxn id="53" idx="6"/>
                <a:endCxn id="56" idx="2"/>
              </p:cNvCxnSpPr>
              <p:nvPr/>
            </p:nvCxnSpPr>
            <p:spPr>
              <a:xfrm flipV="1">
                <a:off x="4868562" y="5090102"/>
                <a:ext cx="523249" cy="2080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45">
                <a:extLst>
                  <a:ext uri="{FF2B5EF4-FFF2-40B4-BE49-F238E27FC236}">
                    <a16:creationId xmlns:a16="http://schemas.microsoft.com/office/drawing/2014/main" id="{4CF859AE-0ECE-EBFC-5102-B959F53070E6}"/>
                  </a:ext>
                </a:extLst>
              </p:cNvPr>
              <p:cNvCxnSpPr>
                <a:cxnSpLocks/>
                <a:stCxn id="53" idx="6"/>
                <a:endCxn id="57" idx="2"/>
              </p:cNvCxnSpPr>
              <p:nvPr/>
            </p:nvCxnSpPr>
            <p:spPr>
              <a:xfrm>
                <a:off x="4868562" y="5298107"/>
                <a:ext cx="523249" cy="1914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46">
                <a:extLst>
                  <a:ext uri="{FF2B5EF4-FFF2-40B4-BE49-F238E27FC236}">
                    <a16:creationId xmlns:a16="http://schemas.microsoft.com/office/drawing/2014/main" id="{716D913E-D7D5-DEE2-6A39-602860BBCD68}"/>
                  </a:ext>
                </a:extLst>
              </p:cNvPr>
              <p:cNvCxnSpPr>
                <a:cxnSpLocks/>
                <a:stCxn id="53" idx="6"/>
                <a:endCxn id="58" idx="2"/>
              </p:cNvCxnSpPr>
              <p:nvPr/>
            </p:nvCxnSpPr>
            <p:spPr>
              <a:xfrm>
                <a:off x="4868562" y="5298107"/>
                <a:ext cx="523249" cy="5533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47">
                <a:extLst>
                  <a:ext uri="{FF2B5EF4-FFF2-40B4-BE49-F238E27FC236}">
                    <a16:creationId xmlns:a16="http://schemas.microsoft.com/office/drawing/2014/main" id="{3E7DCC04-769A-543E-16D0-366C7E7BC197}"/>
                  </a:ext>
                </a:extLst>
              </p:cNvPr>
              <p:cNvCxnSpPr>
                <a:cxnSpLocks/>
                <a:stCxn id="54" idx="6"/>
                <a:endCxn id="56" idx="2"/>
              </p:cNvCxnSpPr>
              <p:nvPr/>
            </p:nvCxnSpPr>
            <p:spPr>
              <a:xfrm flipV="1">
                <a:off x="4868562" y="5090102"/>
                <a:ext cx="523249" cy="562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48">
                <a:extLst>
                  <a:ext uri="{FF2B5EF4-FFF2-40B4-BE49-F238E27FC236}">
                    <a16:creationId xmlns:a16="http://schemas.microsoft.com/office/drawing/2014/main" id="{F89ADFB4-BDA1-B141-AA2D-6ADBADE55BFA}"/>
                  </a:ext>
                </a:extLst>
              </p:cNvPr>
              <p:cNvCxnSpPr>
                <a:cxnSpLocks/>
                <a:stCxn id="54" idx="6"/>
                <a:endCxn id="57" idx="2"/>
              </p:cNvCxnSpPr>
              <p:nvPr/>
            </p:nvCxnSpPr>
            <p:spPr>
              <a:xfrm flipV="1">
                <a:off x="4868562" y="5489509"/>
                <a:ext cx="523249" cy="163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49">
                <a:extLst>
                  <a:ext uri="{FF2B5EF4-FFF2-40B4-BE49-F238E27FC236}">
                    <a16:creationId xmlns:a16="http://schemas.microsoft.com/office/drawing/2014/main" id="{4EF9E18E-6AF3-0768-F654-9FCD07D01701}"/>
                  </a:ext>
                </a:extLst>
              </p:cNvPr>
              <p:cNvCxnSpPr>
                <a:cxnSpLocks/>
                <a:stCxn id="54" idx="6"/>
                <a:endCxn id="58" idx="2"/>
              </p:cNvCxnSpPr>
              <p:nvPr/>
            </p:nvCxnSpPr>
            <p:spPr>
              <a:xfrm>
                <a:off x="4868562" y="5653039"/>
                <a:ext cx="523249" cy="1984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50">
                <a:extLst>
                  <a:ext uri="{FF2B5EF4-FFF2-40B4-BE49-F238E27FC236}">
                    <a16:creationId xmlns:a16="http://schemas.microsoft.com/office/drawing/2014/main" id="{6FA568DA-8ACF-121A-689D-D0F9B3CAF4D1}"/>
                  </a:ext>
                </a:extLst>
              </p:cNvPr>
              <p:cNvCxnSpPr>
                <a:cxnSpLocks/>
                <a:stCxn id="55" idx="6"/>
                <a:endCxn id="56" idx="2"/>
              </p:cNvCxnSpPr>
              <p:nvPr/>
            </p:nvCxnSpPr>
            <p:spPr>
              <a:xfrm flipV="1">
                <a:off x="4893864" y="5090102"/>
                <a:ext cx="497947" cy="927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51">
                <a:extLst>
                  <a:ext uri="{FF2B5EF4-FFF2-40B4-BE49-F238E27FC236}">
                    <a16:creationId xmlns:a16="http://schemas.microsoft.com/office/drawing/2014/main" id="{BB8C2AA3-87B8-56C7-6595-98B8FE57D1B2}"/>
                  </a:ext>
                </a:extLst>
              </p:cNvPr>
              <p:cNvCxnSpPr>
                <a:cxnSpLocks/>
                <a:stCxn id="55" idx="6"/>
                <a:endCxn id="57" idx="2"/>
              </p:cNvCxnSpPr>
              <p:nvPr/>
            </p:nvCxnSpPr>
            <p:spPr>
              <a:xfrm flipV="1">
                <a:off x="4893864" y="5489509"/>
                <a:ext cx="497947" cy="528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52">
                <a:extLst>
                  <a:ext uri="{FF2B5EF4-FFF2-40B4-BE49-F238E27FC236}">
                    <a16:creationId xmlns:a16="http://schemas.microsoft.com/office/drawing/2014/main" id="{EEED2364-783F-CDAF-AA04-EF2127BFE9CC}"/>
                  </a:ext>
                </a:extLst>
              </p:cNvPr>
              <p:cNvCxnSpPr>
                <a:cxnSpLocks/>
                <a:stCxn id="55" idx="6"/>
                <a:endCxn id="58" idx="2"/>
              </p:cNvCxnSpPr>
              <p:nvPr/>
            </p:nvCxnSpPr>
            <p:spPr>
              <a:xfrm flipV="1">
                <a:off x="4893864" y="5851453"/>
                <a:ext cx="497947" cy="166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53">
                <a:extLst>
                  <a:ext uri="{FF2B5EF4-FFF2-40B4-BE49-F238E27FC236}">
                    <a16:creationId xmlns:a16="http://schemas.microsoft.com/office/drawing/2014/main" id="{C3DE01AE-0F62-413F-5A8B-0A912AD2BF77}"/>
                  </a:ext>
                </a:extLst>
              </p:cNvPr>
              <p:cNvCxnSpPr>
                <a:cxnSpLocks/>
                <a:stCxn id="56" idx="6"/>
                <a:endCxn id="59" idx="2"/>
              </p:cNvCxnSpPr>
              <p:nvPr/>
            </p:nvCxnSpPr>
            <p:spPr>
              <a:xfrm>
                <a:off x="5603641" y="5090102"/>
                <a:ext cx="517466" cy="3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54">
                <a:extLst>
                  <a:ext uri="{FF2B5EF4-FFF2-40B4-BE49-F238E27FC236}">
                    <a16:creationId xmlns:a16="http://schemas.microsoft.com/office/drawing/2014/main" id="{95B35C42-7B34-0A73-2147-BABA7F6209A6}"/>
                  </a:ext>
                </a:extLst>
              </p:cNvPr>
              <p:cNvCxnSpPr>
                <a:cxnSpLocks/>
                <a:stCxn id="56" idx="6"/>
                <a:endCxn id="60" idx="2"/>
              </p:cNvCxnSpPr>
              <p:nvPr/>
            </p:nvCxnSpPr>
            <p:spPr>
              <a:xfrm>
                <a:off x="5603641" y="5090102"/>
                <a:ext cx="535902" cy="396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55">
                <a:extLst>
                  <a:ext uri="{FF2B5EF4-FFF2-40B4-BE49-F238E27FC236}">
                    <a16:creationId xmlns:a16="http://schemas.microsoft.com/office/drawing/2014/main" id="{3472F1F3-97E7-E975-A28C-0B76F4976B9C}"/>
                  </a:ext>
                </a:extLst>
              </p:cNvPr>
              <p:cNvCxnSpPr>
                <a:cxnSpLocks/>
                <a:stCxn id="56" idx="6"/>
                <a:endCxn id="61" idx="2"/>
              </p:cNvCxnSpPr>
              <p:nvPr/>
            </p:nvCxnSpPr>
            <p:spPr>
              <a:xfrm>
                <a:off x="5603641" y="5090102"/>
                <a:ext cx="535902" cy="755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56">
                <a:extLst>
                  <a:ext uri="{FF2B5EF4-FFF2-40B4-BE49-F238E27FC236}">
                    <a16:creationId xmlns:a16="http://schemas.microsoft.com/office/drawing/2014/main" id="{5F645EE1-4E95-31D3-44AB-271270A201C8}"/>
                  </a:ext>
                </a:extLst>
              </p:cNvPr>
              <p:cNvCxnSpPr>
                <a:cxnSpLocks/>
                <a:stCxn id="57" idx="6"/>
                <a:endCxn id="59" idx="2"/>
              </p:cNvCxnSpPr>
              <p:nvPr/>
            </p:nvCxnSpPr>
            <p:spPr>
              <a:xfrm flipV="1">
                <a:off x="5603641" y="5127701"/>
                <a:ext cx="517466" cy="3618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57">
                <a:extLst>
                  <a:ext uri="{FF2B5EF4-FFF2-40B4-BE49-F238E27FC236}">
                    <a16:creationId xmlns:a16="http://schemas.microsoft.com/office/drawing/2014/main" id="{34BC6F14-86AD-41C3-FC08-09A7283BBBD3}"/>
                  </a:ext>
                </a:extLst>
              </p:cNvPr>
              <p:cNvCxnSpPr>
                <a:cxnSpLocks/>
                <a:stCxn id="57" idx="6"/>
                <a:endCxn id="60" idx="2"/>
              </p:cNvCxnSpPr>
              <p:nvPr/>
            </p:nvCxnSpPr>
            <p:spPr>
              <a:xfrm flipV="1">
                <a:off x="5603641" y="5486439"/>
                <a:ext cx="535902" cy="3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58">
                <a:extLst>
                  <a:ext uri="{FF2B5EF4-FFF2-40B4-BE49-F238E27FC236}">
                    <a16:creationId xmlns:a16="http://schemas.microsoft.com/office/drawing/2014/main" id="{4933AAB6-9989-7684-9E94-D023BF5E8370}"/>
                  </a:ext>
                </a:extLst>
              </p:cNvPr>
              <p:cNvCxnSpPr>
                <a:cxnSpLocks/>
                <a:stCxn id="57" idx="6"/>
                <a:endCxn id="61" idx="2"/>
              </p:cNvCxnSpPr>
              <p:nvPr/>
            </p:nvCxnSpPr>
            <p:spPr>
              <a:xfrm>
                <a:off x="5603641" y="5489509"/>
                <a:ext cx="535902" cy="355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59">
                <a:extLst>
                  <a:ext uri="{FF2B5EF4-FFF2-40B4-BE49-F238E27FC236}">
                    <a16:creationId xmlns:a16="http://schemas.microsoft.com/office/drawing/2014/main" id="{E293E178-7D27-B2EF-8186-7B1369C45F6D}"/>
                  </a:ext>
                </a:extLst>
              </p:cNvPr>
              <p:cNvCxnSpPr>
                <a:cxnSpLocks/>
                <a:stCxn id="58" idx="6"/>
                <a:endCxn id="61" idx="2"/>
              </p:cNvCxnSpPr>
              <p:nvPr/>
            </p:nvCxnSpPr>
            <p:spPr>
              <a:xfrm flipV="1">
                <a:off x="5603641" y="5845177"/>
                <a:ext cx="535902" cy="62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60">
                <a:extLst>
                  <a:ext uri="{FF2B5EF4-FFF2-40B4-BE49-F238E27FC236}">
                    <a16:creationId xmlns:a16="http://schemas.microsoft.com/office/drawing/2014/main" id="{7B0197EC-6D41-A3B0-363D-9E6D3239DCC1}"/>
                  </a:ext>
                </a:extLst>
              </p:cNvPr>
              <p:cNvCxnSpPr>
                <a:cxnSpLocks/>
                <a:stCxn id="58" idx="6"/>
                <a:endCxn id="60" idx="2"/>
              </p:cNvCxnSpPr>
              <p:nvPr/>
            </p:nvCxnSpPr>
            <p:spPr>
              <a:xfrm flipV="1">
                <a:off x="5603641" y="5486439"/>
                <a:ext cx="535902" cy="365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61">
                <a:extLst>
                  <a:ext uri="{FF2B5EF4-FFF2-40B4-BE49-F238E27FC236}">
                    <a16:creationId xmlns:a16="http://schemas.microsoft.com/office/drawing/2014/main" id="{0DAF4D10-97DD-272F-4787-EA935F9E18D7}"/>
                  </a:ext>
                </a:extLst>
              </p:cNvPr>
              <p:cNvCxnSpPr>
                <a:cxnSpLocks/>
                <a:stCxn id="58" idx="6"/>
                <a:endCxn id="59" idx="2"/>
              </p:cNvCxnSpPr>
              <p:nvPr/>
            </p:nvCxnSpPr>
            <p:spPr>
              <a:xfrm flipV="1">
                <a:off x="5603641" y="5127701"/>
                <a:ext cx="517466" cy="7237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62">
                <a:extLst>
                  <a:ext uri="{FF2B5EF4-FFF2-40B4-BE49-F238E27FC236}">
                    <a16:creationId xmlns:a16="http://schemas.microsoft.com/office/drawing/2014/main" id="{E56F3E2B-109F-DDEF-9635-E753BBE30FAE}"/>
                  </a:ext>
                </a:extLst>
              </p:cNvPr>
              <p:cNvCxnSpPr>
                <a:cxnSpLocks/>
                <a:stCxn id="59" idx="6"/>
                <a:endCxn id="62" idx="2"/>
              </p:cNvCxnSpPr>
              <p:nvPr/>
            </p:nvCxnSpPr>
            <p:spPr>
              <a:xfrm>
                <a:off x="6332937" y="5127701"/>
                <a:ext cx="517466" cy="1704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63">
                <a:extLst>
                  <a:ext uri="{FF2B5EF4-FFF2-40B4-BE49-F238E27FC236}">
                    <a16:creationId xmlns:a16="http://schemas.microsoft.com/office/drawing/2014/main" id="{401A0539-E304-53CF-04DD-F65765B94BE7}"/>
                  </a:ext>
                </a:extLst>
              </p:cNvPr>
              <p:cNvCxnSpPr>
                <a:cxnSpLocks/>
                <a:stCxn id="59" idx="6"/>
                <a:endCxn id="63" idx="2"/>
              </p:cNvCxnSpPr>
              <p:nvPr/>
            </p:nvCxnSpPr>
            <p:spPr>
              <a:xfrm>
                <a:off x="6332937" y="5127701"/>
                <a:ext cx="517466" cy="5398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64">
                <a:extLst>
                  <a:ext uri="{FF2B5EF4-FFF2-40B4-BE49-F238E27FC236}">
                    <a16:creationId xmlns:a16="http://schemas.microsoft.com/office/drawing/2014/main" id="{E7434320-86C5-6A3D-DF23-72D6BE8C0D87}"/>
                  </a:ext>
                </a:extLst>
              </p:cNvPr>
              <p:cNvCxnSpPr>
                <a:cxnSpLocks/>
                <a:stCxn id="60" idx="6"/>
                <a:endCxn id="62" idx="2"/>
              </p:cNvCxnSpPr>
              <p:nvPr/>
            </p:nvCxnSpPr>
            <p:spPr>
              <a:xfrm flipV="1">
                <a:off x="6351373" y="5298107"/>
                <a:ext cx="499030" cy="188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65">
                <a:extLst>
                  <a:ext uri="{FF2B5EF4-FFF2-40B4-BE49-F238E27FC236}">
                    <a16:creationId xmlns:a16="http://schemas.microsoft.com/office/drawing/2014/main" id="{F7999074-C411-AC90-FB69-6D333AB7C5BA}"/>
                  </a:ext>
                </a:extLst>
              </p:cNvPr>
              <p:cNvCxnSpPr>
                <a:cxnSpLocks/>
                <a:stCxn id="60" idx="6"/>
                <a:endCxn id="63" idx="2"/>
              </p:cNvCxnSpPr>
              <p:nvPr/>
            </p:nvCxnSpPr>
            <p:spPr>
              <a:xfrm>
                <a:off x="6351373" y="5486439"/>
                <a:ext cx="499030" cy="181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66">
                <a:extLst>
                  <a:ext uri="{FF2B5EF4-FFF2-40B4-BE49-F238E27FC236}">
                    <a16:creationId xmlns:a16="http://schemas.microsoft.com/office/drawing/2014/main" id="{0E3D1D0B-4AF8-C24E-D0A8-4FEF75430E67}"/>
                  </a:ext>
                </a:extLst>
              </p:cNvPr>
              <p:cNvCxnSpPr>
                <a:cxnSpLocks/>
                <a:stCxn id="61" idx="6"/>
                <a:endCxn id="62" idx="2"/>
              </p:cNvCxnSpPr>
              <p:nvPr/>
            </p:nvCxnSpPr>
            <p:spPr>
              <a:xfrm flipV="1">
                <a:off x="6351373" y="5298107"/>
                <a:ext cx="499030" cy="547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67">
                <a:extLst>
                  <a:ext uri="{FF2B5EF4-FFF2-40B4-BE49-F238E27FC236}">
                    <a16:creationId xmlns:a16="http://schemas.microsoft.com/office/drawing/2014/main" id="{505C309C-039E-8F91-F65F-CEF52D0A111E}"/>
                  </a:ext>
                </a:extLst>
              </p:cNvPr>
              <p:cNvCxnSpPr>
                <a:cxnSpLocks/>
                <a:stCxn id="61" idx="6"/>
                <a:endCxn id="63" idx="2"/>
              </p:cNvCxnSpPr>
              <p:nvPr/>
            </p:nvCxnSpPr>
            <p:spPr>
              <a:xfrm flipV="1">
                <a:off x="6351373" y="5667597"/>
                <a:ext cx="499030" cy="1775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91" name="楕円 85">
              <a:extLst>
                <a:ext uri="{FF2B5EF4-FFF2-40B4-BE49-F238E27FC236}">
                  <a16:creationId xmlns:a16="http://schemas.microsoft.com/office/drawing/2014/main" id="{70D97AB1-7714-3B94-B48F-0E374C1A2515}"/>
                </a:ext>
              </a:extLst>
            </p:cNvPr>
            <p:cNvSpPr/>
            <p:nvPr/>
          </p:nvSpPr>
          <p:spPr>
            <a:xfrm>
              <a:off x="6202936" y="946838"/>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2" name="楕円 85">
              <a:extLst>
                <a:ext uri="{FF2B5EF4-FFF2-40B4-BE49-F238E27FC236}">
                  <a16:creationId xmlns:a16="http://schemas.microsoft.com/office/drawing/2014/main" id="{1D03AFC6-A4B2-00FF-A6F2-DE31A97DB4A3}"/>
                </a:ext>
              </a:extLst>
            </p:cNvPr>
            <p:cNvSpPr/>
            <p:nvPr/>
          </p:nvSpPr>
          <p:spPr>
            <a:xfrm>
              <a:off x="6223514" y="2032218"/>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3" name="楕円 85">
              <a:extLst>
                <a:ext uri="{FF2B5EF4-FFF2-40B4-BE49-F238E27FC236}">
                  <a16:creationId xmlns:a16="http://schemas.microsoft.com/office/drawing/2014/main" id="{29D8B721-7B20-1D7F-EBF5-C2AB18BEC072}"/>
                </a:ext>
              </a:extLst>
            </p:cNvPr>
            <p:cNvSpPr/>
            <p:nvPr/>
          </p:nvSpPr>
          <p:spPr>
            <a:xfrm>
              <a:off x="6207376" y="1320284"/>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4" name="楕円 85">
              <a:extLst>
                <a:ext uri="{FF2B5EF4-FFF2-40B4-BE49-F238E27FC236}">
                  <a16:creationId xmlns:a16="http://schemas.microsoft.com/office/drawing/2014/main" id="{807E4B8A-6B9E-172B-7C6F-2956B6D5FB94}"/>
                </a:ext>
              </a:extLst>
            </p:cNvPr>
            <p:cNvSpPr/>
            <p:nvPr/>
          </p:nvSpPr>
          <p:spPr>
            <a:xfrm>
              <a:off x="6209524" y="1519679"/>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5" name="楕円 85">
              <a:extLst>
                <a:ext uri="{FF2B5EF4-FFF2-40B4-BE49-F238E27FC236}">
                  <a16:creationId xmlns:a16="http://schemas.microsoft.com/office/drawing/2014/main" id="{C9049FE2-7EC6-FB90-4A0C-E3EAEDE84F09}"/>
                </a:ext>
              </a:extLst>
            </p:cNvPr>
            <p:cNvSpPr/>
            <p:nvPr/>
          </p:nvSpPr>
          <p:spPr>
            <a:xfrm>
              <a:off x="6213680" y="1685544"/>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6" name="楕円 85">
              <a:extLst>
                <a:ext uri="{FF2B5EF4-FFF2-40B4-BE49-F238E27FC236}">
                  <a16:creationId xmlns:a16="http://schemas.microsoft.com/office/drawing/2014/main" id="{56C3A7BA-E4C7-1D5A-1FDB-26D9B567A237}"/>
                </a:ext>
              </a:extLst>
            </p:cNvPr>
            <p:cNvSpPr/>
            <p:nvPr/>
          </p:nvSpPr>
          <p:spPr>
            <a:xfrm>
              <a:off x="6214860" y="1853146"/>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7" name="楕円 85">
              <a:extLst>
                <a:ext uri="{FF2B5EF4-FFF2-40B4-BE49-F238E27FC236}">
                  <a16:creationId xmlns:a16="http://schemas.microsoft.com/office/drawing/2014/main" id="{5963251A-57A9-6AE1-C95F-A3664545BDDC}"/>
                </a:ext>
              </a:extLst>
            </p:cNvPr>
            <p:cNvSpPr/>
            <p:nvPr/>
          </p:nvSpPr>
          <p:spPr>
            <a:xfrm>
              <a:off x="6193549" y="1119798"/>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8" name="楕円 85">
              <a:extLst>
                <a:ext uri="{FF2B5EF4-FFF2-40B4-BE49-F238E27FC236}">
                  <a16:creationId xmlns:a16="http://schemas.microsoft.com/office/drawing/2014/main" id="{179E9833-B228-F27F-B69E-734DEE8E1A57}"/>
                </a:ext>
              </a:extLst>
            </p:cNvPr>
            <p:cNvSpPr/>
            <p:nvPr/>
          </p:nvSpPr>
          <p:spPr>
            <a:xfrm>
              <a:off x="6222784" y="2214753"/>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99" name="直線矢印コネクタ 108">
              <a:extLst>
                <a:ext uri="{FF2B5EF4-FFF2-40B4-BE49-F238E27FC236}">
                  <a16:creationId xmlns:a16="http://schemas.microsoft.com/office/drawing/2014/main" id="{652F29B4-E3CF-738C-1395-F1B9E5A5A5BC}"/>
                </a:ext>
              </a:extLst>
            </p:cNvPr>
            <p:cNvCxnSpPr>
              <a:cxnSpLocks/>
              <a:endCxn id="55" idx="3"/>
            </p:cNvCxnSpPr>
            <p:nvPr/>
          </p:nvCxnSpPr>
          <p:spPr>
            <a:xfrm flipV="1">
              <a:off x="6330504" y="2072579"/>
              <a:ext cx="142408" cy="188978"/>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1" name="直線矢印コネクタ 108">
              <a:extLst>
                <a:ext uri="{FF2B5EF4-FFF2-40B4-BE49-F238E27FC236}">
                  <a16:creationId xmlns:a16="http://schemas.microsoft.com/office/drawing/2014/main" id="{2D643B7E-C2C0-DF45-62C0-A6BF5150BC7C}"/>
                </a:ext>
              </a:extLst>
            </p:cNvPr>
            <p:cNvCxnSpPr>
              <a:cxnSpLocks/>
              <a:endCxn id="54" idx="3"/>
            </p:cNvCxnSpPr>
            <p:nvPr/>
          </p:nvCxnSpPr>
          <p:spPr>
            <a:xfrm flipV="1">
              <a:off x="6334350" y="1828302"/>
              <a:ext cx="122691" cy="425805"/>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3" name="直線矢印コネクタ 108">
              <a:extLst>
                <a:ext uri="{FF2B5EF4-FFF2-40B4-BE49-F238E27FC236}">
                  <a16:creationId xmlns:a16="http://schemas.microsoft.com/office/drawing/2014/main" id="{EA4F59D1-B538-889A-87BF-33A3B9F1A542}"/>
                </a:ext>
              </a:extLst>
            </p:cNvPr>
            <p:cNvCxnSpPr>
              <a:cxnSpLocks/>
              <a:endCxn id="53" idx="3"/>
            </p:cNvCxnSpPr>
            <p:nvPr/>
          </p:nvCxnSpPr>
          <p:spPr>
            <a:xfrm flipV="1">
              <a:off x="6342326" y="1590760"/>
              <a:ext cx="114715" cy="30669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5" name="直線矢印コネクタ 108">
              <a:extLst>
                <a:ext uri="{FF2B5EF4-FFF2-40B4-BE49-F238E27FC236}">
                  <a16:creationId xmlns:a16="http://schemas.microsoft.com/office/drawing/2014/main" id="{C25213E5-6AD7-4A56-9627-A4C2239C235F}"/>
                </a:ext>
              </a:extLst>
            </p:cNvPr>
            <p:cNvCxnSpPr>
              <a:cxnSpLocks/>
              <a:endCxn id="52" idx="1"/>
            </p:cNvCxnSpPr>
            <p:nvPr/>
          </p:nvCxnSpPr>
          <p:spPr>
            <a:xfrm flipV="1">
              <a:off x="6314891" y="1250783"/>
              <a:ext cx="142150" cy="15905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7" name="直線矢印コネクタ 108">
              <a:extLst>
                <a:ext uri="{FF2B5EF4-FFF2-40B4-BE49-F238E27FC236}">
                  <a16:creationId xmlns:a16="http://schemas.microsoft.com/office/drawing/2014/main" id="{C8F13401-0EAD-674F-F6C2-817CF5B7D887}"/>
                </a:ext>
              </a:extLst>
            </p:cNvPr>
            <p:cNvCxnSpPr>
              <a:cxnSpLocks/>
              <a:endCxn id="52" idx="2"/>
            </p:cNvCxnSpPr>
            <p:nvPr/>
          </p:nvCxnSpPr>
          <p:spPr>
            <a:xfrm>
              <a:off x="6309018" y="1211721"/>
              <a:ext cx="128565" cy="8835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9" name="直線矢印コネクタ 108">
              <a:extLst>
                <a:ext uri="{FF2B5EF4-FFF2-40B4-BE49-F238E27FC236}">
                  <a16:creationId xmlns:a16="http://schemas.microsoft.com/office/drawing/2014/main" id="{DF6B291A-011D-A9C1-9858-B067B2E3B164}"/>
                </a:ext>
              </a:extLst>
            </p:cNvPr>
            <p:cNvCxnSpPr>
              <a:cxnSpLocks/>
              <a:endCxn id="52" idx="3"/>
            </p:cNvCxnSpPr>
            <p:nvPr/>
          </p:nvCxnSpPr>
          <p:spPr>
            <a:xfrm>
              <a:off x="6311954" y="1063469"/>
              <a:ext cx="145087" cy="285889"/>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11" name="直線矢印コネクタ 108">
              <a:extLst>
                <a:ext uri="{FF2B5EF4-FFF2-40B4-BE49-F238E27FC236}">
                  <a16:creationId xmlns:a16="http://schemas.microsoft.com/office/drawing/2014/main" id="{059CF8E5-3180-9101-AA9C-B7027C0F4073}"/>
                </a:ext>
              </a:extLst>
            </p:cNvPr>
            <p:cNvCxnSpPr>
              <a:cxnSpLocks/>
              <a:endCxn id="53" idx="2"/>
            </p:cNvCxnSpPr>
            <p:nvPr/>
          </p:nvCxnSpPr>
          <p:spPr>
            <a:xfrm>
              <a:off x="6324918" y="1411600"/>
              <a:ext cx="112665" cy="129873"/>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13" name="直線矢印コネクタ 108">
              <a:extLst>
                <a:ext uri="{FF2B5EF4-FFF2-40B4-BE49-F238E27FC236}">
                  <a16:creationId xmlns:a16="http://schemas.microsoft.com/office/drawing/2014/main" id="{4F5B6AA7-1E96-69A9-9965-20B92771E009}"/>
                </a:ext>
              </a:extLst>
            </p:cNvPr>
            <p:cNvCxnSpPr>
              <a:cxnSpLocks/>
              <a:endCxn id="54" idx="2"/>
            </p:cNvCxnSpPr>
            <p:nvPr/>
          </p:nvCxnSpPr>
          <p:spPr>
            <a:xfrm>
              <a:off x="6324431" y="1603211"/>
              <a:ext cx="113152" cy="175804"/>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15" name="直線矢印コネクタ 108">
              <a:extLst>
                <a:ext uri="{FF2B5EF4-FFF2-40B4-BE49-F238E27FC236}">
                  <a16:creationId xmlns:a16="http://schemas.microsoft.com/office/drawing/2014/main" id="{63A0C883-D661-E338-7745-944BE10203C3}"/>
                </a:ext>
              </a:extLst>
            </p:cNvPr>
            <p:cNvCxnSpPr>
              <a:cxnSpLocks/>
              <a:endCxn id="55" idx="1"/>
            </p:cNvCxnSpPr>
            <p:nvPr/>
          </p:nvCxnSpPr>
          <p:spPr>
            <a:xfrm>
              <a:off x="6343679" y="1763679"/>
              <a:ext cx="129233" cy="210325"/>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sp>
          <p:nvSpPr>
            <p:cNvPr id="117" name="楕円 95">
              <a:extLst>
                <a:ext uri="{FF2B5EF4-FFF2-40B4-BE49-F238E27FC236}">
                  <a16:creationId xmlns:a16="http://schemas.microsoft.com/office/drawing/2014/main" id="{8B343EC5-BABC-4B99-CC03-78A08C78A1BF}"/>
                </a:ext>
              </a:extLst>
            </p:cNvPr>
            <p:cNvSpPr/>
            <p:nvPr/>
          </p:nvSpPr>
          <p:spPr>
            <a:xfrm>
              <a:off x="8061153" y="1483879"/>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8" name="楕円 95">
              <a:extLst>
                <a:ext uri="{FF2B5EF4-FFF2-40B4-BE49-F238E27FC236}">
                  <a16:creationId xmlns:a16="http://schemas.microsoft.com/office/drawing/2014/main" id="{9BBC49D2-A5DC-0715-D383-69F136BAC98E}"/>
                </a:ext>
              </a:extLst>
            </p:cNvPr>
            <p:cNvSpPr/>
            <p:nvPr/>
          </p:nvSpPr>
          <p:spPr>
            <a:xfrm>
              <a:off x="8059070" y="1717831"/>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19" name="直線矢印コネクタ 108">
              <a:extLst>
                <a:ext uri="{FF2B5EF4-FFF2-40B4-BE49-F238E27FC236}">
                  <a16:creationId xmlns:a16="http://schemas.microsoft.com/office/drawing/2014/main" id="{4DBCE914-4B01-E65F-BF69-392AD3F64948}"/>
                </a:ext>
              </a:extLst>
            </p:cNvPr>
            <p:cNvCxnSpPr>
              <a:cxnSpLocks/>
            </p:cNvCxnSpPr>
            <p:nvPr/>
          </p:nvCxnSpPr>
          <p:spPr>
            <a:xfrm flipV="1">
              <a:off x="7946432" y="1577612"/>
              <a:ext cx="142408" cy="188978"/>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20" name="直線矢印コネクタ 108">
              <a:extLst>
                <a:ext uri="{FF2B5EF4-FFF2-40B4-BE49-F238E27FC236}">
                  <a16:creationId xmlns:a16="http://schemas.microsoft.com/office/drawing/2014/main" id="{F48B3E47-FC07-7A38-1A49-17FDEB4BEB4B}"/>
                </a:ext>
              </a:extLst>
            </p:cNvPr>
            <p:cNvCxnSpPr>
              <a:cxnSpLocks/>
              <a:endCxn id="117" idx="3"/>
            </p:cNvCxnSpPr>
            <p:nvPr/>
          </p:nvCxnSpPr>
          <p:spPr>
            <a:xfrm>
              <a:off x="7933071" y="1537994"/>
              <a:ext cx="146764" cy="50331"/>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22" name="直線矢印コネクタ 108">
              <a:extLst>
                <a:ext uri="{FF2B5EF4-FFF2-40B4-BE49-F238E27FC236}">
                  <a16:creationId xmlns:a16="http://schemas.microsoft.com/office/drawing/2014/main" id="{ED088CA8-6F16-7EAB-A955-FE09B5FF602D}"/>
                </a:ext>
              </a:extLst>
            </p:cNvPr>
            <p:cNvCxnSpPr>
              <a:cxnSpLocks/>
              <a:endCxn id="118" idx="2"/>
            </p:cNvCxnSpPr>
            <p:nvPr/>
          </p:nvCxnSpPr>
          <p:spPr>
            <a:xfrm flipV="1">
              <a:off x="7935249" y="1779014"/>
              <a:ext cx="123821" cy="9182"/>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24" name="直線矢印コネクタ 108">
              <a:extLst>
                <a:ext uri="{FF2B5EF4-FFF2-40B4-BE49-F238E27FC236}">
                  <a16:creationId xmlns:a16="http://schemas.microsoft.com/office/drawing/2014/main" id="{3D38BC78-7FEE-37F7-3CC3-EE866DB3171F}"/>
                </a:ext>
              </a:extLst>
            </p:cNvPr>
            <p:cNvCxnSpPr>
              <a:cxnSpLocks/>
              <a:endCxn id="118" idx="2"/>
            </p:cNvCxnSpPr>
            <p:nvPr/>
          </p:nvCxnSpPr>
          <p:spPr>
            <a:xfrm>
              <a:off x="7932589" y="1557860"/>
              <a:ext cx="126481" cy="221154"/>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grpSp>
      <p:sp>
        <p:nvSpPr>
          <p:cNvPr id="128" name="TextBox 127">
            <a:extLst>
              <a:ext uri="{FF2B5EF4-FFF2-40B4-BE49-F238E27FC236}">
                <a16:creationId xmlns:a16="http://schemas.microsoft.com/office/drawing/2014/main" id="{14ED3904-3106-8B7F-6540-C90915DB60DF}"/>
              </a:ext>
            </a:extLst>
          </p:cNvPr>
          <p:cNvSpPr txBox="1"/>
          <p:nvPr/>
        </p:nvSpPr>
        <p:spPr>
          <a:xfrm>
            <a:off x="4876176" y="931040"/>
            <a:ext cx="1640382" cy="369332"/>
          </a:xfrm>
          <a:prstGeom prst="rect">
            <a:avLst/>
          </a:prstGeom>
          <a:noFill/>
        </p:spPr>
        <p:txBody>
          <a:bodyPr wrap="square">
            <a:spAutoFit/>
          </a:bodyPr>
          <a:lstStyle/>
          <a:p>
            <a:r>
              <a:rPr kumimoji="1" lang="en-US" altLang="ja-JP" dirty="0">
                <a:solidFill>
                  <a:srgbClr val="0070C0"/>
                </a:solidFill>
              </a:rPr>
              <a:t>original model</a:t>
            </a:r>
            <a:endParaRPr lang="en-US" dirty="0">
              <a:solidFill>
                <a:srgbClr val="0070C0"/>
              </a:solidFill>
            </a:endParaRPr>
          </a:p>
        </p:txBody>
      </p:sp>
      <p:sp>
        <p:nvSpPr>
          <p:cNvPr id="130" name="TextBox 129">
            <a:extLst>
              <a:ext uri="{FF2B5EF4-FFF2-40B4-BE49-F238E27FC236}">
                <a16:creationId xmlns:a16="http://schemas.microsoft.com/office/drawing/2014/main" id="{134BC15A-7DB2-B0F6-2ADF-DBA5A758A32F}"/>
              </a:ext>
            </a:extLst>
          </p:cNvPr>
          <p:cNvSpPr txBox="1"/>
          <p:nvPr/>
        </p:nvSpPr>
        <p:spPr>
          <a:xfrm>
            <a:off x="4015529" y="576194"/>
            <a:ext cx="1107490" cy="369332"/>
          </a:xfrm>
          <a:prstGeom prst="rect">
            <a:avLst/>
          </a:prstGeom>
          <a:noFill/>
        </p:spPr>
        <p:txBody>
          <a:bodyPr wrap="square">
            <a:spAutoFit/>
          </a:bodyPr>
          <a:lstStyle/>
          <a:p>
            <a:r>
              <a:rPr lang="en-US" altLang="ja-JP" dirty="0">
                <a:solidFill>
                  <a:schemeClr val="accent2"/>
                </a:solidFill>
              </a:rPr>
              <a:t>1</a:t>
            </a:r>
            <a:r>
              <a:rPr lang="en-US" altLang="ja-JP" baseline="30000" dirty="0">
                <a:solidFill>
                  <a:schemeClr val="accent2"/>
                </a:solidFill>
              </a:rPr>
              <a:t>st</a:t>
            </a:r>
            <a:r>
              <a:rPr lang="en-US" altLang="ja-JP" dirty="0">
                <a:solidFill>
                  <a:schemeClr val="accent2"/>
                </a:solidFill>
              </a:rPr>
              <a:t> layer</a:t>
            </a:r>
            <a:endParaRPr lang="en-US" dirty="0">
              <a:solidFill>
                <a:schemeClr val="accent2"/>
              </a:solidFill>
            </a:endParaRPr>
          </a:p>
        </p:txBody>
      </p:sp>
      <p:sp>
        <p:nvSpPr>
          <p:cNvPr id="131" name="TextBox 130">
            <a:extLst>
              <a:ext uri="{FF2B5EF4-FFF2-40B4-BE49-F238E27FC236}">
                <a16:creationId xmlns:a16="http://schemas.microsoft.com/office/drawing/2014/main" id="{A98C6245-5186-77E3-6B23-518AB6DC2F22}"/>
              </a:ext>
            </a:extLst>
          </p:cNvPr>
          <p:cNvSpPr txBox="1"/>
          <p:nvPr/>
        </p:nvSpPr>
        <p:spPr>
          <a:xfrm>
            <a:off x="6841386" y="1154707"/>
            <a:ext cx="1516818" cy="369332"/>
          </a:xfrm>
          <a:prstGeom prst="rect">
            <a:avLst/>
          </a:prstGeom>
          <a:noFill/>
        </p:spPr>
        <p:txBody>
          <a:bodyPr wrap="square">
            <a:spAutoFit/>
          </a:bodyPr>
          <a:lstStyle/>
          <a:p>
            <a:r>
              <a:rPr lang="id-ID" altLang="ja-JP" dirty="0">
                <a:solidFill>
                  <a:schemeClr val="accent2"/>
                </a:solidFill>
              </a:rPr>
              <a:t>Final</a:t>
            </a:r>
            <a:r>
              <a:rPr lang="en-US" altLang="ja-JP" dirty="0">
                <a:solidFill>
                  <a:schemeClr val="accent2"/>
                </a:solidFill>
              </a:rPr>
              <a:t> layer</a:t>
            </a:r>
            <a:endParaRPr lang="en-US" dirty="0">
              <a:solidFill>
                <a:schemeClr val="accent2"/>
              </a:solidFill>
            </a:endParaRPr>
          </a:p>
        </p:txBody>
      </p:sp>
      <p:sp>
        <p:nvSpPr>
          <p:cNvPr id="133" name="TextBox 132">
            <a:extLst>
              <a:ext uri="{FF2B5EF4-FFF2-40B4-BE49-F238E27FC236}">
                <a16:creationId xmlns:a16="http://schemas.microsoft.com/office/drawing/2014/main" id="{2DD6DE41-9040-34C1-78F9-46D58F49C2EE}"/>
              </a:ext>
            </a:extLst>
          </p:cNvPr>
          <p:cNvSpPr txBox="1"/>
          <p:nvPr/>
        </p:nvSpPr>
        <p:spPr>
          <a:xfrm>
            <a:off x="4257363" y="2380330"/>
            <a:ext cx="6096000" cy="369332"/>
          </a:xfrm>
          <a:prstGeom prst="rect">
            <a:avLst/>
          </a:prstGeom>
          <a:noFill/>
        </p:spPr>
        <p:txBody>
          <a:bodyPr wrap="square">
            <a:spAutoFit/>
          </a:bodyPr>
          <a:lstStyle/>
          <a:p>
            <a:r>
              <a:rPr lang="en-US" b="1" dirty="0"/>
              <a:t>feature-removable model (FRM</a:t>
            </a:r>
            <a:r>
              <a:rPr lang="id-ID" b="1" dirty="0"/>
              <a:t>) </a:t>
            </a:r>
            <a:endParaRPr lang="en-US" b="1" dirty="0"/>
          </a:p>
        </p:txBody>
      </p:sp>
    </p:spTree>
    <p:extLst>
      <p:ext uri="{BB962C8B-B14F-4D97-AF65-F5344CB8AC3E}">
        <p14:creationId xmlns:p14="http://schemas.microsoft.com/office/powerpoint/2010/main" val="2607664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08B04-BCED-3F44-EC50-B4DCF235F106}"/>
              </a:ext>
            </a:extLst>
          </p:cNvPr>
          <p:cNvSpPr>
            <a:spLocks noGrp="1"/>
          </p:cNvSpPr>
          <p:nvPr>
            <p:ph type="dt" sz="half" idx="10"/>
          </p:nvPr>
        </p:nvSpPr>
        <p:spPr/>
        <p:txBody>
          <a:bodyPr/>
          <a:lstStyle/>
          <a:p>
            <a:fld id="{ED12D153-EC0B-4D66-96BD-54760229B403}" type="datetime1">
              <a:rPr lang="en-US" smtClean="0"/>
              <a:t>1/21/2024</a:t>
            </a:fld>
            <a:endParaRPr lang="en-US" dirty="0"/>
          </a:p>
        </p:txBody>
      </p:sp>
      <p:sp>
        <p:nvSpPr>
          <p:cNvPr id="3" name="Slide Number Placeholder 2">
            <a:extLst>
              <a:ext uri="{FF2B5EF4-FFF2-40B4-BE49-F238E27FC236}">
                <a16:creationId xmlns:a16="http://schemas.microsoft.com/office/drawing/2014/main" id="{8D4F3222-AB4C-E6C3-75A5-148551E06269}"/>
              </a:ext>
            </a:extLst>
          </p:cNvPr>
          <p:cNvSpPr>
            <a:spLocks noGrp="1"/>
          </p:cNvSpPr>
          <p:nvPr>
            <p:ph type="sldNum" sz="quarter" idx="12"/>
          </p:nvPr>
        </p:nvSpPr>
        <p:spPr/>
        <p:txBody>
          <a:bodyPr/>
          <a:lstStyle/>
          <a:p>
            <a:pPr algn="l"/>
            <a:fld id="{FAEF9944-A4F6-4C59-AEBD-678D6480B8EA}" type="slidenum">
              <a:rPr lang="en-US" smtClean="0"/>
              <a:pPr algn="l"/>
              <a:t>43</a:t>
            </a:fld>
            <a:endParaRPr lang="en-US" dirty="0"/>
          </a:p>
        </p:txBody>
      </p:sp>
      <p:sp>
        <p:nvSpPr>
          <p:cNvPr id="4" name="タイトル 1">
            <a:extLst>
              <a:ext uri="{FF2B5EF4-FFF2-40B4-BE49-F238E27FC236}">
                <a16:creationId xmlns:a16="http://schemas.microsoft.com/office/drawing/2014/main" id="{911B33F4-E726-340A-47C6-13FF8F4B8093}"/>
              </a:ext>
            </a:extLst>
          </p:cNvPr>
          <p:cNvSpPr txBox="1">
            <a:spLocks/>
          </p:cNvSpPr>
          <p:nvPr/>
        </p:nvSpPr>
        <p:spPr>
          <a:xfrm>
            <a:off x="931492" y="230309"/>
            <a:ext cx="10049854" cy="365125"/>
          </a:xfrm>
          <a:prstGeom prst="rect">
            <a:avLst/>
          </a:prstGeom>
        </p:spPr>
        <p:txBody>
          <a:bodyPr>
            <a:noAutofit/>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r>
              <a:rPr lang="en-US" altLang="ja-JP" sz="3200" dirty="0"/>
              <a:t>Training Feature Removable Model</a:t>
            </a:r>
            <a:endParaRPr kumimoji="1" lang="ja-JP" altLang="en-US" sz="3200" dirty="0"/>
          </a:p>
        </p:txBody>
      </p:sp>
      <mc:AlternateContent xmlns:mc="http://schemas.openxmlformats.org/markup-compatibility/2006" xmlns:a14="http://schemas.microsoft.com/office/drawing/2010/main">
        <mc:Choice Requires="a14">
          <p:sp>
            <p:nvSpPr>
              <p:cNvPr id="5" name="コンテンツ プレースホルダー 2">
                <a:extLst>
                  <a:ext uri="{FF2B5EF4-FFF2-40B4-BE49-F238E27FC236}">
                    <a16:creationId xmlns:a16="http://schemas.microsoft.com/office/drawing/2014/main" id="{9DF5E689-E5DE-38F7-D275-B8391ABD68CB}"/>
                  </a:ext>
                </a:extLst>
              </p:cNvPr>
              <p:cNvSpPr txBox="1">
                <a:spLocks/>
              </p:cNvSpPr>
              <p:nvPr/>
            </p:nvSpPr>
            <p:spPr>
              <a:xfrm>
                <a:off x="932504" y="1075457"/>
                <a:ext cx="10515600" cy="5393076"/>
              </a:xfrm>
              <a:prstGeom prst="rect">
                <a:avLst/>
              </a:prstGeom>
            </p:spPr>
            <p:txBody>
              <a:bodyPr>
                <a:noAutofit/>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r>
                  <a:rPr lang="en-US" altLang="ja-JP" dirty="0"/>
                  <a:t>Training while excluding features from randomly selected sensors
As the loss function, the following is used</a:t>
                </a:r>
              </a:p>
              <a:p>
                <a:pPr lvl="3" indent="0">
                  <a:buNone/>
                </a:pPr>
                <a:r>
                  <a:rPr lang="en-US" altLang="ja-JP" dirty="0"/>
                  <a:t>	The output is a penalty for not including the correct class, which is greater than the penalty for including the wrong class.</a:t>
                </a:r>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𝐿</m:t>
                          </m:r>
                        </m:e>
                        <m:sup>
                          <m:r>
                            <m:rPr>
                              <m:nor/>
                            </m:rPr>
                            <a:rPr lang="en-US">
                              <a:latin typeface="Cambria Math" panose="02040503050406030204" pitchFamily="18" charset="0"/>
                              <a:ea typeface="Cambria Math" panose="02040503050406030204" pitchFamily="18" charset="0"/>
                            </a:rPr>
                            <m:t>feature</m:t>
                          </m:r>
                          <m:r>
                            <m:rPr>
                              <m:nor/>
                            </m:rPr>
                            <a:rPr lang="en-US" i="1">
                              <a:latin typeface="Cambria Math" panose="02040503050406030204" pitchFamily="18" charset="0"/>
                              <a:ea typeface="Cambria Math" panose="02040503050406030204" pitchFamily="18" charset="0"/>
                            </a:rPr>
                            <m:t>−</m:t>
                          </m:r>
                          <m:r>
                            <m:rPr>
                              <m:nor/>
                            </m:rPr>
                            <a:rPr lang="en-US">
                              <a:latin typeface="Cambria Math" panose="02040503050406030204" pitchFamily="18" charset="0"/>
                              <a:ea typeface="Cambria Math" panose="02040503050406030204" pitchFamily="18" charset="0"/>
                            </a:rPr>
                            <m:t>removed</m:t>
                          </m:r>
                          <m:r>
                            <m:rPr>
                              <m:nor/>
                            </m:rPr>
                            <a:rPr lang="en-US" i="1">
                              <a:latin typeface="Cambria Math" panose="02040503050406030204" pitchFamily="18" charset="0"/>
                              <a:ea typeface="Cambria Math" panose="02040503050406030204" pitchFamily="18" charset="0"/>
                            </a:rPr>
                            <m:t> </m:t>
                          </m:r>
                        </m:sup>
                      </m:sSup>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𝑌</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𝑖</m:t>
                          </m:r>
                        </m:sub>
                      </m:sSub>
                      <m:r>
                        <a:rPr lang="en-US">
                          <a:latin typeface="Cambria Math" panose="02040503050406030204" pitchFamily="18" charset="0"/>
                          <a:ea typeface="Cambria Math" panose="02040503050406030204" pitchFamily="18" charset="0"/>
                        </a:rPr>
                        <m:t> </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𝑤</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𝑖</m:t>
                                  </m:r>
                                </m:sub>
                              </m:sSub>
                            </m:e>
                          </m:d>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𝑖</m:t>
                                  </m:r>
                                </m:sub>
                              </m:sSub>
                              <m:r>
                                <m:rPr>
                                  <m:sty m:val="p"/>
                                </m:rPr>
                                <a:rPr lang="en-US">
                                  <a:latin typeface="Cambria Math" panose="02040503050406030204" pitchFamily="18" charset="0"/>
                                  <a:ea typeface="Cambria Math" panose="02040503050406030204" pitchFamily="18" charset="0"/>
                                </a:rPr>
                                <m:t>log</m:t>
                              </m:r>
                              <m:r>
                                <a:rPr lang="en-US">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𝑖</m:t>
                                  </m:r>
                                </m:sub>
                              </m:sSub>
                              <m:r>
                                <a:rPr lang="en-US">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𝑖</m:t>
                                      </m:r>
                                    </m:sub>
                                  </m:sSub>
                                </m:e>
                              </m:d>
                              <m:r>
                                <m:rPr>
                                  <m:sty m:val="p"/>
                                </m:rPr>
                                <a:rPr lang="en-US">
                                  <a:latin typeface="Cambria Math" panose="02040503050406030204" pitchFamily="18" charset="0"/>
                                  <a:ea typeface="Cambria Math" panose="02040503050406030204" pitchFamily="18" charset="0"/>
                                </a:rPr>
                                <m:t>log</m:t>
                              </m:r>
                              <m:r>
                                <a:rPr lang="en-US">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𝑖</m:t>
                                      </m:r>
                                    </m:sub>
                                  </m:sSub>
                                </m:e>
                              </m:d>
                            </m:e>
                          </m:d>
                        </m:e>
                      </m:d>
                    </m:oMath>
                  </m:oMathPara>
                </a14:m>
                <a:endParaRPr lang="en-US" dirty="0">
                  <a:latin typeface="Cambria Math" panose="02040503050406030204" pitchFamily="18" charset="0"/>
                  <a:ea typeface="Cambria Math" panose="02040503050406030204" pitchFamily="18" charset="0"/>
                </a:endParaRPr>
              </a:p>
              <a:p>
                <a:pPr marL="285750" lvl="1" indent="-285750">
                  <a:buFont typeface="Arial" panose="020B0604020202020204" pitchFamily="34" charset="0"/>
                  <a:buChar char="•"/>
                </a:pPr>
                <a:r>
                  <a:rPr lang="en-US" altLang="ja-JP" sz="2000" i="1" dirty="0"/>
                  <a:t>Y </a:t>
                </a:r>
                <a:r>
                  <a:rPr lang="en-US" altLang="ja-JP" sz="2000" dirty="0"/>
                  <a:t>is the output of the model</a:t>
                </a:r>
              </a:p>
              <a:p>
                <a:pPr marL="285750" lvl="1" indent="-285750">
                  <a:buFont typeface="Arial" panose="020B0604020202020204" pitchFamily="34" charset="0"/>
                  <a:buChar char="•"/>
                </a:pPr>
                <a:r>
                  <a:rPr lang="en-US" altLang="ja-JP" sz="2000" i="1" dirty="0"/>
                  <a:t>T </a:t>
                </a:r>
                <a:r>
                  <a:rPr lang="en-US" altLang="ja-JP" sz="2000" dirty="0"/>
                  <a:t>is the training label</a:t>
                </a:r>
              </a:p>
              <a:p>
                <a:pPr marL="285750" lvl="1" indent="-285750">
                  <a:buFont typeface="Arial" panose="020B0604020202020204" pitchFamily="34" charset="0"/>
                  <a:buChar char="•"/>
                </a:pPr>
                <a:r>
                  <a:rPr lang="en-US" altLang="ja-JP" sz="2000" i="1" dirty="0" err="1"/>
                  <a:t>yi</a:t>
                </a:r>
                <a:r>
                  <a:rPr lang="en-US" altLang="ja-JP" sz="2000" i="1" dirty="0"/>
                  <a:t> </a:t>
                </a:r>
                <a:r>
                  <a:rPr lang="en-US" altLang="ja-JP" sz="2000" dirty="0"/>
                  <a:t>is the </a:t>
                </a:r>
                <a:r>
                  <a:rPr lang="en-US" altLang="ja-JP" sz="2000" i="1" dirty="0"/>
                  <a:t>i</a:t>
                </a:r>
                <a:r>
                  <a:rPr lang="en-US" altLang="ja-JP" sz="2000" dirty="0"/>
                  <a:t>th element of </a:t>
                </a:r>
                <a:r>
                  <a:rPr lang="en-US" altLang="ja-JP" sz="2000" i="1" dirty="0"/>
                  <a:t>Y</a:t>
                </a:r>
              </a:p>
              <a:p>
                <a:pPr marL="285750" lvl="1" indent="-285750">
                  <a:buFont typeface="Arial" panose="020B0604020202020204" pitchFamily="34" charset="0"/>
                  <a:buChar char="•"/>
                </a:pPr>
                <a:r>
                  <a:rPr lang="en-US" altLang="ja-JP" sz="2000" i="1" dirty="0" err="1"/>
                  <a:t>ti</a:t>
                </a:r>
                <a:r>
                  <a:rPr lang="en-US" altLang="ja-JP" sz="2000" i="1" dirty="0"/>
                  <a:t> </a:t>
                </a:r>
                <a:r>
                  <a:rPr lang="en-US" altLang="ja-JP" sz="2000" dirty="0"/>
                  <a:t>is the </a:t>
                </a:r>
                <a:r>
                  <a:rPr lang="en-US" altLang="ja-JP" sz="2000" i="1" dirty="0" err="1"/>
                  <a:t>i</a:t>
                </a:r>
                <a:r>
                  <a:rPr lang="en-US" altLang="ja-JP" sz="2000" dirty="0" err="1"/>
                  <a:t>the</a:t>
                </a:r>
                <a:r>
                  <a:rPr lang="en-US" altLang="ja-JP" sz="2000" dirty="0"/>
                  <a:t> element of </a:t>
                </a:r>
                <a:r>
                  <a:rPr lang="en-US" altLang="ja-JP" sz="2000" i="1" dirty="0"/>
                  <a:t>T</a:t>
                </a:r>
              </a:p>
              <a:p>
                <a:pPr lvl="2"/>
                <a:r>
                  <a:rPr lang="en-US" altLang="ja-JP" sz="2000" dirty="0" err="1"/>
                  <a:t>ti</a:t>
                </a:r>
                <a:r>
                  <a:rPr lang="en-US" altLang="ja-JP" sz="2000" dirty="0"/>
                  <a:t> is set to 1 if the training label is i, otherwise 0</a:t>
                </a:r>
              </a:p>
              <a:p>
                <a:pPr marL="285750" lvl="1" indent="-285750">
                  <a:buFont typeface="Arial" panose="020B0604020202020204" pitchFamily="34" charset="0"/>
                  <a:buChar char="•"/>
                </a:pPr>
                <a:r>
                  <a:rPr lang="en-US" altLang="ja-JP" sz="2000" i="1" dirty="0"/>
                  <a:t>w</a:t>
                </a:r>
                <a:r>
                  <a:rPr lang="en-US" altLang="ja-JP" sz="2000" dirty="0"/>
                  <a:t>(</a:t>
                </a:r>
                <a:r>
                  <a:rPr lang="en-US" altLang="ja-JP" sz="2000" i="1" dirty="0"/>
                  <a:t>t</a:t>
                </a:r>
                <a:r>
                  <a:rPr lang="en-US" altLang="ja-JP" sz="2000" dirty="0"/>
                  <a:t>) is the weight defined for </a:t>
                </a:r>
                <a:r>
                  <a:rPr lang="en-US" altLang="ja-JP" sz="2000" i="1" dirty="0"/>
                  <a:t>t</a:t>
                </a:r>
                <a:r>
                  <a:rPr lang="en-US" altLang="ja-JP" sz="2000" dirty="0"/>
                  <a:t>. </a:t>
                </a:r>
              </a:p>
              <a:p>
                <a:pPr lvl="2"/>
                <a:r>
                  <a:rPr lang="en-US" altLang="ja-JP" sz="2000" dirty="0"/>
                  <a:t>We set w(0) &lt;&lt; w(1) to include the training label in the output.</a:t>
                </a:r>
              </a:p>
            </p:txBody>
          </p:sp>
        </mc:Choice>
        <mc:Fallback xmlns="">
          <p:sp>
            <p:nvSpPr>
              <p:cNvPr id="5" name="コンテンツ プレースホルダー 2">
                <a:extLst>
                  <a:ext uri="{FF2B5EF4-FFF2-40B4-BE49-F238E27FC236}">
                    <a16:creationId xmlns:a16="http://schemas.microsoft.com/office/drawing/2014/main" id="{9DF5E689-E5DE-38F7-D275-B8391ABD68CB}"/>
                  </a:ext>
                </a:extLst>
              </p:cNvPr>
              <p:cNvSpPr txBox="1">
                <a:spLocks noRot="1" noChangeAspect="1" noMove="1" noResize="1" noEditPoints="1" noAdjustHandles="1" noChangeArrowheads="1" noChangeShapeType="1" noTextEdit="1"/>
              </p:cNvSpPr>
              <p:nvPr/>
            </p:nvSpPr>
            <p:spPr>
              <a:xfrm>
                <a:off x="932504" y="1075457"/>
                <a:ext cx="10515600" cy="5393076"/>
              </a:xfrm>
              <a:prstGeom prst="rect">
                <a:avLst/>
              </a:prstGeom>
              <a:blipFill>
                <a:blip r:embed="rId2"/>
                <a:stretch>
                  <a:fillRect l="-638" t="-565" r="-290"/>
                </a:stretch>
              </a:blipFill>
            </p:spPr>
            <p:txBody>
              <a:bodyPr/>
              <a:lstStyle/>
              <a:p>
                <a:r>
                  <a:rPr lang="en-US">
                    <a:noFill/>
                  </a:rPr>
                  <a:t> </a:t>
                </a:r>
              </a:p>
            </p:txBody>
          </p:sp>
        </mc:Fallback>
      </mc:AlternateContent>
    </p:spTree>
    <p:extLst>
      <p:ext uri="{BB962C8B-B14F-4D97-AF65-F5344CB8AC3E}">
        <p14:creationId xmlns:p14="http://schemas.microsoft.com/office/powerpoint/2010/main" val="247766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544139-948D-5F4D-60AC-54AECDCA089D}"/>
              </a:ext>
            </a:extLst>
          </p:cNvPr>
          <p:cNvSpPr>
            <a:spLocks noGrp="1"/>
          </p:cNvSpPr>
          <p:nvPr>
            <p:ph type="dt" sz="half" idx="10"/>
          </p:nvPr>
        </p:nvSpPr>
        <p:spPr/>
        <p:txBody>
          <a:bodyPr/>
          <a:lstStyle/>
          <a:p>
            <a:fld id="{3D6604FC-945D-4C52-9236-EB7A85C4F4CB}" type="datetime1">
              <a:rPr lang="en-US" smtClean="0"/>
              <a:t>1/21/2024</a:t>
            </a:fld>
            <a:endParaRPr lang="en-US" dirty="0"/>
          </a:p>
        </p:txBody>
      </p:sp>
      <p:sp>
        <p:nvSpPr>
          <p:cNvPr id="3" name="Slide Number Placeholder 2">
            <a:extLst>
              <a:ext uri="{FF2B5EF4-FFF2-40B4-BE49-F238E27FC236}">
                <a16:creationId xmlns:a16="http://schemas.microsoft.com/office/drawing/2014/main" id="{6D9A44FC-9C38-64E4-E3A0-7B8F4777EFD9}"/>
              </a:ext>
            </a:extLst>
          </p:cNvPr>
          <p:cNvSpPr>
            <a:spLocks noGrp="1"/>
          </p:cNvSpPr>
          <p:nvPr>
            <p:ph type="sldNum" sz="quarter" idx="12"/>
          </p:nvPr>
        </p:nvSpPr>
        <p:spPr/>
        <p:txBody>
          <a:bodyPr/>
          <a:lstStyle/>
          <a:p>
            <a:pPr algn="l"/>
            <a:fld id="{FAEF9944-A4F6-4C59-AEBD-678D6480B8EA}" type="slidenum">
              <a:rPr lang="en-US" smtClean="0"/>
              <a:pPr algn="l"/>
              <a:t>44</a:t>
            </a:fld>
            <a:endParaRPr lang="en-US" dirty="0"/>
          </a:p>
        </p:txBody>
      </p:sp>
      <p:sp>
        <p:nvSpPr>
          <p:cNvPr id="4" name="TextBox 3">
            <a:extLst>
              <a:ext uri="{FF2B5EF4-FFF2-40B4-BE49-F238E27FC236}">
                <a16:creationId xmlns:a16="http://schemas.microsoft.com/office/drawing/2014/main" id="{7B87C7AA-E807-40A2-0252-027A790142EE}"/>
              </a:ext>
            </a:extLst>
          </p:cNvPr>
          <p:cNvSpPr txBox="1"/>
          <p:nvPr/>
        </p:nvSpPr>
        <p:spPr>
          <a:xfrm>
            <a:off x="700755" y="20949"/>
            <a:ext cx="10981346" cy="400110"/>
          </a:xfrm>
          <a:prstGeom prst="rect">
            <a:avLst/>
          </a:prstGeom>
          <a:noFill/>
        </p:spPr>
        <p:txBody>
          <a:bodyPr wrap="square">
            <a:spAutoFit/>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Property of the Feature Removable Model (FRM) </a:t>
            </a:r>
            <a:r>
              <a:rPr lang="en-US" sz="2000" b="1" dirty="0">
                <a:latin typeface="Tahoma" panose="020B0604030504040204" pitchFamily="34" charset="0"/>
                <a:ea typeface="Tahoma" panose="020B0604030504040204" pitchFamily="34" charset="0"/>
                <a:cs typeface="Tahoma" panose="020B0604030504040204" pitchFamily="34" charset="0"/>
              </a:rPr>
              <a:t>Without</a:t>
            </a:r>
            <a:r>
              <a:rPr lang="en-US" sz="1800" b="1" dirty="0">
                <a:latin typeface="Tahoma" panose="020B0604030504040204" pitchFamily="34" charset="0"/>
                <a:ea typeface="Tahoma" panose="020B0604030504040204" pitchFamily="34" charset="0"/>
                <a:cs typeface="Tahoma" panose="020B0604030504040204" pitchFamily="34" charset="0"/>
              </a:rPr>
              <a:t> Attack</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039FDD88-669A-DFB4-07EC-BF213F4CC446}"/>
                  </a:ext>
                </a:extLst>
              </p:cNvPr>
              <p:cNvSpPr txBox="1">
                <a:spLocks/>
              </p:cNvSpPr>
              <p:nvPr/>
            </p:nvSpPr>
            <p:spPr>
              <a:xfrm>
                <a:off x="0" y="493517"/>
                <a:ext cx="11759013" cy="162879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lnSpc>
                    <a:spcPct val="150000"/>
                  </a:lnSpc>
                  <a:buFont typeface="Arial" panose="020B0604020202020204" pitchFamily="34" charset="0"/>
                  <a:buChar char="•"/>
                </a:pPr>
                <a:r>
                  <a:rPr lang="en-US" sz="1800" b="1" i="0" dirty="0">
                    <a:effectLst/>
                    <a:latin typeface="Tahoma" panose="020B0604030504040204" pitchFamily="34" charset="0"/>
                    <a:ea typeface="Tahoma" panose="020B0604030504040204" pitchFamily="34" charset="0"/>
                    <a:cs typeface="Tahoma" panose="020B0604030504040204" pitchFamily="34" charset="0"/>
                  </a:rPr>
                  <a:t>Performance Metrics: </a:t>
                </a:r>
                <a14:m>
                  <m:oMath xmlns:m="http://schemas.openxmlformats.org/officeDocument/2006/math">
                    <m:r>
                      <a:rPr lang="en-US" sz="1800" i="1" smtClean="0">
                        <a:solidFill>
                          <a:schemeClr val="tx1"/>
                        </a:solidFill>
                        <a:latin typeface="Cambria Math" panose="02040503050406030204" pitchFamily="18" charset="0"/>
                      </a:rPr>
                      <m:t>𝑃𝑟𝑒𝑐𝑖𝑠𝑖𝑜𝑛</m:t>
                    </m:r>
                    <m:r>
                      <a:rPr lang="en-US" sz="1800" i="1" smtClean="0">
                        <a:solidFill>
                          <a:schemeClr val="tx1"/>
                        </a:solidFill>
                        <a:latin typeface="Cambria Math" panose="02040503050406030204" pitchFamily="18" charset="0"/>
                      </a:rPr>
                      <m:t>=</m:t>
                    </m:r>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𝑡𝑝</m:t>
                        </m:r>
                      </m:num>
                      <m:den>
                        <m:r>
                          <a:rPr lang="en-US" sz="1800" i="1">
                            <a:solidFill>
                              <a:schemeClr val="tx1"/>
                            </a:solidFill>
                            <a:latin typeface="Cambria Math" panose="02040503050406030204" pitchFamily="18" charset="0"/>
                          </a:rPr>
                          <m:t>𝑡𝑝</m:t>
                        </m:r>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𝑓𝑝</m:t>
                        </m:r>
                      </m:den>
                    </m:f>
                  </m:oMath>
                </a14:m>
                <a:r>
                  <a:rPr lang="id-ID"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id-ID" sz="1800" b="0" i="0" kern="100" smtClean="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  </m:t>
                    </m:r>
                    <m:r>
                      <a:rPr lang="en-US" sz="1800" i="1" kern="100" smtClean="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𝑅𝑒𝑐𝑎𝑙𝑙</m:t>
                    </m:r>
                    <m:r>
                      <a:rPr lang="en-US" sz="1800" i="1" kern="100" smtClean="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f>
                      <m:fPr>
                        <m:ctrlP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ctrlPr>
                      </m:fPr>
                      <m:num>
                        <m: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𝑡𝑝</m:t>
                        </m:r>
                      </m:num>
                      <m:den>
                        <m: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𝑡𝑝</m:t>
                        </m:r>
                        <m: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𝑓𝑛</m:t>
                        </m:r>
                      </m:den>
                    </m:f>
                  </m:oMath>
                </a14:m>
                <a:endParaRPr lang="id-ID" sz="1800" b="0" i="0" dirty="0">
                  <a:solidFill>
                    <a:schemeClr val="tx1"/>
                  </a:solidFill>
                  <a:effectLst/>
                  <a:latin typeface="Söhne"/>
                </a:endParaRPr>
              </a:p>
              <a:p>
                <a:pPr marL="171450" lvl="1" indent="-171450">
                  <a:lnSpc>
                    <a:spcPct val="150000"/>
                  </a:lnSpc>
                  <a:buFont typeface="Arial" panose="020B0604020202020204" pitchFamily="34" charset="0"/>
                  <a:buChar char="•"/>
                </a:pPr>
                <a:r>
                  <a:rPr lang="en-US" sz="18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FRM Performance:</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FRM Performance outputs high probabilities for multiple classes. The precision of FRM was slightly lower than that of the original model, but it was still above 0.95, indicating high accuracy.</a:t>
                </a:r>
                <a:endParaRPr lang="id-ID"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Text Placeholder 4">
                <a:extLst>
                  <a:ext uri="{FF2B5EF4-FFF2-40B4-BE49-F238E27FC236}">
                    <a16:creationId xmlns:a16="http://schemas.microsoft.com/office/drawing/2014/main" id="{039FDD88-669A-DFB4-07EC-BF213F4CC446}"/>
                  </a:ext>
                </a:extLst>
              </p:cNvPr>
              <p:cNvSpPr txBox="1">
                <a:spLocks noRot="1" noChangeAspect="1" noMove="1" noResize="1" noEditPoints="1" noAdjustHandles="1" noChangeArrowheads="1" noChangeShapeType="1" noTextEdit="1"/>
              </p:cNvSpPr>
              <p:nvPr/>
            </p:nvSpPr>
            <p:spPr>
              <a:xfrm>
                <a:off x="0" y="493517"/>
                <a:ext cx="11759013" cy="1628794"/>
              </a:xfrm>
              <a:prstGeom prst="rect">
                <a:avLst/>
              </a:prstGeom>
              <a:blipFill>
                <a:blip r:embed="rId3"/>
                <a:stretch>
                  <a:fillRect l="-311" r="-20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CA0A0B1-5F52-7B93-6286-2101658E824B}"/>
              </a:ext>
            </a:extLst>
          </p:cNvPr>
          <p:cNvPicPr>
            <a:picLocks noChangeAspect="1"/>
          </p:cNvPicPr>
          <p:nvPr/>
        </p:nvPicPr>
        <p:blipFill>
          <a:blip r:embed="rId4"/>
          <a:stretch>
            <a:fillRect/>
          </a:stretch>
        </p:blipFill>
        <p:spPr>
          <a:xfrm>
            <a:off x="1616845" y="1985215"/>
            <a:ext cx="9149166" cy="4322372"/>
          </a:xfrm>
          <a:prstGeom prst="rect">
            <a:avLst/>
          </a:prstGeom>
        </p:spPr>
      </p:pic>
    </p:spTree>
    <p:extLst>
      <p:ext uri="{BB962C8B-B14F-4D97-AF65-F5344CB8AC3E}">
        <p14:creationId xmlns:p14="http://schemas.microsoft.com/office/powerpoint/2010/main" val="1637541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F5368-405B-90D5-D824-575861B78491}"/>
              </a:ext>
            </a:extLst>
          </p:cNvPr>
          <p:cNvSpPr>
            <a:spLocks noGrp="1"/>
          </p:cNvSpPr>
          <p:nvPr>
            <p:ph type="dt" sz="half" idx="10"/>
          </p:nvPr>
        </p:nvSpPr>
        <p:spPr/>
        <p:txBody>
          <a:bodyPr/>
          <a:lstStyle/>
          <a:p>
            <a:fld id="{C92CA768-2FC5-4EFA-8CEC-A3C2A8AA6491}" type="datetime1">
              <a:rPr lang="en-US" smtClean="0"/>
              <a:t>1/21/2024</a:t>
            </a:fld>
            <a:endParaRPr lang="en-US" dirty="0"/>
          </a:p>
        </p:txBody>
      </p:sp>
      <p:sp>
        <p:nvSpPr>
          <p:cNvPr id="3" name="Slide Number Placeholder 2">
            <a:extLst>
              <a:ext uri="{FF2B5EF4-FFF2-40B4-BE49-F238E27FC236}">
                <a16:creationId xmlns:a16="http://schemas.microsoft.com/office/drawing/2014/main" id="{FB2B77C8-0F2E-B389-8BE0-0270C7E711E8}"/>
              </a:ext>
            </a:extLst>
          </p:cNvPr>
          <p:cNvSpPr>
            <a:spLocks noGrp="1"/>
          </p:cNvSpPr>
          <p:nvPr>
            <p:ph type="sldNum" sz="quarter" idx="12"/>
          </p:nvPr>
        </p:nvSpPr>
        <p:spPr/>
        <p:txBody>
          <a:bodyPr/>
          <a:lstStyle/>
          <a:p>
            <a:pPr algn="l"/>
            <a:fld id="{FAEF9944-A4F6-4C59-AEBD-678D6480B8EA}" type="slidenum">
              <a:rPr lang="en-US" smtClean="0"/>
              <a:pPr algn="l"/>
              <a:t>45</a:t>
            </a:fld>
            <a:endParaRPr lang="en-US" dirty="0"/>
          </a:p>
        </p:txBody>
      </p:sp>
      <p:pic>
        <p:nvPicPr>
          <p:cNvPr id="6" name="Picture 5" descr="A chart with numbers and text">
            <a:extLst>
              <a:ext uri="{FF2B5EF4-FFF2-40B4-BE49-F238E27FC236}">
                <a16:creationId xmlns:a16="http://schemas.microsoft.com/office/drawing/2014/main" id="{49E9919D-74D2-9A7A-B683-AD5EF280A19F}"/>
              </a:ext>
            </a:extLst>
          </p:cNvPr>
          <p:cNvPicPr>
            <a:picLocks noChangeAspect="1"/>
          </p:cNvPicPr>
          <p:nvPr/>
        </p:nvPicPr>
        <p:blipFill>
          <a:blip r:embed="rId2"/>
          <a:stretch>
            <a:fillRect/>
          </a:stretch>
        </p:blipFill>
        <p:spPr>
          <a:xfrm>
            <a:off x="3268" y="505949"/>
            <a:ext cx="7569698" cy="6405128"/>
          </a:xfrm>
          <a:prstGeom prst="rect">
            <a:avLst/>
          </a:prstGeom>
        </p:spPr>
      </p:pic>
      <p:sp>
        <p:nvSpPr>
          <p:cNvPr id="5" name="TextBox 4">
            <a:extLst>
              <a:ext uri="{FF2B5EF4-FFF2-40B4-BE49-F238E27FC236}">
                <a16:creationId xmlns:a16="http://schemas.microsoft.com/office/drawing/2014/main" id="{4819A554-550B-E79D-3880-C0E6953D201B}"/>
              </a:ext>
            </a:extLst>
          </p:cNvPr>
          <p:cNvSpPr txBox="1"/>
          <p:nvPr/>
        </p:nvSpPr>
        <p:spPr>
          <a:xfrm>
            <a:off x="7572966" y="1674336"/>
            <a:ext cx="4469498" cy="3737946"/>
          </a:xfrm>
          <a:prstGeom prst="rect">
            <a:avLst/>
          </a:prstGeom>
          <a:noFill/>
        </p:spPr>
        <p:txBody>
          <a:bodyPr wrap="square">
            <a:spAutoFit/>
          </a:bodyPr>
          <a:lstStyle/>
          <a:p>
            <a:pPr rtl="0">
              <a:lnSpc>
                <a:spcPct val="150000"/>
              </a:lnSpc>
            </a:pPr>
            <a:r>
              <a:rPr lang="en-US" sz="2000" dirty="0">
                <a:solidFill>
                  <a:srgbClr val="1F1F1F"/>
                </a:solidFill>
                <a:effectLst/>
                <a:latin typeface="Google Sans"/>
              </a:rPr>
              <a:t>• </a:t>
            </a:r>
            <a:r>
              <a:rPr lang="en-US" sz="2000" b="0" dirty="0">
                <a:solidFill>
                  <a:srgbClr val="1F1F1F"/>
                </a:solidFill>
                <a:effectLst/>
                <a:latin typeface="Google Sans"/>
              </a:rPr>
              <a:t>Attack Success:</a:t>
            </a:r>
            <a:r>
              <a:rPr lang="en-US" sz="2000" dirty="0">
                <a:solidFill>
                  <a:srgbClr val="1F1F1F"/>
                </a:solidFill>
                <a:effectLst/>
                <a:latin typeface="Google Sans"/>
              </a:rPr>
              <a:t> Target class probability exceeding 0.60.</a:t>
            </a:r>
          </a:p>
          <a:p>
            <a:pPr rtl="0">
              <a:lnSpc>
                <a:spcPct val="150000"/>
              </a:lnSpc>
            </a:pPr>
            <a:r>
              <a:rPr lang="en-US" sz="2000" dirty="0">
                <a:solidFill>
                  <a:srgbClr val="1F1F1F"/>
                </a:solidFill>
                <a:effectLst/>
                <a:latin typeface="Google Sans"/>
              </a:rPr>
              <a:t>• </a:t>
            </a:r>
            <a:r>
              <a:rPr lang="en-US" sz="2000" b="0" dirty="0">
                <a:solidFill>
                  <a:srgbClr val="1F1F1F"/>
                </a:solidFill>
                <a:effectLst/>
                <a:latin typeface="Google Sans"/>
              </a:rPr>
              <a:t>Vulnerability:</a:t>
            </a:r>
            <a:r>
              <a:rPr lang="en-US" sz="2000" dirty="0">
                <a:solidFill>
                  <a:srgbClr val="1F1F1F"/>
                </a:solidFill>
                <a:effectLst/>
                <a:latin typeface="Google Sans"/>
              </a:rPr>
              <a:t> Ankle, wrist, and chest sensors are most vulnerable to diverse attacks. </a:t>
            </a:r>
          </a:p>
          <a:p>
            <a:pPr rtl="0">
              <a:lnSpc>
                <a:spcPct val="150000"/>
              </a:lnSpc>
            </a:pPr>
            <a:r>
              <a:rPr lang="en-US" sz="2000" dirty="0">
                <a:solidFill>
                  <a:srgbClr val="1F1F1F"/>
                </a:solidFill>
                <a:effectLst/>
                <a:latin typeface="Google Sans"/>
              </a:rPr>
              <a:t>• </a:t>
            </a:r>
            <a:r>
              <a:rPr lang="en-US" sz="2000" b="0" dirty="0">
                <a:solidFill>
                  <a:srgbClr val="1F1F1F"/>
                </a:solidFill>
                <a:effectLst/>
                <a:latin typeface="Google Sans"/>
              </a:rPr>
              <a:t>Attack Focus:</a:t>
            </a:r>
            <a:r>
              <a:rPr lang="en-US" sz="2000" dirty="0">
                <a:solidFill>
                  <a:srgbClr val="1F1F1F"/>
                </a:solidFill>
                <a:effectLst/>
                <a:latin typeface="Google Sans"/>
              </a:rPr>
              <a:t> This section focuses on successful attacks, which vary in success rate.</a:t>
            </a:r>
          </a:p>
        </p:txBody>
      </p:sp>
      <p:sp>
        <p:nvSpPr>
          <p:cNvPr id="11" name="TextBox 10">
            <a:extLst>
              <a:ext uri="{FF2B5EF4-FFF2-40B4-BE49-F238E27FC236}">
                <a16:creationId xmlns:a16="http://schemas.microsoft.com/office/drawing/2014/main" id="{59E2AB3F-B80B-AE8D-D603-79495DBE8F8A}"/>
              </a:ext>
            </a:extLst>
          </p:cNvPr>
          <p:cNvSpPr txBox="1"/>
          <p:nvPr/>
        </p:nvSpPr>
        <p:spPr>
          <a:xfrm>
            <a:off x="7572966" y="505949"/>
            <a:ext cx="4469498" cy="954107"/>
          </a:xfrm>
          <a:prstGeom prst="rect">
            <a:avLst/>
          </a:prstGeom>
          <a:noFill/>
        </p:spPr>
        <p:txBody>
          <a:bodyPr wrap="square">
            <a:sp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Property of the Attack on FRM</a:t>
            </a:r>
          </a:p>
        </p:txBody>
      </p:sp>
    </p:spTree>
    <p:extLst>
      <p:ext uri="{BB962C8B-B14F-4D97-AF65-F5344CB8AC3E}">
        <p14:creationId xmlns:p14="http://schemas.microsoft.com/office/powerpoint/2010/main" val="1215408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75C015-B859-987B-62D1-A5E875B54DA2}"/>
              </a:ext>
            </a:extLst>
          </p:cNvPr>
          <p:cNvSpPr>
            <a:spLocks noGrp="1"/>
          </p:cNvSpPr>
          <p:nvPr>
            <p:ph type="dt" sz="half" idx="10"/>
          </p:nvPr>
        </p:nvSpPr>
        <p:spPr/>
        <p:txBody>
          <a:bodyPr/>
          <a:lstStyle/>
          <a:p>
            <a:fld id="{3B25ADE1-FF78-4AF4-A94F-446A71A1C9B3}" type="datetime1">
              <a:rPr lang="en-US" smtClean="0"/>
              <a:t>1/21/2024</a:t>
            </a:fld>
            <a:endParaRPr lang="en-US" dirty="0"/>
          </a:p>
        </p:txBody>
      </p:sp>
      <p:sp>
        <p:nvSpPr>
          <p:cNvPr id="3" name="Slide Number Placeholder 2">
            <a:extLst>
              <a:ext uri="{FF2B5EF4-FFF2-40B4-BE49-F238E27FC236}">
                <a16:creationId xmlns:a16="http://schemas.microsoft.com/office/drawing/2014/main" id="{FF0996FE-333B-5EDD-7B8C-EDD601D09007}"/>
              </a:ext>
            </a:extLst>
          </p:cNvPr>
          <p:cNvSpPr>
            <a:spLocks noGrp="1"/>
          </p:cNvSpPr>
          <p:nvPr>
            <p:ph type="sldNum" sz="quarter" idx="12"/>
          </p:nvPr>
        </p:nvSpPr>
        <p:spPr/>
        <p:txBody>
          <a:bodyPr/>
          <a:lstStyle/>
          <a:p>
            <a:pPr algn="l"/>
            <a:fld id="{FAEF9944-A4F6-4C59-AEBD-678D6480B8EA}" type="slidenum">
              <a:rPr lang="en-US" smtClean="0"/>
              <a:pPr algn="l"/>
              <a:t>46</a:t>
            </a:fld>
            <a:endParaRPr lang="en-US" dirty="0"/>
          </a:p>
        </p:txBody>
      </p:sp>
      <p:sp>
        <p:nvSpPr>
          <p:cNvPr id="5" name="TextBox 4">
            <a:extLst>
              <a:ext uri="{FF2B5EF4-FFF2-40B4-BE49-F238E27FC236}">
                <a16:creationId xmlns:a16="http://schemas.microsoft.com/office/drawing/2014/main" id="{C3FF9C6E-534E-D009-9299-AD0D13DDB4B9}"/>
              </a:ext>
            </a:extLst>
          </p:cNvPr>
          <p:cNvSpPr txBox="1"/>
          <p:nvPr/>
        </p:nvSpPr>
        <p:spPr>
          <a:xfrm>
            <a:off x="2723972" y="323808"/>
            <a:ext cx="6097424" cy="369332"/>
          </a:xfrm>
          <a:prstGeom prst="rect">
            <a:avLst/>
          </a:prstGeom>
          <a:noFill/>
        </p:spPr>
        <p:txBody>
          <a:bodyPr wrap="square">
            <a:spAutoFit/>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Accuracy of Attack Detection</a:t>
            </a:r>
          </a:p>
        </p:txBody>
      </p:sp>
      <p:pic>
        <p:nvPicPr>
          <p:cNvPr id="6" name="Picture 5" descr="A graph with a line and a red line&#10;&#10;Description automatically generated">
            <a:extLst>
              <a:ext uri="{FF2B5EF4-FFF2-40B4-BE49-F238E27FC236}">
                <a16:creationId xmlns:a16="http://schemas.microsoft.com/office/drawing/2014/main" id="{A7F1059C-4591-F608-F797-BE3328B3A4DF}"/>
              </a:ext>
            </a:extLst>
          </p:cNvPr>
          <p:cNvPicPr>
            <a:picLocks noChangeAspect="1"/>
          </p:cNvPicPr>
          <p:nvPr/>
        </p:nvPicPr>
        <p:blipFill>
          <a:blip r:embed="rId2"/>
          <a:stretch>
            <a:fillRect/>
          </a:stretch>
        </p:blipFill>
        <p:spPr>
          <a:xfrm>
            <a:off x="7425293" y="725245"/>
            <a:ext cx="4023360" cy="2585025"/>
          </a:xfrm>
          <a:prstGeom prst="rect">
            <a:avLst/>
          </a:prstGeom>
        </p:spPr>
      </p:pic>
      <p:pic>
        <p:nvPicPr>
          <p:cNvPr id="7" name="Picture 6" descr="A graph with a red line and blue line">
            <a:extLst>
              <a:ext uri="{FF2B5EF4-FFF2-40B4-BE49-F238E27FC236}">
                <a16:creationId xmlns:a16="http://schemas.microsoft.com/office/drawing/2014/main" id="{ACD47828-104C-FA40-24D2-3A7752C57171}"/>
              </a:ext>
            </a:extLst>
          </p:cNvPr>
          <p:cNvPicPr>
            <a:picLocks noChangeAspect="1"/>
          </p:cNvPicPr>
          <p:nvPr/>
        </p:nvPicPr>
        <p:blipFill>
          <a:blip r:embed="rId3"/>
          <a:stretch>
            <a:fillRect/>
          </a:stretch>
        </p:blipFill>
        <p:spPr>
          <a:xfrm>
            <a:off x="7517273" y="3547731"/>
            <a:ext cx="4023360" cy="2618167"/>
          </a:xfrm>
          <a:prstGeom prst="rect">
            <a:avLst/>
          </a:prstGeom>
        </p:spPr>
      </p:pic>
      <p:sp>
        <p:nvSpPr>
          <p:cNvPr id="9" name="TextBox 8">
            <a:extLst>
              <a:ext uri="{FF2B5EF4-FFF2-40B4-BE49-F238E27FC236}">
                <a16:creationId xmlns:a16="http://schemas.microsoft.com/office/drawing/2014/main" id="{FCC271DA-1F6D-BFB1-07B9-A45213EE572F}"/>
              </a:ext>
            </a:extLst>
          </p:cNvPr>
          <p:cNvSpPr txBox="1"/>
          <p:nvPr/>
        </p:nvSpPr>
        <p:spPr>
          <a:xfrm>
            <a:off x="279448" y="725244"/>
            <a:ext cx="6097424" cy="4524315"/>
          </a:xfrm>
          <a:prstGeom prst="rect">
            <a:avLst/>
          </a:prstGeom>
          <a:noFill/>
        </p:spPr>
        <p:txBody>
          <a:bodyPr wrap="square">
            <a:spAutoFit/>
          </a:bodyPr>
          <a:lstStyle/>
          <a:p>
            <a:pPr marL="342900" indent="-342900" algn="l">
              <a:buFont typeface="+mj-lt"/>
              <a:buAutoNum type="arabicPeriod"/>
            </a:pPr>
            <a:r>
              <a:rPr lang="en-US" b="0" i="0" dirty="0">
                <a:solidFill>
                  <a:srgbClr val="1F1F1F"/>
                </a:solidFill>
                <a:effectLst/>
                <a:latin typeface="Google Sans"/>
              </a:rPr>
              <a:t>Metrics:</a:t>
            </a:r>
          </a:p>
          <a:p>
            <a:pPr marL="742950" lvl="1" indent="-285750">
              <a:buFont typeface="Arial" panose="020B0604020202020204" pitchFamily="34" charset="0"/>
              <a:buChar char="•"/>
            </a:pPr>
            <a:r>
              <a:rPr lang="en-US" b="0" i="0" dirty="0">
                <a:solidFill>
                  <a:srgbClr val="1F1F1F"/>
                </a:solidFill>
                <a:effectLst/>
                <a:latin typeface="Google Sans"/>
              </a:rPr>
              <a:t>FNR (False Negative Rate): Percentage of undetected attacks.</a:t>
            </a:r>
          </a:p>
          <a:p>
            <a:pPr marL="742950" lvl="1" indent="-285750">
              <a:buFont typeface="Arial" panose="020B0604020202020204" pitchFamily="34" charset="0"/>
              <a:buChar char="•"/>
            </a:pPr>
            <a:r>
              <a:rPr lang="en-US" b="0" i="0" dirty="0">
                <a:solidFill>
                  <a:srgbClr val="1F1F1F"/>
                </a:solidFill>
                <a:effectLst/>
                <a:latin typeface="Google Sans"/>
              </a:rPr>
              <a:t>FPR (False Positive Rate): Percentage of clean data incorrectly flagged as attacks.</a:t>
            </a:r>
          </a:p>
          <a:p>
            <a:pPr marL="342900" indent="-342900" algn="l">
              <a:buFont typeface="+mj-lt"/>
              <a:buAutoNum type="arabicPeriod" startAt="2"/>
            </a:pPr>
            <a:r>
              <a:rPr lang="en-US" b="0" i="0" dirty="0">
                <a:solidFill>
                  <a:srgbClr val="1F1F1F"/>
                </a:solidFill>
                <a:effectLst/>
                <a:latin typeface="Google Sans"/>
              </a:rPr>
              <a:t>Formulae:</a:t>
            </a:r>
          </a:p>
          <a:p>
            <a:pPr marL="742950" lvl="1" indent="-285750">
              <a:buFont typeface="Arial" panose="020B0604020202020204" pitchFamily="34" charset="0"/>
              <a:buChar char="•"/>
            </a:pPr>
            <a:r>
              <a:rPr lang="en-US" b="0" i="0" dirty="0">
                <a:solidFill>
                  <a:srgbClr val="1F1F1F"/>
                </a:solidFill>
                <a:effectLst/>
                <a:latin typeface="Google Sans"/>
              </a:rPr>
              <a:t>FNR = FN / (FN + TP)</a:t>
            </a:r>
          </a:p>
          <a:p>
            <a:pPr marL="742950" lvl="1" indent="-285750">
              <a:buFont typeface="Arial" panose="020B0604020202020204" pitchFamily="34" charset="0"/>
              <a:buChar char="•"/>
            </a:pPr>
            <a:r>
              <a:rPr lang="en-US" b="0" i="0" dirty="0">
                <a:solidFill>
                  <a:srgbClr val="1F1F1F"/>
                </a:solidFill>
                <a:effectLst/>
                <a:latin typeface="Google Sans"/>
              </a:rPr>
              <a:t>FPR = FP / (FP + TN)</a:t>
            </a:r>
          </a:p>
          <a:p>
            <a:pPr marL="342900" indent="-342900" algn="l">
              <a:buFont typeface="+mj-lt"/>
              <a:buAutoNum type="arabicPeriod" startAt="3"/>
            </a:pPr>
            <a:r>
              <a:rPr lang="en-US" b="0" i="0" dirty="0">
                <a:solidFill>
                  <a:srgbClr val="1F1F1F"/>
                </a:solidFill>
                <a:effectLst/>
                <a:latin typeface="Google Sans"/>
              </a:rPr>
              <a:t>Parameter Impact:</a:t>
            </a:r>
          </a:p>
          <a:p>
            <a:pPr marL="800100" lvl="1" indent="-342900">
              <a:buFont typeface="Arial" panose="020B0604020202020204" pitchFamily="34" charset="0"/>
              <a:buChar char="•"/>
            </a:pPr>
            <a:r>
              <a:rPr lang="el-GR" b="0" i="0" dirty="0">
                <a:solidFill>
                  <a:srgbClr val="1F1F1F"/>
                </a:solidFill>
                <a:effectLst/>
                <a:latin typeface="Google Sans"/>
              </a:rPr>
              <a:t>α </a:t>
            </a:r>
            <a:r>
              <a:rPr lang="en-US" b="0" i="0" dirty="0">
                <a:solidFill>
                  <a:srgbClr val="1F1F1F"/>
                </a:solidFill>
                <a:effectLst/>
                <a:latin typeface="Google Sans"/>
              </a:rPr>
              <a:t>and </a:t>
            </a:r>
            <a:r>
              <a:rPr lang="el-GR" b="0" i="0" dirty="0">
                <a:solidFill>
                  <a:srgbClr val="1F1F1F"/>
                </a:solidFill>
                <a:effectLst/>
                <a:latin typeface="Google Sans"/>
              </a:rPr>
              <a:t>β </a:t>
            </a:r>
            <a:r>
              <a:rPr lang="en-US" b="0" i="0" dirty="0">
                <a:solidFill>
                  <a:srgbClr val="1F1F1F"/>
                </a:solidFill>
                <a:effectLst/>
                <a:latin typeface="Google Sans"/>
              </a:rPr>
              <a:t>parameters significantly affect detection.</a:t>
            </a:r>
          </a:p>
          <a:p>
            <a:pPr marL="800100" lvl="1" indent="-342900">
              <a:buFont typeface="Arial" panose="020B0604020202020204" pitchFamily="34" charset="0"/>
              <a:buChar char="•"/>
            </a:pPr>
            <a:r>
              <a:rPr lang="en-US" b="0" i="0" dirty="0">
                <a:solidFill>
                  <a:srgbClr val="1F1F1F"/>
                </a:solidFill>
                <a:effectLst/>
                <a:latin typeface="Google Sans"/>
              </a:rPr>
              <a:t>Higher values of </a:t>
            </a:r>
            <a:r>
              <a:rPr lang="el-GR" b="0" i="0" dirty="0">
                <a:solidFill>
                  <a:srgbClr val="1F1F1F"/>
                </a:solidFill>
                <a:effectLst/>
                <a:latin typeface="Google Sans"/>
              </a:rPr>
              <a:t>α </a:t>
            </a:r>
            <a:r>
              <a:rPr lang="en-US" b="0" i="0" dirty="0">
                <a:solidFill>
                  <a:srgbClr val="1F1F1F"/>
                </a:solidFill>
                <a:effectLst/>
                <a:latin typeface="Google Sans"/>
              </a:rPr>
              <a:t>and </a:t>
            </a:r>
            <a:r>
              <a:rPr lang="el-GR" b="0" i="0" dirty="0">
                <a:solidFill>
                  <a:srgbClr val="1F1F1F"/>
                </a:solidFill>
                <a:effectLst/>
                <a:latin typeface="Google Sans"/>
              </a:rPr>
              <a:t>β </a:t>
            </a:r>
            <a:r>
              <a:rPr lang="en-US" b="0" i="0" dirty="0">
                <a:solidFill>
                  <a:srgbClr val="1F1F1F"/>
                </a:solidFill>
                <a:effectLst/>
                <a:latin typeface="Google Sans"/>
              </a:rPr>
              <a:t>reduce FPR but increase FNR.</a:t>
            </a:r>
          </a:p>
          <a:p>
            <a:pPr marL="342900" indent="-342900" algn="l">
              <a:buFont typeface="+mj-lt"/>
              <a:buAutoNum type="arabicPeriod" startAt="3"/>
            </a:pPr>
            <a:r>
              <a:rPr lang="en-US" b="0" i="0" dirty="0">
                <a:solidFill>
                  <a:srgbClr val="1F1F1F"/>
                </a:solidFill>
                <a:effectLst/>
                <a:latin typeface="Google Sans"/>
              </a:rPr>
              <a:t>Trade-Off:</a:t>
            </a:r>
          </a:p>
          <a:p>
            <a:pPr marL="800100" lvl="1" indent="-342900">
              <a:buFont typeface="Arial" panose="020B0604020202020204" pitchFamily="34" charset="0"/>
              <a:buChar char="•"/>
            </a:pPr>
            <a:r>
              <a:rPr lang="en-US" b="0" i="0" dirty="0">
                <a:solidFill>
                  <a:srgbClr val="1F1F1F"/>
                </a:solidFill>
                <a:effectLst/>
                <a:latin typeface="Google Sans"/>
              </a:rPr>
              <a:t>Minimizing false alarms increases missed attacks.</a:t>
            </a:r>
          </a:p>
          <a:p>
            <a:pPr marL="342900" indent="-342900" algn="l">
              <a:buFont typeface="+mj-lt"/>
              <a:buAutoNum type="arabicPeriod" startAt="3"/>
            </a:pPr>
            <a:r>
              <a:rPr lang="en-US" b="0" i="0" dirty="0">
                <a:solidFill>
                  <a:srgbClr val="1F1F1F"/>
                </a:solidFill>
                <a:effectLst/>
                <a:latin typeface="Google Sans"/>
              </a:rPr>
              <a:t>Optimization:</a:t>
            </a:r>
          </a:p>
          <a:p>
            <a:pPr marL="800100" lvl="1" indent="-342900">
              <a:buFont typeface="Arial" panose="020B0604020202020204" pitchFamily="34" charset="0"/>
              <a:buChar char="•"/>
            </a:pPr>
            <a:r>
              <a:rPr lang="en-US" b="0" i="0" dirty="0">
                <a:solidFill>
                  <a:srgbClr val="1F1F1F"/>
                </a:solidFill>
                <a:effectLst/>
                <a:latin typeface="Google Sans"/>
              </a:rPr>
              <a:t>Achieved FNR &lt; 0.03 and FPR &lt; 0.06, demonstrating effective and balanced attack detection.</a:t>
            </a:r>
          </a:p>
        </p:txBody>
      </p:sp>
      <p:sp>
        <p:nvSpPr>
          <p:cNvPr id="10" name="TextBox 9">
            <a:extLst>
              <a:ext uri="{FF2B5EF4-FFF2-40B4-BE49-F238E27FC236}">
                <a16:creationId xmlns:a16="http://schemas.microsoft.com/office/drawing/2014/main" id="{D292504D-ABEA-216D-23F1-F8A5F3AE948F}"/>
              </a:ext>
            </a:extLst>
          </p:cNvPr>
          <p:cNvSpPr txBox="1"/>
          <p:nvPr/>
        </p:nvSpPr>
        <p:spPr>
          <a:xfrm>
            <a:off x="7738801" y="3310269"/>
            <a:ext cx="3396343" cy="200055"/>
          </a:xfrm>
          <a:prstGeom prst="rect">
            <a:avLst/>
          </a:prstGeom>
          <a:noFill/>
        </p:spPr>
        <p:txBody>
          <a:bodyPr wrap="square">
            <a:spAutoFit/>
          </a:bodyPr>
          <a:lstStyle/>
          <a:p>
            <a:r>
              <a:rPr lang="en-US" sz="700" dirty="0"/>
              <a:t>The results of impact when FNR and FPR were α value is changing and β = 0.1</a:t>
            </a:r>
          </a:p>
        </p:txBody>
      </p:sp>
      <p:sp>
        <p:nvSpPr>
          <p:cNvPr id="11" name="TextBox 10">
            <a:extLst>
              <a:ext uri="{FF2B5EF4-FFF2-40B4-BE49-F238E27FC236}">
                <a16:creationId xmlns:a16="http://schemas.microsoft.com/office/drawing/2014/main" id="{6AC02F46-1E61-41CA-E22C-737AE47992F5}"/>
              </a:ext>
            </a:extLst>
          </p:cNvPr>
          <p:cNvSpPr txBox="1"/>
          <p:nvPr/>
        </p:nvSpPr>
        <p:spPr>
          <a:xfrm>
            <a:off x="8455456" y="6165898"/>
            <a:ext cx="2486270" cy="200055"/>
          </a:xfrm>
          <a:prstGeom prst="rect">
            <a:avLst/>
          </a:prstGeom>
          <a:noFill/>
        </p:spPr>
        <p:txBody>
          <a:bodyPr wrap="square">
            <a:spAutoFit/>
          </a:bodyPr>
          <a:lstStyle/>
          <a:p>
            <a:r>
              <a:rPr lang="en-US" sz="700" dirty="0"/>
              <a:t>result of impact when the β value is changing and α = 0.7</a:t>
            </a:r>
          </a:p>
        </p:txBody>
      </p:sp>
    </p:spTree>
    <p:extLst>
      <p:ext uri="{BB962C8B-B14F-4D97-AF65-F5344CB8AC3E}">
        <p14:creationId xmlns:p14="http://schemas.microsoft.com/office/powerpoint/2010/main" val="2103280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55CAAA-F40E-4B64-CE72-835243044EA0}"/>
              </a:ext>
            </a:extLst>
          </p:cNvPr>
          <p:cNvSpPr>
            <a:spLocks noGrp="1"/>
          </p:cNvSpPr>
          <p:nvPr>
            <p:ph type="dt" sz="half" idx="10"/>
          </p:nvPr>
        </p:nvSpPr>
        <p:spPr/>
        <p:txBody>
          <a:bodyPr/>
          <a:lstStyle/>
          <a:p>
            <a:fld id="{2C0BED06-5AFD-4999-8524-BCB938B77E52}" type="datetime1">
              <a:rPr lang="en-US" smtClean="0"/>
              <a:t>1/21/2024</a:t>
            </a:fld>
            <a:endParaRPr lang="en-US" dirty="0"/>
          </a:p>
        </p:txBody>
      </p:sp>
      <p:sp>
        <p:nvSpPr>
          <p:cNvPr id="3" name="Slide Number Placeholder 2">
            <a:extLst>
              <a:ext uri="{FF2B5EF4-FFF2-40B4-BE49-F238E27FC236}">
                <a16:creationId xmlns:a16="http://schemas.microsoft.com/office/drawing/2014/main" id="{2131A087-5F3D-C677-0C52-14265E8C27BD}"/>
              </a:ext>
            </a:extLst>
          </p:cNvPr>
          <p:cNvSpPr>
            <a:spLocks noGrp="1"/>
          </p:cNvSpPr>
          <p:nvPr>
            <p:ph type="sldNum" sz="quarter" idx="12"/>
          </p:nvPr>
        </p:nvSpPr>
        <p:spPr/>
        <p:txBody>
          <a:bodyPr/>
          <a:lstStyle/>
          <a:p>
            <a:pPr algn="l"/>
            <a:fld id="{FAEF9944-A4F6-4C59-AEBD-678D6480B8EA}" type="slidenum">
              <a:rPr lang="en-US" smtClean="0"/>
              <a:pPr algn="l"/>
              <a:t>47</a:t>
            </a:fld>
            <a:endParaRPr lang="en-US" dirty="0"/>
          </a:p>
        </p:txBody>
      </p:sp>
      <p:pic>
        <p:nvPicPr>
          <p:cNvPr id="4" name="Picture 3" descr="A screenshot of a computer">
            <a:extLst>
              <a:ext uri="{FF2B5EF4-FFF2-40B4-BE49-F238E27FC236}">
                <a16:creationId xmlns:a16="http://schemas.microsoft.com/office/drawing/2014/main" id="{D153C7E2-2C42-E419-3966-13176A586DE8}"/>
              </a:ext>
            </a:extLst>
          </p:cNvPr>
          <p:cNvPicPr>
            <a:picLocks noChangeAspect="1"/>
          </p:cNvPicPr>
          <p:nvPr/>
        </p:nvPicPr>
        <p:blipFill>
          <a:blip r:embed="rId3"/>
          <a:stretch>
            <a:fillRect/>
          </a:stretch>
        </p:blipFill>
        <p:spPr>
          <a:xfrm>
            <a:off x="165642" y="793715"/>
            <a:ext cx="5283630" cy="4483412"/>
          </a:xfrm>
          <a:prstGeom prst="rect">
            <a:avLst/>
          </a:prstGeom>
        </p:spPr>
      </p:pic>
      <p:pic>
        <p:nvPicPr>
          <p:cNvPr id="5" name="Picture 4" descr="A screen shot of a chart">
            <a:extLst>
              <a:ext uri="{FF2B5EF4-FFF2-40B4-BE49-F238E27FC236}">
                <a16:creationId xmlns:a16="http://schemas.microsoft.com/office/drawing/2014/main" id="{74542986-75BA-DE7B-E0E2-254F626FD85F}"/>
              </a:ext>
            </a:extLst>
          </p:cNvPr>
          <p:cNvPicPr>
            <a:picLocks noChangeAspect="1"/>
          </p:cNvPicPr>
          <p:nvPr/>
        </p:nvPicPr>
        <p:blipFill>
          <a:blip r:embed="rId4"/>
          <a:stretch>
            <a:fillRect/>
          </a:stretch>
        </p:blipFill>
        <p:spPr>
          <a:xfrm>
            <a:off x="6814278" y="825005"/>
            <a:ext cx="5212080" cy="4412989"/>
          </a:xfrm>
          <a:prstGeom prst="rect">
            <a:avLst/>
          </a:prstGeom>
        </p:spPr>
      </p:pic>
      <p:sp>
        <p:nvSpPr>
          <p:cNvPr id="6" name="TextBox 5">
            <a:extLst>
              <a:ext uri="{FF2B5EF4-FFF2-40B4-BE49-F238E27FC236}">
                <a16:creationId xmlns:a16="http://schemas.microsoft.com/office/drawing/2014/main" id="{404ACC59-8C82-61E9-F6CE-186348CAA0C4}"/>
              </a:ext>
            </a:extLst>
          </p:cNvPr>
          <p:cNvSpPr txBox="1"/>
          <p:nvPr/>
        </p:nvSpPr>
        <p:spPr>
          <a:xfrm>
            <a:off x="989244" y="5232070"/>
            <a:ext cx="4114800" cy="338554"/>
          </a:xfrm>
          <a:prstGeom prst="rect">
            <a:avLst/>
          </a:prstGeom>
          <a:noFill/>
        </p:spPr>
        <p:txBody>
          <a:bodyPr wrap="square">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Recall Of Detected Sensors</a:t>
            </a:r>
          </a:p>
        </p:txBody>
      </p:sp>
      <p:sp>
        <p:nvSpPr>
          <p:cNvPr id="7" name="TextBox 6">
            <a:extLst>
              <a:ext uri="{FF2B5EF4-FFF2-40B4-BE49-F238E27FC236}">
                <a16:creationId xmlns:a16="http://schemas.microsoft.com/office/drawing/2014/main" id="{6A9A718F-9204-45F3-D088-DE28B1F91A92}"/>
              </a:ext>
            </a:extLst>
          </p:cNvPr>
          <p:cNvSpPr txBox="1"/>
          <p:nvPr/>
        </p:nvSpPr>
        <p:spPr>
          <a:xfrm>
            <a:off x="7654308" y="5274744"/>
            <a:ext cx="4114800" cy="338554"/>
          </a:xfrm>
          <a:prstGeom prst="rect">
            <a:avLst/>
          </a:prstGeom>
          <a:noFill/>
        </p:spPr>
        <p:txBody>
          <a:bodyPr wrap="square">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Precision Of Detected Sensors</a:t>
            </a:r>
          </a:p>
        </p:txBody>
      </p:sp>
      <p:sp>
        <p:nvSpPr>
          <p:cNvPr id="9" name="TextBox 8">
            <a:extLst>
              <a:ext uri="{FF2B5EF4-FFF2-40B4-BE49-F238E27FC236}">
                <a16:creationId xmlns:a16="http://schemas.microsoft.com/office/drawing/2014/main" id="{23AF70AF-D8B2-19F9-D12E-36540BB1BFE2}"/>
              </a:ext>
            </a:extLst>
          </p:cNvPr>
          <p:cNvSpPr txBox="1"/>
          <p:nvPr/>
        </p:nvSpPr>
        <p:spPr>
          <a:xfrm>
            <a:off x="581114" y="13545"/>
            <a:ext cx="11032621" cy="707886"/>
          </a:xfrm>
          <a:prstGeom prst="rect">
            <a:avLst/>
          </a:prstGeom>
          <a:noFill/>
        </p:spPr>
        <p:txBody>
          <a:bodyPr wrap="square">
            <a:spAutoFit/>
          </a:bodyPr>
          <a:lstStyle/>
          <a:p>
            <a:pPr algn="ctr"/>
            <a:r>
              <a:rPr lang="en-US" sz="2000" b="1" dirty="0"/>
              <a:t>Accuracy of Detecting Compromised Sensors </a:t>
            </a:r>
          </a:p>
          <a:p>
            <a:pPr algn="ctr"/>
            <a:r>
              <a:rPr lang="en-US" sz="2000" b="1" dirty="0"/>
              <a:t>Used by Attacker</a:t>
            </a:r>
          </a:p>
        </p:txBody>
      </p:sp>
      <p:sp>
        <p:nvSpPr>
          <p:cNvPr id="10" name="Rectangle 1">
            <a:extLst>
              <a:ext uri="{FF2B5EF4-FFF2-40B4-BE49-F238E27FC236}">
                <a16:creationId xmlns:a16="http://schemas.microsoft.com/office/drawing/2014/main" id="{F07172E6-C2F3-A94F-2750-5614D5B2F829}"/>
              </a:ext>
            </a:extLst>
          </p:cNvPr>
          <p:cNvSpPr>
            <a:spLocks noChangeArrowheads="1"/>
          </p:cNvSpPr>
          <p:nvPr/>
        </p:nvSpPr>
        <p:spPr bwMode="auto">
          <a:xfrm>
            <a:off x="562060" y="6059624"/>
            <a:ext cx="110326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1F1F1F"/>
                </a:solidFill>
                <a:effectLst/>
                <a:latin typeface="Arial" panose="020B0604020202020204" pitchFamily="34" charset="0"/>
                <a:ea typeface="Google Sans"/>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BA1106A2-2821-1749-086E-018930B05049}"/>
              </a:ext>
            </a:extLst>
          </p:cNvPr>
          <p:cNvSpPr txBox="1"/>
          <p:nvPr/>
        </p:nvSpPr>
        <p:spPr>
          <a:xfrm>
            <a:off x="562060" y="5551792"/>
            <a:ext cx="11014992" cy="646331"/>
          </a:xfrm>
          <a:prstGeom prst="rect">
            <a:avLst/>
          </a:prstGeom>
          <a:noFill/>
        </p:spPr>
        <p:txBody>
          <a:bodyPr wrap="square">
            <a:spAutoFit/>
          </a:bodyPr>
          <a:lstStyle/>
          <a:p>
            <a:pPr algn="ctr"/>
            <a:r>
              <a:rPr lang="en-US" sz="1800" b="1"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The FRM achieved a high 'Recall Of Detected Sensors' (0.92 overall), indicating most sensors used in AEs are correctly detected</a:t>
            </a:r>
          </a:p>
        </p:txBody>
      </p:sp>
    </p:spTree>
    <p:extLst>
      <p:ext uri="{BB962C8B-B14F-4D97-AF65-F5344CB8AC3E}">
        <p14:creationId xmlns:p14="http://schemas.microsoft.com/office/powerpoint/2010/main" val="3434206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A99DE-5DEF-20B9-6333-A99B27B2BB38}"/>
              </a:ext>
            </a:extLst>
          </p:cNvPr>
          <p:cNvSpPr>
            <a:spLocks noGrp="1"/>
          </p:cNvSpPr>
          <p:nvPr>
            <p:ph type="dt" sz="half" idx="10"/>
          </p:nvPr>
        </p:nvSpPr>
        <p:spPr/>
        <p:txBody>
          <a:bodyPr/>
          <a:lstStyle/>
          <a:p>
            <a:fld id="{91F1F165-C72B-4D58-98DB-341B6D0D2498}" type="datetime1">
              <a:rPr lang="en-US" smtClean="0"/>
              <a:t>1/21/2024</a:t>
            </a:fld>
            <a:endParaRPr lang="en-US" dirty="0"/>
          </a:p>
        </p:txBody>
      </p:sp>
      <p:sp>
        <p:nvSpPr>
          <p:cNvPr id="3" name="Slide Number Placeholder 2">
            <a:extLst>
              <a:ext uri="{FF2B5EF4-FFF2-40B4-BE49-F238E27FC236}">
                <a16:creationId xmlns:a16="http://schemas.microsoft.com/office/drawing/2014/main" id="{8A191C41-8406-A628-20FF-C8D35250767D}"/>
              </a:ext>
            </a:extLst>
          </p:cNvPr>
          <p:cNvSpPr>
            <a:spLocks noGrp="1"/>
          </p:cNvSpPr>
          <p:nvPr>
            <p:ph type="sldNum" sz="quarter" idx="12"/>
          </p:nvPr>
        </p:nvSpPr>
        <p:spPr/>
        <p:txBody>
          <a:bodyPr/>
          <a:lstStyle/>
          <a:p>
            <a:pPr algn="l"/>
            <a:fld id="{FAEF9944-A4F6-4C59-AEBD-678D6480B8EA}" type="slidenum">
              <a:rPr lang="en-US" smtClean="0"/>
              <a:pPr algn="l"/>
              <a:t>48</a:t>
            </a:fld>
            <a:endParaRPr lang="en-US" dirty="0"/>
          </a:p>
        </p:txBody>
      </p:sp>
      <p:pic>
        <p:nvPicPr>
          <p:cNvPr id="4" name="Picture 3">
            <a:extLst>
              <a:ext uri="{FF2B5EF4-FFF2-40B4-BE49-F238E27FC236}">
                <a16:creationId xmlns:a16="http://schemas.microsoft.com/office/drawing/2014/main" id="{80E2A6D0-9458-A51B-EE0A-73B304DEC243}"/>
              </a:ext>
            </a:extLst>
          </p:cNvPr>
          <p:cNvPicPr>
            <a:picLocks noChangeAspect="1"/>
          </p:cNvPicPr>
          <p:nvPr/>
        </p:nvPicPr>
        <p:blipFill>
          <a:blip r:embed="rId3"/>
          <a:stretch>
            <a:fillRect/>
          </a:stretch>
        </p:blipFill>
        <p:spPr>
          <a:xfrm>
            <a:off x="3330222" y="753529"/>
            <a:ext cx="6899026" cy="3456567"/>
          </a:xfrm>
          <a:prstGeom prst="rect">
            <a:avLst/>
          </a:prstGeom>
        </p:spPr>
      </p:pic>
      <p:sp>
        <p:nvSpPr>
          <p:cNvPr id="8" name="TextBox 7">
            <a:extLst>
              <a:ext uri="{FF2B5EF4-FFF2-40B4-BE49-F238E27FC236}">
                <a16:creationId xmlns:a16="http://schemas.microsoft.com/office/drawing/2014/main" id="{E1E88EBE-5408-4493-5FB2-5FAC366A4926}"/>
              </a:ext>
            </a:extLst>
          </p:cNvPr>
          <p:cNvSpPr txBox="1"/>
          <p:nvPr/>
        </p:nvSpPr>
        <p:spPr>
          <a:xfrm>
            <a:off x="224605" y="4316816"/>
            <a:ext cx="10629139" cy="1746953"/>
          </a:xfrm>
          <a:prstGeom prst="rect">
            <a:avLst/>
          </a:prstGeom>
          <a:noFill/>
        </p:spPr>
        <p:txBody>
          <a:bodyPr wrap="square">
            <a:spAutoFit/>
          </a:bodyPr>
          <a:lstStyle/>
          <a:p>
            <a:pPr>
              <a:lnSpc>
                <a:spcPct val="150000"/>
              </a:lnSpc>
            </a:pPr>
            <a:r>
              <a:rPr lang="en-US" sz="2000" b="1" dirty="0"/>
              <a:t>Key Findings of Analysis:</a:t>
            </a:r>
          </a:p>
          <a:p>
            <a:pPr marL="285750" indent="-285750">
              <a:lnSpc>
                <a:spcPct val="150000"/>
              </a:lnSpc>
              <a:buFont typeface="Arial" panose="020B0604020202020204" pitchFamily="34" charset="0"/>
              <a:buChar char="•"/>
            </a:pPr>
            <a:r>
              <a:rPr lang="en-US" dirty="0"/>
              <a:t>The FRM accurately classifies without compromised data, proving its effectiveness.</a:t>
            </a:r>
          </a:p>
          <a:p>
            <a:pPr marL="285750" indent="-285750">
              <a:lnSpc>
                <a:spcPct val="150000"/>
              </a:lnSpc>
              <a:buFont typeface="Arial" panose="020B0604020202020204" pitchFamily="34" charset="0"/>
              <a:buChar char="•"/>
            </a:pPr>
            <a:r>
              <a:rPr lang="en-US" dirty="0"/>
              <a:t>Excluding data from key sensors, like the ankle during stair climbing, reduces precision, highlighting their importance.</a:t>
            </a:r>
          </a:p>
        </p:txBody>
      </p:sp>
      <p:sp>
        <p:nvSpPr>
          <p:cNvPr id="10" name="TextBox 9">
            <a:extLst>
              <a:ext uri="{FF2B5EF4-FFF2-40B4-BE49-F238E27FC236}">
                <a16:creationId xmlns:a16="http://schemas.microsoft.com/office/drawing/2014/main" id="{9D6E66B1-237D-B723-3F74-B20ED14DDD18}"/>
              </a:ext>
            </a:extLst>
          </p:cNvPr>
          <p:cNvSpPr txBox="1"/>
          <p:nvPr/>
        </p:nvSpPr>
        <p:spPr>
          <a:xfrm>
            <a:off x="623843" y="230309"/>
            <a:ext cx="10938617" cy="523220"/>
          </a:xfrm>
          <a:prstGeom prst="rect">
            <a:avLst/>
          </a:prstGeom>
          <a:noFill/>
        </p:spPr>
        <p:txBody>
          <a:bodyPr wrap="square">
            <a:spAutoFit/>
          </a:bodyPr>
          <a:lstStyle/>
          <a:p>
            <a:pPr algn="ctr"/>
            <a:r>
              <a:rPr lang="en-US" sz="2800" b="1" dirty="0"/>
              <a:t>Mitigation of Sensor-based AEs by Excluding the Detected Sensors</a:t>
            </a:r>
          </a:p>
        </p:txBody>
      </p:sp>
    </p:spTree>
    <p:extLst>
      <p:ext uri="{BB962C8B-B14F-4D97-AF65-F5344CB8AC3E}">
        <p14:creationId xmlns:p14="http://schemas.microsoft.com/office/powerpoint/2010/main" val="3940287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E04DE-583D-02E0-7D1E-906ADA2DD354}"/>
              </a:ext>
            </a:extLst>
          </p:cNvPr>
          <p:cNvSpPr>
            <a:spLocks noGrp="1"/>
          </p:cNvSpPr>
          <p:nvPr>
            <p:ph type="dt" sz="half" idx="10"/>
          </p:nvPr>
        </p:nvSpPr>
        <p:spPr/>
        <p:txBody>
          <a:bodyPr/>
          <a:lstStyle/>
          <a:p>
            <a:fld id="{9C6703F6-4141-4A64-9BED-B9227BBE9830}" type="datetime1">
              <a:rPr lang="en-US" smtClean="0"/>
              <a:t>1/21/2024</a:t>
            </a:fld>
            <a:endParaRPr lang="en-US" dirty="0"/>
          </a:p>
        </p:txBody>
      </p:sp>
      <p:sp>
        <p:nvSpPr>
          <p:cNvPr id="3" name="Slide Number Placeholder 2">
            <a:extLst>
              <a:ext uri="{FF2B5EF4-FFF2-40B4-BE49-F238E27FC236}">
                <a16:creationId xmlns:a16="http://schemas.microsoft.com/office/drawing/2014/main" id="{3EA5C1D9-99A5-1A59-94B6-D4A1F6954258}"/>
              </a:ext>
            </a:extLst>
          </p:cNvPr>
          <p:cNvSpPr>
            <a:spLocks noGrp="1"/>
          </p:cNvSpPr>
          <p:nvPr>
            <p:ph type="sldNum" sz="quarter" idx="12"/>
          </p:nvPr>
        </p:nvSpPr>
        <p:spPr/>
        <p:txBody>
          <a:bodyPr/>
          <a:lstStyle/>
          <a:p>
            <a:pPr algn="l"/>
            <a:fld id="{FAEF9944-A4F6-4C59-AEBD-678D6480B8EA}" type="slidenum">
              <a:rPr lang="en-US" smtClean="0"/>
              <a:pPr algn="l"/>
              <a:t>49</a:t>
            </a:fld>
            <a:endParaRPr lang="en-US" dirty="0"/>
          </a:p>
        </p:txBody>
      </p:sp>
      <p:sp>
        <p:nvSpPr>
          <p:cNvPr id="5" name="TextBox 4">
            <a:extLst>
              <a:ext uri="{FF2B5EF4-FFF2-40B4-BE49-F238E27FC236}">
                <a16:creationId xmlns:a16="http://schemas.microsoft.com/office/drawing/2014/main" id="{EBBD9937-B506-A4E8-6394-FD63C9A4F2B8}"/>
              </a:ext>
            </a:extLst>
          </p:cNvPr>
          <p:cNvSpPr txBox="1"/>
          <p:nvPr/>
        </p:nvSpPr>
        <p:spPr>
          <a:xfrm>
            <a:off x="622419" y="82221"/>
            <a:ext cx="10947161" cy="646331"/>
          </a:xfrm>
          <a:prstGeom prst="rect">
            <a:avLst/>
          </a:prstGeom>
          <a:noFill/>
        </p:spPr>
        <p:txBody>
          <a:bodyPr wrap="square">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Criticality of Sensors</a:t>
            </a:r>
          </a:p>
        </p:txBody>
      </p:sp>
      <p:sp>
        <p:nvSpPr>
          <p:cNvPr id="9" name="TextBox 8">
            <a:extLst>
              <a:ext uri="{FF2B5EF4-FFF2-40B4-BE49-F238E27FC236}">
                <a16:creationId xmlns:a16="http://schemas.microsoft.com/office/drawing/2014/main" id="{AA6778E9-693A-6E94-560C-465EF3E1E00A}"/>
              </a:ext>
            </a:extLst>
          </p:cNvPr>
          <p:cNvSpPr txBox="1"/>
          <p:nvPr/>
        </p:nvSpPr>
        <p:spPr>
          <a:xfrm>
            <a:off x="990600" y="1219777"/>
            <a:ext cx="10578980" cy="502477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dirty="0"/>
              <a:t>Reactive Defense and Sensor Limitations</a:t>
            </a:r>
            <a:r>
              <a:rPr lang="id-ID" dirty="0"/>
              <a:t>;</a:t>
            </a:r>
          </a:p>
          <a:p>
            <a:pPr marL="800100" lvl="1" indent="-342900">
              <a:lnSpc>
                <a:spcPct val="150000"/>
              </a:lnSpc>
              <a:buFont typeface="Arial" panose="020B0604020202020204" pitchFamily="34" charset="0"/>
              <a:buChar char="•"/>
            </a:pPr>
            <a:r>
              <a:rPr lang="en-US" dirty="0"/>
              <a:t>Reactive sensor-based methods are less effective when key sensors for state distinction are compromised.</a:t>
            </a:r>
          </a:p>
          <a:p>
            <a:pPr marL="342900" indent="-342900">
              <a:lnSpc>
                <a:spcPct val="150000"/>
              </a:lnSpc>
              <a:buFont typeface="Arial" panose="020B0604020202020204" pitchFamily="34" charset="0"/>
              <a:buChar char="•"/>
            </a:pPr>
            <a:r>
              <a:rPr lang="en-US" dirty="0"/>
              <a:t>Redundancy's Role: </a:t>
            </a:r>
            <a:endParaRPr lang="id-ID" dirty="0"/>
          </a:p>
          <a:p>
            <a:pPr marL="800100" lvl="1" indent="-342900">
              <a:lnSpc>
                <a:spcPct val="150000"/>
              </a:lnSpc>
              <a:buFont typeface="Arial" panose="020B0604020202020204" pitchFamily="34" charset="0"/>
              <a:buChar char="•"/>
            </a:pPr>
            <a:r>
              <a:rPr lang="en-US" dirty="0"/>
              <a:t>Redundancy in systems helps maintain functionality despite compromised sensors, highlighting the need for a redundancy assessment metric.</a:t>
            </a:r>
          </a:p>
          <a:p>
            <a:pPr marL="342900" indent="-342900">
              <a:lnSpc>
                <a:spcPct val="150000"/>
              </a:lnSpc>
              <a:buFont typeface="Arial" panose="020B0604020202020204" pitchFamily="34" charset="0"/>
              <a:buChar char="•"/>
            </a:pPr>
            <a:r>
              <a:rPr lang="en-US" dirty="0"/>
              <a:t>Criticality Metric: </a:t>
            </a:r>
            <a:endParaRPr lang="id-ID" dirty="0"/>
          </a:p>
          <a:p>
            <a:pPr marL="800100" lvl="1" indent="-342900">
              <a:lnSpc>
                <a:spcPct val="150000"/>
              </a:lnSpc>
              <a:buFont typeface="Arial" panose="020B0604020202020204" pitchFamily="34" charset="0"/>
              <a:buChar char="•"/>
            </a:pPr>
            <a:r>
              <a:rPr lang="en-US" dirty="0"/>
              <a:t>Developed to evaluate the importance of sensor groups in classifying between two classes, focusing on the feasibility of distinction without certain sensors.</a:t>
            </a:r>
          </a:p>
          <a:p>
            <a:pPr marL="342900" indent="-342900">
              <a:lnSpc>
                <a:spcPct val="150000"/>
              </a:lnSpc>
              <a:buFont typeface="Arial" panose="020B0604020202020204" pitchFamily="34" charset="0"/>
              <a:buChar char="•"/>
            </a:pPr>
            <a:r>
              <a:rPr lang="en-US" dirty="0"/>
              <a:t>Calculating Sensor Group Criticality: </a:t>
            </a:r>
            <a:endParaRPr lang="id-ID" dirty="0"/>
          </a:p>
          <a:p>
            <a:pPr marL="800100" lvl="1" indent="-342900">
              <a:lnSpc>
                <a:spcPct val="150000"/>
              </a:lnSpc>
              <a:buFont typeface="Arial" panose="020B0604020202020204" pitchFamily="34" charset="0"/>
              <a:buChar char="•"/>
            </a:pPr>
            <a:r>
              <a:rPr lang="en-US" dirty="0"/>
              <a:t>This involves using FRM probabilities to measure a sensor group's importance in differentiating classes, where higher values imply greater difficulty in classification without that sensor group.</a:t>
            </a:r>
          </a:p>
        </p:txBody>
      </p:sp>
      <p:sp>
        <p:nvSpPr>
          <p:cNvPr id="11" name="TextBox 10">
            <a:extLst>
              <a:ext uri="{FF2B5EF4-FFF2-40B4-BE49-F238E27FC236}">
                <a16:creationId xmlns:a16="http://schemas.microsoft.com/office/drawing/2014/main" id="{EB7F80E1-C407-7968-65F0-F464639C6896}"/>
              </a:ext>
            </a:extLst>
          </p:cNvPr>
          <p:cNvSpPr txBox="1"/>
          <p:nvPr/>
        </p:nvSpPr>
        <p:spPr>
          <a:xfrm>
            <a:off x="1231900" y="728552"/>
            <a:ext cx="6096000" cy="491225"/>
          </a:xfrm>
          <a:prstGeom prst="rect">
            <a:avLst/>
          </a:prstGeom>
          <a:noFill/>
        </p:spPr>
        <p:txBody>
          <a:bodyPr wrap="square">
            <a:spAutoFit/>
          </a:bodyPr>
          <a:lstStyle/>
          <a:p>
            <a:pPr algn="l">
              <a:lnSpc>
                <a:spcPct val="150000"/>
              </a:lnSpc>
            </a:pPr>
            <a:r>
              <a:rPr lang="en-US" sz="20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Defining Criticality</a:t>
            </a:r>
          </a:p>
        </p:txBody>
      </p:sp>
    </p:spTree>
    <p:extLst>
      <p:ext uri="{BB962C8B-B14F-4D97-AF65-F5344CB8AC3E}">
        <p14:creationId xmlns:p14="http://schemas.microsoft.com/office/powerpoint/2010/main" val="1261143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61" name="Straight Connector 60">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3" name="Rectangle 62">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7" name="Picture 56" descr="Hands holding each other's wrists and interlinked to form a circle">
            <a:extLst>
              <a:ext uri="{FF2B5EF4-FFF2-40B4-BE49-F238E27FC236}">
                <a16:creationId xmlns:a16="http://schemas.microsoft.com/office/drawing/2014/main" id="{B61E239B-FA1D-1C52-1C89-57C77B9A8710}"/>
              </a:ext>
            </a:extLst>
          </p:cNvPr>
          <p:cNvPicPr>
            <a:picLocks noChangeAspect="1"/>
          </p:cNvPicPr>
          <p:nvPr/>
        </p:nvPicPr>
        <p:blipFill rotWithShape="1">
          <a:blip r:embed="rId2"/>
          <a:srcRect l="3184" r="-1" b="-1"/>
          <a:stretch/>
        </p:blipFill>
        <p:spPr>
          <a:xfrm>
            <a:off x="20" y="10"/>
            <a:ext cx="9947062" cy="6857990"/>
          </a:xfrm>
          <a:prstGeom prst="rect">
            <a:avLst/>
          </a:prstGeom>
        </p:spPr>
      </p:pic>
      <p:sp>
        <p:nvSpPr>
          <p:cNvPr id="65" name="Freeform: Shape 64">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67" name="Freeform: Shape 66">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834" y="0"/>
            <a:ext cx="4980168"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Text Placeholder 3">
            <a:extLst>
              <a:ext uri="{FF2B5EF4-FFF2-40B4-BE49-F238E27FC236}">
                <a16:creationId xmlns:a16="http://schemas.microsoft.com/office/drawing/2014/main" id="{10CEC975-ED30-B059-6623-9A237BED288C}"/>
              </a:ext>
            </a:extLst>
          </p:cNvPr>
          <p:cNvSpPr txBox="1">
            <a:spLocks/>
          </p:cNvSpPr>
          <p:nvPr/>
        </p:nvSpPr>
        <p:spPr>
          <a:xfrm>
            <a:off x="7795967" y="2132937"/>
            <a:ext cx="3633747" cy="2592125"/>
          </a:xfrm>
          <a:prstGeom prst="rect">
            <a:avLst/>
          </a:prstGeom>
        </p:spPr>
        <p:txBody>
          <a:bodyPr vert="horz" lIns="109728" tIns="109728" rIns="109728" bIns="91440" rtlCol="0">
            <a:normAutofit/>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30000"/>
              </a:lnSpc>
              <a:spcAft>
                <a:spcPts val="600"/>
              </a:spcAft>
            </a:pPr>
            <a:r>
              <a:rPr lang="en-US" b="1" spc="150" dirty="0"/>
              <a:t>To strengthen defense, it is important to understand how </a:t>
            </a:r>
            <a:r>
              <a:rPr lang="id-ID" b="1" spc="150" dirty="0"/>
              <a:t>Malware</a:t>
            </a:r>
            <a:r>
              <a:rPr lang="en-US" b="1" spc="150" dirty="0"/>
              <a:t> </a:t>
            </a:r>
            <a:r>
              <a:rPr lang="id-ID" b="1" spc="150" dirty="0"/>
              <a:t>spreads</a:t>
            </a:r>
            <a:r>
              <a:rPr lang="en-US" b="1" spc="150" dirty="0"/>
              <a:t> and </a:t>
            </a:r>
            <a:r>
              <a:rPr lang="id-ID" b="1" spc="150" dirty="0"/>
              <a:t>reconstructs</a:t>
            </a:r>
            <a:r>
              <a:rPr lang="en-US" b="1" spc="150" dirty="0"/>
              <a:t> a chain of events. </a:t>
            </a:r>
            <a:r>
              <a:rPr lang="id-ID" b="1" spc="150" dirty="0"/>
              <a:t>reconstructs</a:t>
            </a:r>
            <a:endParaRPr lang="en-US" b="1" spc="150" dirty="0"/>
          </a:p>
        </p:txBody>
      </p:sp>
      <p:sp>
        <p:nvSpPr>
          <p:cNvPr id="2" name="Date Placeholder 1">
            <a:extLst>
              <a:ext uri="{FF2B5EF4-FFF2-40B4-BE49-F238E27FC236}">
                <a16:creationId xmlns:a16="http://schemas.microsoft.com/office/drawing/2014/main" id="{9A9DF788-9F9F-E835-8647-23F9FEDD9099}"/>
              </a:ext>
            </a:extLst>
          </p:cNvPr>
          <p:cNvSpPr>
            <a:spLocks noGrp="1"/>
          </p:cNvSpPr>
          <p:nvPr>
            <p:ph type="dt" sz="half" idx="10"/>
          </p:nvPr>
        </p:nvSpPr>
        <p:spPr>
          <a:xfrm>
            <a:off x="7850727" y="6170491"/>
            <a:ext cx="2840083" cy="457200"/>
          </a:xfrm>
        </p:spPr>
        <p:txBody>
          <a:bodyPr vert="horz" lIns="109728" tIns="109728" rIns="109728" bIns="91440" rtlCol="0" anchor="ctr">
            <a:normAutofit/>
          </a:bodyPr>
          <a:lstStyle/>
          <a:p>
            <a:pPr>
              <a:spcAft>
                <a:spcPts val="600"/>
              </a:spcAft>
            </a:pPr>
            <a:fld id="{CCEC6779-013C-474F-AECA-E99C0D4EE286}" type="datetime1">
              <a:rPr lang="en-US" spc="150" smtClean="0"/>
              <a:t>1/21/2024</a:t>
            </a:fld>
            <a:endParaRPr lang="en-US" spc="150"/>
          </a:p>
        </p:txBody>
      </p:sp>
      <p:sp>
        <p:nvSpPr>
          <p:cNvPr id="3" name="Slide Number Placeholder 2">
            <a:extLst>
              <a:ext uri="{FF2B5EF4-FFF2-40B4-BE49-F238E27FC236}">
                <a16:creationId xmlns:a16="http://schemas.microsoft.com/office/drawing/2014/main" id="{C6D9F5EC-C71D-63A7-2C0D-261734CE8C6C}"/>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US"/>
              <a:pPr algn="l">
                <a:spcAft>
                  <a:spcPts val="600"/>
                </a:spcAft>
              </a:pPr>
              <a:t>5</a:t>
            </a:fld>
            <a:endParaRPr lang="en-US"/>
          </a:p>
        </p:txBody>
      </p:sp>
    </p:spTree>
    <p:extLst>
      <p:ext uri="{BB962C8B-B14F-4D97-AF65-F5344CB8AC3E}">
        <p14:creationId xmlns:p14="http://schemas.microsoft.com/office/powerpoint/2010/main" val="2473980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E04DE-583D-02E0-7D1E-906ADA2DD354}"/>
              </a:ext>
            </a:extLst>
          </p:cNvPr>
          <p:cNvSpPr>
            <a:spLocks noGrp="1"/>
          </p:cNvSpPr>
          <p:nvPr>
            <p:ph type="dt" sz="half" idx="10"/>
          </p:nvPr>
        </p:nvSpPr>
        <p:spPr/>
        <p:txBody>
          <a:bodyPr/>
          <a:lstStyle/>
          <a:p>
            <a:fld id="{ADB0EFB5-6E1C-4B57-94E7-0F4BFA52DC9E}" type="datetime1">
              <a:rPr lang="en-US" smtClean="0"/>
              <a:t>1/21/2024</a:t>
            </a:fld>
            <a:endParaRPr lang="en-US" dirty="0"/>
          </a:p>
        </p:txBody>
      </p:sp>
      <p:sp>
        <p:nvSpPr>
          <p:cNvPr id="3" name="Slide Number Placeholder 2">
            <a:extLst>
              <a:ext uri="{FF2B5EF4-FFF2-40B4-BE49-F238E27FC236}">
                <a16:creationId xmlns:a16="http://schemas.microsoft.com/office/drawing/2014/main" id="{3EA5C1D9-99A5-1A59-94B6-D4A1F6954258}"/>
              </a:ext>
            </a:extLst>
          </p:cNvPr>
          <p:cNvSpPr>
            <a:spLocks noGrp="1"/>
          </p:cNvSpPr>
          <p:nvPr>
            <p:ph type="sldNum" sz="quarter" idx="12"/>
          </p:nvPr>
        </p:nvSpPr>
        <p:spPr/>
        <p:txBody>
          <a:bodyPr/>
          <a:lstStyle/>
          <a:p>
            <a:pPr algn="l"/>
            <a:fld id="{FAEF9944-A4F6-4C59-AEBD-678D6480B8EA}" type="slidenum">
              <a:rPr lang="en-US" smtClean="0"/>
              <a:pPr algn="l"/>
              <a:t>50</a:t>
            </a:fld>
            <a:endParaRPr lang="en-US" dirty="0"/>
          </a:p>
        </p:txBody>
      </p:sp>
      <p:sp>
        <p:nvSpPr>
          <p:cNvPr id="4" name="TextBox 3">
            <a:extLst>
              <a:ext uri="{FF2B5EF4-FFF2-40B4-BE49-F238E27FC236}">
                <a16:creationId xmlns:a16="http://schemas.microsoft.com/office/drawing/2014/main" id="{165437E6-2B57-F7D9-D9D7-483F75348288}"/>
              </a:ext>
            </a:extLst>
          </p:cNvPr>
          <p:cNvSpPr txBox="1"/>
          <p:nvPr/>
        </p:nvSpPr>
        <p:spPr>
          <a:xfrm>
            <a:off x="467887" y="891823"/>
            <a:ext cx="5158802" cy="556953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rPr>
              <a:t>While most activities retained accurate classification with a single sensor missing, specific sensors like ankle (walking) and wrist (sitting) were crucial for certain activities.</a:t>
            </a:r>
            <a:endParaRPr lang="id-ID"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rPr>
              <a:t> This highlights vulnerabilities and the importance of redundancy for continued functionality despite compromised sensors.</a:t>
            </a:r>
            <a:endParaRPr lang="id-ID"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rPr>
              <a:t>Understanding criticality is crucial for defense, enabling effective strategies.</a:t>
            </a:r>
            <a:endParaRPr lang="en-US" sz="2000" dirty="0">
              <a:solidFill>
                <a:srgbClr val="1F1F1F"/>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rtl="0">
              <a:lnSpc>
                <a:spcPct val="150000"/>
              </a:lnSpc>
              <a:buFont typeface="Arial" panose="020B0604020202020204" pitchFamily="34" charset="0"/>
              <a:buChar char="•"/>
            </a:pPr>
            <a:endParaRPr lang="en-US" sz="2000" dirty="0">
              <a:solidFill>
                <a:srgbClr val="1F1F1F"/>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BBD9937-B506-A4E8-6394-FD63C9A4F2B8}"/>
              </a:ext>
            </a:extLst>
          </p:cNvPr>
          <p:cNvSpPr txBox="1"/>
          <p:nvPr/>
        </p:nvSpPr>
        <p:spPr>
          <a:xfrm>
            <a:off x="622419" y="82221"/>
            <a:ext cx="10947161" cy="646331"/>
          </a:xfrm>
          <a:prstGeom prst="rect">
            <a:avLst/>
          </a:prstGeom>
          <a:noFill/>
        </p:spPr>
        <p:txBody>
          <a:bodyPr wrap="square">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Criticality of Sensors</a:t>
            </a:r>
          </a:p>
        </p:txBody>
      </p:sp>
      <p:pic>
        <p:nvPicPr>
          <p:cNvPr id="6" name="Picture 5" descr="A table with numbers and letters&#10;&#10;Description automatically generated">
            <a:extLst>
              <a:ext uri="{FF2B5EF4-FFF2-40B4-BE49-F238E27FC236}">
                <a16:creationId xmlns:a16="http://schemas.microsoft.com/office/drawing/2014/main" id="{5304C36D-5BA5-737D-576A-7B8F9EA9250F}"/>
              </a:ext>
            </a:extLst>
          </p:cNvPr>
          <p:cNvPicPr>
            <a:picLocks noChangeAspect="1"/>
          </p:cNvPicPr>
          <p:nvPr/>
        </p:nvPicPr>
        <p:blipFill>
          <a:blip r:embed="rId3"/>
          <a:stretch>
            <a:fillRect/>
          </a:stretch>
        </p:blipFill>
        <p:spPr>
          <a:xfrm>
            <a:off x="5967817" y="765812"/>
            <a:ext cx="5756296" cy="5204324"/>
          </a:xfrm>
          <a:prstGeom prst="rect">
            <a:avLst/>
          </a:prstGeom>
        </p:spPr>
      </p:pic>
      <p:sp>
        <p:nvSpPr>
          <p:cNvPr id="8" name="TextBox 7">
            <a:extLst>
              <a:ext uri="{FF2B5EF4-FFF2-40B4-BE49-F238E27FC236}">
                <a16:creationId xmlns:a16="http://schemas.microsoft.com/office/drawing/2014/main" id="{341EFDAE-4FE3-4EEA-DAF4-5A008326C6E0}"/>
              </a:ext>
            </a:extLst>
          </p:cNvPr>
          <p:cNvSpPr txBox="1"/>
          <p:nvPr/>
        </p:nvSpPr>
        <p:spPr>
          <a:xfrm>
            <a:off x="5967817" y="5944782"/>
            <a:ext cx="6097424" cy="369332"/>
          </a:xfrm>
          <a:prstGeom prst="rect">
            <a:avLst/>
          </a:prstGeom>
          <a:noFill/>
        </p:spPr>
        <p:txBody>
          <a:bodyPr wrap="square">
            <a:spAutoFit/>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The criticality of each sensor device for each class pair</a:t>
            </a:r>
          </a:p>
        </p:txBody>
      </p:sp>
    </p:spTree>
    <p:extLst>
      <p:ext uri="{BB962C8B-B14F-4D97-AF65-F5344CB8AC3E}">
        <p14:creationId xmlns:p14="http://schemas.microsoft.com/office/powerpoint/2010/main" val="1329804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FE0CF6-54D8-1847-0B6C-4394EA31EBD0}"/>
              </a:ext>
            </a:extLst>
          </p:cNvPr>
          <p:cNvSpPr>
            <a:spLocks noGrp="1"/>
          </p:cNvSpPr>
          <p:nvPr>
            <p:ph type="dt" sz="half" idx="10"/>
          </p:nvPr>
        </p:nvSpPr>
        <p:spPr/>
        <p:txBody>
          <a:bodyPr/>
          <a:lstStyle/>
          <a:p>
            <a:fld id="{AAFA8721-FA37-4860-83B2-3D603AF1BC8B}" type="datetime1">
              <a:rPr lang="en-US" smtClean="0"/>
              <a:t>1/21/2024</a:t>
            </a:fld>
            <a:endParaRPr lang="en-US" dirty="0"/>
          </a:p>
        </p:txBody>
      </p:sp>
      <p:sp>
        <p:nvSpPr>
          <p:cNvPr id="3" name="Slide Number Placeholder 2">
            <a:extLst>
              <a:ext uri="{FF2B5EF4-FFF2-40B4-BE49-F238E27FC236}">
                <a16:creationId xmlns:a16="http://schemas.microsoft.com/office/drawing/2014/main" id="{B607E70B-5AB9-FA66-EF8F-B826EE60961C}"/>
              </a:ext>
            </a:extLst>
          </p:cNvPr>
          <p:cNvSpPr>
            <a:spLocks noGrp="1"/>
          </p:cNvSpPr>
          <p:nvPr>
            <p:ph type="sldNum" sz="quarter" idx="12"/>
          </p:nvPr>
        </p:nvSpPr>
        <p:spPr/>
        <p:txBody>
          <a:bodyPr/>
          <a:lstStyle/>
          <a:p>
            <a:pPr algn="l"/>
            <a:fld id="{FAEF9944-A4F6-4C59-AEBD-678D6480B8EA}" type="slidenum">
              <a:rPr lang="en-US" smtClean="0"/>
              <a:pPr algn="l"/>
              <a:t>51</a:t>
            </a:fld>
            <a:endParaRPr lang="en-US" dirty="0"/>
          </a:p>
        </p:txBody>
      </p:sp>
      <p:sp>
        <p:nvSpPr>
          <p:cNvPr id="4" name="Google Shape;2454;p57">
            <a:extLst>
              <a:ext uri="{FF2B5EF4-FFF2-40B4-BE49-F238E27FC236}">
                <a16:creationId xmlns:a16="http://schemas.microsoft.com/office/drawing/2014/main" id="{EDCA657F-043A-5DDE-1816-B1D2FF0CB186}"/>
              </a:ext>
            </a:extLst>
          </p:cNvPr>
          <p:cNvSpPr txBox="1">
            <a:spLocks/>
          </p:cNvSpPr>
          <p:nvPr/>
        </p:nvSpPr>
        <p:spPr>
          <a:xfrm>
            <a:off x="2155693" y="-2988"/>
            <a:ext cx="77040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Chapter 4 Summary</a:t>
            </a:r>
          </a:p>
        </p:txBody>
      </p:sp>
      <p:sp>
        <p:nvSpPr>
          <p:cNvPr id="5" name="Google Shape;2456;p57">
            <a:extLst>
              <a:ext uri="{FF2B5EF4-FFF2-40B4-BE49-F238E27FC236}">
                <a16:creationId xmlns:a16="http://schemas.microsoft.com/office/drawing/2014/main" id="{95AA0F49-CC8F-0E24-1DF7-C42ECBB9B60E}"/>
              </a:ext>
            </a:extLst>
          </p:cNvPr>
          <p:cNvSpPr txBox="1"/>
          <p:nvPr/>
        </p:nvSpPr>
        <p:spPr>
          <a:xfrm>
            <a:off x="292100" y="569712"/>
            <a:ext cx="11455400" cy="5903845"/>
          </a:xfrm>
          <a:prstGeom prst="rect">
            <a:avLst/>
          </a:prstGeom>
          <a:noFill/>
          <a:ln>
            <a:noFill/>
          </a:ln>
        </p:spPr>
        <p:txBody>
          <a:bodyPr spcFirstLastPara="1" wrap="square" lIns="91425" tIns="91425" rIns="91425" bIns="91425" anchor="t" anchorCtr="0">
            <a:noAutofit/>
          </a:bodyPr>
          <a:lstStyle/>
          <a:p>
            <a:pPr marL="285750" indent="-285750" rtl="0">
              <a:lnSpc>
                <a:spcPct val="150000"/>
              </a:lnSpc>
              <a:buFont typeface="Arial" panose="020B0604020202020204" pitchFamily="34" charset="0"/>
              <a:buChar char="•"/>
            </a:pPr>
            <a:r>
              <a:rPr lang="en-US" sz="2000" b="1" dirty="0">
                <a:solidFill>
                  <a:srgbClr val="1F1F1F"/>
                </a:solidFill>
                <a:effectLst/>
                <a:latin typeface="Google Sans"/>
              </a:rPr>
              <a:t>Sensor Detection in Sensor-based AEs:</a:t>
            </a:r>
          </a:p>
          <a:p>
            <a:pPr rtl="0">
              <a:lnSpc>
                <a:spcPct val="150000"/>
              </a:lnSpc>
            </a:pPr>
            <a:r>
              <a:rPr lang="en-US" sz="2000" b="0" dirty="0">
                <a:solidFill>
                  <a:srgbClr val="1F1F1F"/>
                </a:solidFill>
                <a:effectLst/>
                <a:latin typeface="Google Sans"/>
              </a:rPr>
              <a:t>This research proposes a method for detecting sensors used in sensor-based AEs. It leverages features immune to attacker manipulation, enabling identification of compromised sensors.</a:t>
            </a:r>
            <a:endParaRPr lang="en-US" sz="2000" dirty="0">
              <a:solidFill>
                <a:srgbClr val="1F1F1F"/>
              </a:solidFill>
              <a:effectLst/>
              <a:latin typeface="Google Sans"/>
            </a:endParaRPr>
          </a:p>
          <a:p>
            <a:pPr marL="285750" indent="-285750" rtl="0">
              <a:lnSpc>
                <a:spcPct val="150000"/>
              </a:lnSpc>
              <a:buFont typeface="Arial" panose="020B0604020202020204" pitchFamily="34" charset="0"/>
              <a:buChar char="•"/>
            </a:pPr>
            <a:r>
              <a:rPr lang="en-US" sz="2000" b="1" dirty="0">
                <a:solidFill>
                  <a:srgbClr val="1F1F1F"/>
                </a:solidFill>
                <a:effectLst/>
                <a:latin typeface="Google Sans"/>
              </a:rPr>
              <a:t>Key points:</a:t>
            </a:r>
          </a:p>
          <a:p>
            <a:pPr marL="342900" indent="-342900" rtl="0">
              <a:lnSpc>
                <a:spcPct val="150000"/>
              </a:lnSpc>
              <a:buFont typeface="+mj-lt"/>
              <a:buAutoNum type="arabicPeriod"/>
            </a:pPr>
            <a:r>
              <a:rPr lang="en-US" sz="2000" b="0" dirty="0">
                <a:solidFill>
                  <a:srgbClr val="1F1F1F"/>
                </a:solidFill>
                <a:effectLst/>
                <a:latin typeface="Google Sans"/>
              </a:rPr>
              <a:t>Feature-Removable Model (FRM):</a:t>
            </a:r>
            <a:r>
              <a:rPr lang="en-US" sz="2000" dirty="0">
                <a:solidFill>
                  <a:srgbClr val="1F1F1F"/>
                </a:solidFill>
                <a:effectLst/>
                <a:latin typeface="Google Sans"/>
              </a:rPr>
              <a:t> Selects sensor features for analysis and detects inconsistencies caused by manipulated sensors.</a:t>
            </a:r>
          </a:p>
          <a:p>
            <a:pPr marL="342900" indent="-342900" rtl="0">
              <a:lnSpc>
                <a:spcPct val="150000"/>
              </a:lnSpc>
              <a:buFont typeface="+mj-lt"/>
              <a:buAutoNum type="arabicPeriod"/>
            </a:pPr>
            <a:r>
              <a:rPr lang="en-US" sz="2000" b="0" dirty="0">
                <a:solidFill>
                  <a:srgbClr val="1F1F1F"/>
                </a:solidFill>
                <a:effectLst/>
                <a:latin typeface="Google Sans"/>
              </a:rPr>
              <a:t>Post-Detection Application:</a:t>
            </a:r>
            <a:r>
              <a:rPr lang="en-US" sz="2000" dirty="0">
                <a:solidFill>
                  <a:srgbClr val="1F1F1F"/>
                </a:solidFill>
                <a:effectLst/>
                <a:latin typeface="Google Sans"/>
              </a:rPr>
              <a:t> Verifies and replaces compromised sensors.</a:t>
            </a:r>
          </a:p>
          <a:p>
            <a:pPr marL="342900" indent="-342900" rtl="0">
              <a:lnSpc>
                <a:spcPct val="150000"/>
              </a:lnSpc>
              <a:buFont typeface="+mj-lt"/>
              <a:buAutoNum type="arabicPeriod"/>
            </a:pPr>
            <a:r>
              <a:rPr lang="en-US" sz="2000" b="0" dirty="0">
                <a:solidFill>
                  <a:srgbClr val="1F1F1F"/>
                </a:solidFill>
                <a:effectLst/>
                <a:latin typeface="Google Sans"/>
              </a:rPr>
              <a:t>FRM for Mitigation:</a:t>
            </a:r>
            <a:r>
              <a:rPr lang="en-US" sz="2000" dirty="0">
                <a:solidFill>
                  <a:srgbClr val="1F1F1F"/>
                </a:solidFill>
                <a:effectLst/>
                <a:latin typeface="Google Sans"/>
              </a:rPr>
              <a:t> Excludes features from detected sensors, reducing attack impact while potentially sacrificing some accuracy.</a:t>
            </a:r>
            <a:endParaRPr lang="id-ID" sz="2000" dirty="0">
              <a:solidFill>
                <a:srgbClr val="1F1F1F"/>
              </a:solidFill>
              <a:effectLst/>
              <a:latin typeface="Google Sans"/>
            </a:endParaRPr>
          </a:p>
          <a:p>
            <a:pPr marL="342900" indent="-342900" rtl="0">
              <a:lnSpc>
                <a:spcPct val="150000"/>
              </a:lnSpc>
              <a:buFont typeface="Arial" panose="020B0604020202020204" pitchFamily="34" charset="0"/>
              <a:buChar char="•"/>
            </a:pPr>
            <a:r>
              <a:rPr lang="en-US" sz="2000" b="1" i="0" dirty="0">
                <a:solidFill>
                  <a:schemeClr val="tx1"/>
                </a:solidFill>
                <a:effectLst/>
                <a:latin typeface="Google Sans"/>
                <a:ea typeface="Tahoma" panose="020B0604030504040204" pitchFamily="34" charset="0"/>
                <a:cs typeface="Tahoma" panose="020B0604030504040204" pitchFamily="34" charset="0"/>
              </a:rPr>
              <a:t>Future work</a:t>
            </a:r>
            <a:r>
              <a:rPr lang="id-ID" sz="2000" b="1" i="0" dirty="0">
                <a:solidFill>
                  <a:schemeClr val="tx1"/>
                </a:solidFill>
                <a:effectLst/>
                <a:latin typeface="Google Sans"/>
                <a:ea typeface="Tahoma" panose="020B0604030504040204" pitchFamily="34" charset="0"/>
                <a:cs typeface="Tahoma" panose="020B0604030504040204" pitchFamily="34" charset="0"/>
              </a:rPr>
              <a:t>:</a:t>
            </a:r>
          </a:p>
          <a:p>
            <a:pPr rtl="0">
              <a:lnSpc>
                <a:spcPct val="150000"/>
              </a:lnSpc>
            </a:pPr>
            <a:r>
              <a:rPr lang="en-US" sz="2000" b="0" i="0" dirty="0">
                <a:solidFill>
                  <a:schemeClr val="tx1"/>
                </a:solidFill>
                <a:effectLst/>
                <a:latin typeface="Google Sans"/>
                <a:ea typeface="Tahoma" panose="020B0604030504040204" pitchFamily="34" charset="0"/>
                <a:cs typeface="Tahoma" panose="020B0604030504040204" pitchFamily="34" charset="0"/>
              </a:rPr>
              <a:t> </a:t>
            </a:r>
            <a:r>
              <a:rPr lang="id-ID" sz="2000" b="0" i="0" dirty="0">
                <a:solidFill>
                  <a:schemeClr val="tx1"/>
                </a:solidFill>
                <a:effectLst/>
                <a:latin typeface="Google Sans"/>
                <a:ea typeface="Tahoma" panose="020B0604030504040204" pitchFamily="34" charset="0"/>
                <a:cs typeface="Tahoma" panose="020B0604030504040204" pitchFamily="34" charset="0"/>
              </a:rPr>
              <a:t>W</a:t>
            </a:r>
            <a:r>
              <a:rPr lang="en-US" sz="2000" b="0" i="0" dirty="0">
                <a:solidFill>
                  <a:schemeClr val="tx1"/>
                </a:solidFill>
                <a:effectLst/>
                <a:latin typeface="Google Sans"/>
                <a:ea typeface="Tahoma" panose="020B0604030504040204" pitchFamily="34" charset="0"/>
                <a:cs typeface="Tahoma" panose="020B0604030504040204" pitchFamily="34" charset="0"/>
              </a:rPr>
              <a:t>ill focus on building robust multisensory systems for real-world use, demonstrating their resilience against sophisticated adversarial examples. This ensures continued system effectiveness against potential attacks.</a:t>
            </a:r>
          </a:p>
          <a:p>
            <a:pPr marL="457200" lvl="1" algn="l">
              <a:lnSpc>
                <a:spcPct val="150000"/>
              </a:lnSpc>
            </a:pPr>
            <a:endParaRPr lang="en-US" sz="2000" b="0" i="0" dirty="0">
              <a:solidFill>
                <a:schemeClr val="tx1"/>
              </a:solidFill>
              <a:effectLst/>
              <a:latin typeface="Google Sans"/>
              <a:ea typeface="Tahoma" panose="020B0604030504040204" pitchFamily="34" charset="0"/>
              <a:cs typeface="Tahoma" panose="020B0604030504040204" pitchFamily="34" charset="0"/>
            </a:endParaRPr>
          </a:p>
          <a:p>
            <a:pPr marL="0" lvl="0" indent="0" algn="l" rtl="0">
              <a:lnSpc>
                <a:spcPct val="150000"/>
              </a:lnSpc>
              <a:spcBef>
                <a:spcPts val="1000"/>
              </a:spcBef>
              <a:spcAft>
                <a:spcPts val="0"/>
              </a:spcAft>
              <a:buNone/>
            </a:pPr>
            <a:endParaRPr sz="2000" dirty="0">
              <a:solidFill>
                <a:schemeClr val="dk1"/>
              </a:solidFill>
              <a:latin typeface="Google Sans"/>
              <a:ea typeface="Tahoma" panose="020B0604030504040204" pitchFamily="34" charset="0"/>
              <a:cs typeface="Tahoma" panose="020B0604030504040204" pitchFamily="34" charset="0"/>
              <a:sym typeface="Actor"/>
            </a:endParaRPr>
          </a:p>
          <a:p>
            <a:pPr marL="0" lvl="0" indent="0" algn="l" rtl="0">
              <a:lnSpc>
                <a:spcPct val="150000"/>
              </a:lnSpc>
              <a:spcBef>
                <a:spcPts val="0"/>
              </a:spcBef>
              <a:spcAft>
                <a:spcPts val="0"/>
              </a:spcAft>
              <a:buNone/>
            </a:pPr>
            <a:endParaRPr sz="2000" dirty="0">
              <a:solidFill>
                <a:schemeClr val="dk1"/>
              </a:solidFill>
              <a:latin typeface="Google Sans"/>
              <a:ea typeface="Tahoma" panose="020B0604030504040204" pitchFamily="34" charset="0"/>
              <a:cs typeface="Tahoma" panose="020B0604030504040204" pitchFamily="34" charset="0"/>
              <a:sym typeface="Actor"/>
            </a:endParaRPr>
          </a:p>
        </p:txBody>
      </p:sp>
    </p:spTree>
    <p:extLst>
      <p:ext uri="{BB962C8B-B14F-4D97-AF65-F5344CB8AC3E}">
        <p14:creationId xmlns:p14="http://schemas.microsoft.com/office/powerpoint/2010/main" val="2867126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D302A-1AAD-240F-00DF-9DB59BFF600C}"/>
              </a:ext>
            </a:extLst>
          </p:cNvPr>
          <p:cNvSpPr>
            <a:spLocks noGrp="1"/>
          </p:cNvSpPr>
          <p:nvPr>
            <p:ph type="dt" sz="half" idx="10"/>
          </p:nvPr>
        </p:nvSpPr>
        <p:spPr/>
        <p:txBody>
          <a:bodyPr/>
          <a:lstStyle/>
          <a:p>
            <a:fld id="{F3D6BC5E-FEFF-4E2F-869E-4D9B64E13AD3}" type="datetime1">
              <a:rPr lang="en-US" smtClean="0"/>
              <a:t>1/21/2024</a:t>
            </a:fld>
            <a:endParaRPr lang="en-US" dirty="0"/>
          </a:p>
        </p:txBody>
      </p:sp>
      <p:sp>
        <p:nvSpPr>
          <p:cNvPr id="3" name="Slide Number Placeholder 2">
            <a:extLst>
              <a:ext uri="{FF2B5EF4-FFF2-40B4-BE49-F238E27FC236}">
                <a16:creationId xmlns:a16="http://schemas.microsoft.com/office/drawing/2014/main" id="{3A22F55A-993E-7128-E432-62A75A6C22C8}"/>
              </a:ext>
            </a:extLst>
          </p:cNvPr>
          <p:cNvSpPr>
            <a:spLocks noGrp="1"/>
          </p:cNvSpPr>
          <p:nvPr>
            <p:ph type="sldNum" sz="quarter" idx="12"/>
          </p:nvPr>
        </p:nvSpPr>
        <p:spPr/>
        <p:txBody>
          <a:bodyPr/>
          <a:lstStyle/>
          <a:p>
            <a:pPr algn="l"/>
            <a:fld id="{FAEF9944-A4F6-4C59-AEBD-678D6480B8EA}" type="slidenum">
              <a:rPr lang="en-US" smtClean="0"/>
              <a:pPr algn="l"/>
              <a:t>52</a:t>
            </a:fld>
            <a:endParaRPr lang="en-US" dirty="0"/>
          </a:p>
        </p:txBody>
      </p:sp>
      <p:sp>
        <p:nvSpPr>
          <p:cNvPr id="4" name="Date Placeholder 1">
            <a:extLst>
              <a:ext uri="{FF2B5EF4-FFF2-40B4-BE49-F238E27FC236}">
                <a16:creationId xmlns:a16="http://schemas.microsoft.com/office/drawing/2014/main" id="{414DDF73-4BBA-ABCD-FCC0-B243302DE1CF}"/>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6835D9-CB25-41F7-BFFA-70C84D28036C}" type="datetime1">
              <a:rPr lang="en-US" smtClean="0"/>
              <a:pPr/>
              <a:t>1/21/2024</a:t>
            </a:fld>
            <a:endParaRPr lang="en-US" dirty="0"/>
          </a:p>
        </p:txBody>
      </p:sp>
      <p:sp>
        <p:nvSpPr>
          <p:cNvPr id="5" name="Slide Number Placeholder 2">
            <a:extLst>
              <a:ext uri="{FF2B5EF4-FFF2-40B4-BE49-F238E27FC236}">
                <a16:creationId xmlns:a16="http://schemas.microsoft.com/office/drawing/2014/main" id="{CB5DD335-EAAA-D69E-2651-B2B9EE6C8B2D}"/>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52</a:t>
            </a:fld>
            <a:endParaRPr lang="en-US" dirty="0"/>
          </a:p>
        </p:txBody>
      </p:sp>
      <p:sp>
        <p:nvSpPr>
          <p:cNvPr id="6" name="Title 1">
            <a:extLst>
              <a:ext uri="{FF2B5EF4-FFF2-40B4-BE49-F238E27FC236}">
                <a16:creationId xmlns:a16="http://schemas.microsoft.com/office/drawing/2014/main" id="{9ADF203E-D1FD-BCBC-57AE-4E0546FA8535}"/>
              </a:ext>
            </a:extLst>
          </p:cNvPr>
          <p:cNvSpPr txBox="1">
            <a:spLocks/>
          </p:cNvSpPr>
          <p:nvPr/>
        </p:nvSpPr>
        <p:spPr>
          <a:xfrm>
            <a:off x="3792333" y="2503952"/>
            <a:ext cx="8399668" cy="1650463"/>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r>
              <a:rPr lang="en-US" sz="6600" dirty="0"/>
              <a:t>Conclusion</a:t>
            </a:r>
          </a:p>
        </p:txBody>
      </p:sp>
      <p:sp>
        <p:nvSpPr>
          <p:cNvPr id="7" name="Date Placeholder 4">
            <a:extLst>
              <a:ext uri="{FF2B5EF4-FFF2-40B4-BE49-F238E27FC236}">
                <a16:creationId xmlns:a16="http://schemas.microsoft.com/office/drawing/2014/main" id="{98B31B04-152A-EF65-7562-59A46A54CFD4}"/>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3F79F0-5812-4799-8CB3-B52F50B0C10D}" type="datetime1">
              <a:rPr lang="en-US" smtClean="0"/>
              <a:pPr/>
              <a:t>1/21/2024</a:t>
            </a:fld>
            <a:endParaRPr lang="en-US" dirty="0"/>
          </a:p>
        </p:txBody>
      </p:sp>
      <p:sp>
        <p:nvSpPr>
          <p:cNvPr id="8" name="Slide Number Placeholder 5">
            <a:extLst>
              <a:ext uri="{FF2B5EF4-FFF2-40B4-BE49-F238E27FC236}">
                <a16:creationId xmlns:a16="http://schemas.microsoft.com/office/drawing/2014/main" id="{2A43BF17-B33F-B91C-559A-24126FD9EE10}"/>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52</a:t>
            </a:fld>
            <a:endParaRPr lang="en-US" dirty="0"/>
          </a:p>
        </p:txBody>
      </p:sp>
      <p:sp>
        <p:nvSpPr>
          <p:cNvPr id="9" name="Google Shape;985;p38">
            <a:extLst>
              <a:ext uri="{FF2B5EF4-FFF2-40B4-BE49-F238E27FC236}">
                <a16:creationId xmlns:a16="http://schemas.microsoft.com/office/drawing/2014/main" id="{6A23141E-2D4C-3836-41DD-A38B83C56ED7}"/>
              </a:ext>
            </a:extLst>
          </p:cNvPr>
          <p:cNvSpPr txBox="1">
            <a:spLocks/>
          </p:cNvSpPr>
          <p:nvPr/>
        </p:nvSpPr>
        <p:spPr>
          <a:xfrm>
            <a:off x="0" y="0"/>
            <a:ext cx="3349817" cy="108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Work Sans SemiBold"/>
              <a:buNone/>
              <a:defRPr sz="6300" b="0" i="0" u="none" strike="noStrike" cap="none">
                <a:solidFill>
                  <a:schemeClr val="dk1"/>
                </a:solidFill>
                <a:latin typeface="Work Sans SemiBold"/>
                <a:ea typeface="Work Sans SemiBold"/>
                <a:cs typeface="Work Sans SemiBold"/>
                <a:sym typeface="Work Sans SemiBold"/>
              </a:defRPr>
            </a:lvl1pPr>
            <a:lvl2pPr marR="0" lvl="1"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2pPr>
            <a:lvl3pPr marR="0" lvl="2"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3pPr>
            <a:lvl4pPr marR="0" lvl="3"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4pPr>
            <a:lvl5pPr marR="0" lvl="4"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5pPr>
            <a:lvl6pPr marR="0" lvl="5"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6pPr>
            <a:lvl7pPr marR="0" lvl="6"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7pPr>
            <a:lvl8pPr marR="0" lvl="7"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8pPr>
            <a:lvl9pPr marR="0" lvl="8" algn="l" rtl="0">
              <a:lnSpc>
                <a:spcPct val="100000"/>
              </a:lnSpc>
              <a:spcBef>
                <a:spcPts val="0"/>
              </a:spcBef>
              <a:spcAft>
                <a:spcPts val="0"/>
              </a:spcAft>
              <a:buClr>
                <a:schemeClr val="dk1"/>
              </a:buClr>
              <a:buSzPts val="3600"/>
              <a:buFont typeface="Work Sans SemiBold"/>
              <a:buNone/>
              <a:defRPr sz="3600" b="0" i="0" u="none" strike="noStrike" cap="none">
                <a:solidFill>
                  <a:schemeClr val="dk1"/>
                </a:solidFill>
                <a:latin typeface="Work Sans SemiBold"/>
                <a:ea typeface="Work Sans SemiBold"/>
                <a:cs typeface="Work Sans SemiBold"/>
                <a:sym typeface="Work Sans SemiBold"/>
              </a:defRPr>
            </a:lvl9pPr>
          </a:lstStyle>
          <a:p>
            <a:pPr marL="0" marR="0" lvl="0" indent="0" algn="l" defTabSz="914400" rtl="0" eaLnBrk="1" fontAlgn="auto" latinLnBrk="0" hangingPunct="1">
              <a:lnSpc>
                <a:spcPct val="100000"/>
              </a:lnSpc>
              <a:spcBef>
                <a:spcPts val="0"/>
              </a:spcBef>
              <a:spcAft>
                <a:spcPts val="0"/>
              </a:spcAft>
              <a:buClr>
                <a:srgbClr val="000000"/>
              </a:buClr>
              <a:buSzPts val="3600"/>
              <a:buFont typeface="Work Sans SemiBold"/>
              <a:buNone/>
              <a:tabLst/>
              <a:defRPr/>
            </a:pPr>
            <a:r>
              <a:rPr kumimoji="0" lang="en-US" sz="2800" b="0" i="0" u="none" strike="noStrike" kern="0" cap="none" spc="0" normalizeH="0" baseline="0" noProof="0" dirty="0">
                <a:ln>
                  <a:noFill/>
                </a:ln>
                <a:solidFill>
                  <a:srgbClr val="000000"/>
                </a:solidFill>
                <a:effectLst/>
                <a:uLnTx/>
                <a:uFillTx/>
                <a:latin typeface="Work Sans SemiBold"/>
                <a:sym typeface="Work Sans SemiBold"/>
              </a:rPr>
              <a:t>Chapter</a:t>
            </a:r>
          </a:p>
        </p:txBody>
      </p:sp>
      <p:sp>
        <p:nvSpPr>
          <p:cNvPr id="10" name="Google Shape;987;p38">
            <a:extLst>
              <a:ext uri="{FF2B5EF4-FFF2-40B4-BE49-F238E27FC236}">
                <a16:creationId xmlns:a16="http://schemas.microsoft.com/office/drawing/2014/main" id="{45C9A021-AB11-C509-0DD9-C380BD9D7E7D}"/>
              </a:ext>
            </a:extLst>
          </p:cNvPr>
          <p:cNvSpPr txBox="1">
            <a:spLocks/>
          </p:cNvSpPr>
          <p:nvPr/>
        </p:nvSpPr>
        <p:spPr>
          <a:xfrm>
            <a:off x="0" y="286394"/>
            <a:ext cx="1952700" cy="12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900"/>
              <a:buFont typeface="Work Sans SemiBold"/>
              <a:buNone/>
              <a:defRPr sz="8600" b="1" i="0" u="none" strike="noStrike" cap="none">
                <a:solidFill>
                  <a:schemeClr val="dk2"/>
                </a:solidFill>
                <a:latin typeface="Work Sans SemiBold"/>
                <a:ea typeface="Work Sans SemiBold"/>
                <a:cs typeface="Work Sans SemiBold"/>
                <a:sym typeface="Work Sans SemiBold"/>
              </a:defRPr>
            </a:lvl1pPr>
            <a:lvl2pPr marR="0" lvl="1"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2pPr>
            <a:lvl3pPr marR="0" lvl="2"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3pPr>
            <a:lvl4pPr marR="0" lvl="3"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4pPr>
            <a:lvl5pPr marR="0" lvl="4"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5pPr>
            <a:lvl6pPr marR="0" lvl="5"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6pPr>
            <a:lvl7pPr marR="0" lvl="6"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7pPr>
            <a:lvl8pPr marR="0" lvl="7"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8pPr>
            <a:lvl9pPr marR="0" lvl="8" algn="l" rtl="0">
              <a:lnSpc>
                <a:spcPct val="100000"/>
              </a:lnSpc>
              <a:spcBef>
                <a:spcPts val="0"/>
              </a:spcBef>
              <a:spcAft>
                <a:spcPts val="0"/>
              </a:spcAft>
              <a:buClr>
                <a:schemeClr val="dk1"/>
              </a:buClr>
              <a:buSzPts val="8900"/>
              <a:buFont typeface="Work Sans SemiBold"/>
              <a:buNone/>
              <a:defRPr sz="8900" b="0" i="0" u="none" strike="noStrike" cap="none">
                <a:solidFill>
                  <a:schemeClr val="dk1"/>
                </a:solidFill>
                <a:latin typeface="Work Sans SemiBold"/>
                <a:ea typeface="Work Sans SemiBold"/>
                <a:cs typeface="Work Sans SemiBold"/>
                <a:sym typeface="Work Sans SemiBold"/>
              </a:defRPr>
            </a:lvl9pPr>
          </a:lstStyle>
          <a:p>
            <a:pPr marL="0" marR="0" lvl="0" indent="0" algn="l" defTabSz="914400" rtl="0" eaLnBrk="1" fontAlgn="auto" latinLnBrk="0" hangingPunct="1">
              <a:lnSpc>
                <a:spcPct val="100000"/>
              </a:lnSpc>
              <a:spcBef>
                <a:spcPts val="0"/>
              </a:spcBef>
              <a:spcAft>
                <a:spcPts val="0"/>
              </a:spcAft>
              <a:buClr>
                <a:srgbClr val="000000"/>
              </a:buClr>
              <a:buSzPts val="8900"/>
              <a:buFont typeface="Work Sans SemiBold"/>
              <a:buNone/>
              <a:tabLst/>
              <a:defRPr/>
            </a:pPr>
            <a:r>
              <a:rPr kumimoji="0" lang="en" sz="8600" b="1" i="0" u="none" strike="noStrike" kern="0" cap="none" spc="0" normalizeH="0" baseline="0" noProof="0" dirty="0">
                <a:ln>
                  <a:noFill/>
                </a:ln>
                <a:solidFill>
                  <a:srgbClr val="EE5B25"/>
                </a:solidFill>
                <a:effectLst/>
                <a:uLnTx/>
                <a:uFillTx/>
                <a:latin typeface="Work Sans SemiBold"/>
                <a:sym typeface="Work Sans SemiBold"/>
              </a:rPr>
              <a:t>0</a:t>
            </a:r>
            <a:r>
              <a:rPr kumimoji="0" lang="en-US" sz="8600" b="1" i="0" u="none" strike="noStrike" kern="0" cap="none" spc="0" normalizeH="0" baseline="0" noProof="0" dirty="0">
                <a:ln>
                  <a:noFill/>
                </a:ln>
                <a:solidFill>
                  <a:srgbClr val="EE5B25"/>
                </a:solidFill>
                <a:effectLst/>
                <a:uLnTx/>
                <a:uFillTx/>
                <a:latin typeface="Work Sans SemiBold"/>
                <a:sym typeface="Work Sans SemiBold"/>
              </a:rPr>
              <a:t>5</a:t>
            </a:r>
            <a:endParaRPr kumimoji="0" lang="en" sz="8600" b="1" i="0" u="none" strike="noStrike" kern="0" cap="none" spc="0" normalizeH="0" baseline="0" noProof="0" dirty="0">
              <a:ln>
                <a:noFill/>
              </a:ln>
              <a:solidFill>
                <a:srgbClr val="EE5B25"/>
              </a:solidFill>
              <a:effectLst/>
              <a:uLnTx/>
              <a:uFillTx/>
              <a:latin typeface="Work Sans SemiBold"/>
              <a:sym typeface="Work Sans SemiBold"/>
            </a:endParaRPr>
          </a:p>
        </p:txBody>
      </p:sp>
    </p:spTree>
    <p:extLst>
      <p:ext uri="{BB962C8B-B14F-4D97-AF65-F5344CB8AC3E}">
        <p14:creationId xmlns:p14="http://schemas.microsoft.com/office/powerpoint/2010/main" val="1332076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07AF99-EA19-853E-C084-9592FE7F4FCD}"/>
              </a:ext>
            </a:extLst>
          </p:cNvPr>
          <p:cNvSpPr>
            <a:spLocks noGrp="1"/>
          </p:cNvSpPr>
          <p:nvPr>
            <p:ph type="dt" sz="half" idx="10"/>
          </p:nvPr>
        </p:nvSpPr>
        <p:spPr/>
        <p:txBody>
          <a:bodyPr/>
          <a:lstStyle/>
          <a:p>
            <a:fld id="{CF415602-4246-4C55-9502-E80FCC1C8BD0}" type="datetime1">
              <a:rPr lang="en-US" smtClean="0"/>
              <a:t>1/21/2024</a:t>
            </a:fld>
            <a:endParaRPr lang="en-US" dirty="0"/>
          </a:p>
        </p:txBody>
      </p:sp>
      <p:sp>
        <p:nvSpPr>
          <p:cNvPr id="3" name="Slide Number Placeholder 2">
            <a:extLst>
              <a:ext uri="{FF2B5EF4-FFF2-40B4-BE49-F238E27FC236}">
                <a16:creationId xmlns:a16="http://schemas.microsoft.com/office/drawing/2014/main" id="{C96B814C-AA57-E7A0-7157-1358B9B7B714}"/>
              </a:ext>
            </a:extLst>
          </p:cNvPr>
          <p:cNvSpPr>
            <a:spLocks noGrp="1"/>
          </p:cNvSpPr>
          <p:nvPr>
            <p:ph type="sldNum" sz="quarter" idx="12"/>
          </p:nvPr>
        </p:nvSpPr>
        <p:spPr/>
        <p:txBody>
          <a:bodyPr/>
          <a:lstStyle/>
          <a:p>
            <a:pPr algn="l"/>
            <a:fld id="{FAEF9944-A4F6-4C59-AEBD-678D6480B8EA}" type="slidenum">
              <a:rPr lang="en-US" smtClean="0"/>
              <a:pPr algn="l"/>
              <a:t>53</a:t>
            </a:fld>
            <a:endParaRPr lang="en-US" dirty="0"/>
          </a:p>
        </p:txBody>
      </p:sp>
      <p:sp>
        <p:nvSpPr>
          <p:cNvPr id="4" name="Google Shape;2454;p57">
            <a:extLst>
              <a:ext uri="{FF2B5EF4-FFF2-40B4-BE49-F238E27FC236}">
                <a16:creationId xmlns:a16="http://schemas.microsoft.com/office/drawing/2014/main" id="{08D07F4D-FF8D-D52D-E69A-2575D6CEACDE}"/>
              </a:ext>
            </a:extLst>
          </p:cNvPr>
          <p:cNvSpPr txBox="1">
            <a:spLocks/>
          </p:cNvSpPr>
          <p:nvPr/>
        </p:nvSpPr>
        <p:spPr>
          <a:xfrm>
            <a:off x="2243999" y="52934"/>
            <a:ext cx="77040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Conclusion</a:t>
            </a:r>
          </a:p>
        </p:txBody>
      </p:sp>
      <p:sp>
        <p:nvSpPr>
          <p:cNvPr id="5" name="Google Shape;2456;p57">
            <a:extLst>
              <a:ext uri="{FF2B5EF4-FFF2-40B4-BE49-F238E27FC236}">
                <a16:creationId xmlns:a16="http://schemas.microsoft.com/office/drawing/2014/main" id="{78D49CFE-0C4E-D85E-B039-455044128AED}"/>
              </a:ext>
            </a:extLst>
          </p:cNvPr>
          <p:cNvSpPr txBox="1"/>
          <p:nvPr/>
        </p:nvSpPr>
        <p:spPr>
          <a:xfrm>
            <a:off x="318402" y="1285077"/>
            <a:ext cx="5777597" cy="2143923"/>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a:solidFill>
                  <a:schemeClr val="dk1"/>
                </a:solidFill>
                <a:latin typeface="Tahoma" panose="020B0604030504040204" pitchFamily="34" charset="0"/>
                <a:ea typeface="Tahoma" panose="020B0604030504040204" pitchFamily="34" charset="0"/>
                <a:cs typeface="Tahoma" panose="020B0604030504040204" pitchFamily="34" charset="0"/>
                <a:sym typeface="Actor"/>
              </a:rPr>
              <a:t>Cyberattacks pose a major threat to critical infrastructures, jeopardizing system integrity, stability, and safety. Analyzing and understanding cyberattacks is vital for enhancing system resilience against evolving threats.</a:t>
            </a: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
        <p:nvSpPr>
          <p:cNvPr id="6" name="Google Shape;2457;p57">
            <a:extLst>
              <a:ext uri="{FF2B5EF4-FFF2-40B4-BE49-F238E27FC236}">
                <a16:creationId xmlns:a16="http://schemas.microsoft.com/office/drawing/2014/main" id="{B98EFDAE-8134-AE88-858A-55C03080E46E}"/>
              </a:ext>
            </a:extLst>
          </p:cNvPr>
          <p:cNvSpPr txBox="1"/>
          <p:nvPr/>
        </p:nvSpPr>
        <p:spPr>
          <a:xfrm>
            <a:off x="986194" y="939490"/>
            <a:ext cx="4144500" cy="348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n-US"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rPr>
              <a:t>Overview of Thesis</a:t>
            </a:r>
            <a:endParaRPr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endParaRPr>
          </a:p>
        </p:txBody>
      </p:sp>
      <p:sp>
        <p:nvSpPr>
          <p:cNvPr id="7" name="Google Shape;2457;p57">
            <a:extLst>
              <a:ext uri="{FF2B5EF4-FFF2-40B4-BE49-F238E27FC236}">
                <a16:creationId xmlns:a16="http://schemas.microsoft.com/office/drawing/2014/main" id="{FD67259A-6D1C-0D99-6DDE-3808637BF883}"/>
              </a:ext>
            </a:extLst>
          </p:cNvPr>
          <p:cNvSpPr txBox="1"/>
          <p:nvPr/>
        </p:nvSpPr>
        <p:spPr>
          <a:xfrm>
            <a:off x="198689" y="3328170"/>
            <a:ext cx="5897310" cy="888763"/>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n-US"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rPr>
              <a:t>Analysis of Ransomware Cyberattacks</a:t>
            </a:r>
            <a:endParaRPr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endParaRPr>
          </a:p>
        </p:txBody>
      </p:sp>
      <p:sp>
        <p:nvSpPr>
          <p:cNvPr id="8" name="Google Shape;2456;p57">
            <a:extLst>
              <a:ext uri="{FF2B5EF4-FFF2-40B4-BE49-F238E27FC236}">
                <a16:creationId xmlns:a16="http://schemas.microsoft.com/office/drawing/2014/main" id="{63D5D73E-FC90-4E70-7514-DF06364C8FD0}"/>
              </a:ext>
            </a:extLst>
          </p:cNvPr>
          <p:cNvSpPr txBox="1"/>
          <p:nvPr/>
        </p:nvSpPr>
        <p:spPr>
          <a:xfrm>
            <a:off x="198688" y="3888567"/>
            <a:ext cx="5719512" cy="2739123"/>
          </a:xfrm>
          <a:prstGeom prst="rect">
            <a:avLst/>
          </a:prstGeom>
          <a:noFill/>
          <a:ln>
            <a:noFill/>
          </a:ln>
        </p:spPr>
        <p:txBody>
          <a:bodyPr spcFirstLastPara="1" wrap="square" lIns="91425" tIns="91425" rIns="91425" bIns="91425" anchor="t" anchorCtr="0">
            <a:noAutofit/>
          </a:bodyPr>
          <a:lstStyle/>
          <a:p>
            <a:pPr marL="425450" lvl="0" indent="-285750" algn="l" rtl="0">
              <a:lnSpc>
                <a:spcPct val="150000"/>
              </a:lnSpc>
              <a:spcBef>
                <a:spcPts val="1000"/>
              </a:spcBef>
              <a:spcAft>
                <a:spcPts val="0"/>
              </a:spcAft>
              <a:buClr>
                <a:schemeClr val="dk1"/>
              </a:buClr>
              <a:buSzPts val="1400"/>
              <a:buFont typeface="Arial" panose="020B0604020202020204" pitchFamily="34" charset="0"/>
              <a:buChar char="•"/>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Network Forensics: Analyzed ransomware attacks, identifying infection paths and event sequences.</a:t>
            </a:r>
          </a:p>
          <a:p>
            <a:pPr marL="425450" lvl="0" indent="-285750" algn="l" rtl="0">
              <a:lnSpc>
                <a:spcPct val="150000"/>
              </a:lnSpc>
              <a:spcBef>
                <a:spcPts val="1000"/>
              </a:spcBef>
              <a:spcAft>
                <a:spcPts val="0"/>
              </a:spcAft>
              <a:buClr>
                <a:schemeClr val="dk1"/>
              </a:buClr>
              <a:buSzPts val="1400"/>
              <a:buFont typeface="Arial" panose="020B0604020202020204" pitchFamily="34" charset="0"/>
              <a:buChar char="•"/>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CERBER Case Study: Investigated CERBER ransomware's spread through compromised sites and exploit kits.</a:t>
            </a: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
        <p:nvSpPr>
          <p:cNvPr id="9" name="Google Shape;2456;p57">
            <a:extLst>
              <a:ext uri="{FF2B5EF4-FFF2-40B4-BE49-F238E27FC236}">
                <a16:creationId xmlns:a16="http://schemas.microsoft.com/office/drawing/2014/main" id="{40B82427-8EDC-514D-9CC7-312786D44A4E}"/>
              </a:ext>
            </a:extLst>
          </p:cNvPr>
          <p:cNvSpPr txBox="1"/>
          <p:nvPr/>
        </p:nvSpPr>
        <p:spPr>
          <a:xfrm>
            <a:off x="6268598" y="1263198"/>
            <a:ext cx="5668500" cy="2625370"/>
          </a:xfrm>
          <a:prstGeom prst="rect">
            <a:avLst/>
          </a:prstGeom>
          <a:noFill/>
          <a:ln>
            <a:noFill/>
          </a:ln>
        </p:spPr>
        <p:txBody>
          <a:bodyPr spcFirstLastPara="1" wrap="square" lIns="91425" tIns="91425" rIns="91425" bIns="91425" anchor="t" anchorCtr="0">
            <a:noAutofit/>
          </a:bodyPr>
          <a:lstStyle/>
          <a:p>
            <a:pPr marL="139700" lvl="0" algn="l" rtl="0">
              <a:lnSpc>
                <a:spcPct val="150000"/>
              </a:lnSpc>
              <a:spcBef>
                <a:spcPts val="1000"/>
              </a:spcBef>
              <a:spcAft>
                <a:spcPts val="0"/>
              </a:spcAft>
              <a:buClr>
                <a:schemeClr val="dk1"/>
              </a:buClr>
              <a:buSzPts val="1400"/>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This research highlights the growing threat of cyberattacks on machine learning systems, particularly through adversarial examples. It emphasizes the need for improved protection strategies for critical infrastructures.</a:t>
            </a: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
        <p:nvSpPr>
          <p:cNvPr id="10" name="Google Shape;2457;p57">
            <a:extLst>
              <a:ext uri="{FF2B5EF4-FFF2-40B4-BE49-F238E27FC236}">
                <a16:creationId xmlns:a16="http://schemas.microsoft.com/office/drawing/2014/main" id="{E6F605AB-DF93-79D1-B5BE-9B2F78501CA6}"/>
              </a:ext>
            </a:extLst>
          </p:cNvPr>
          <p:cNvSpPr txBox="1"/>
          <p:nvPr/>
        </p:nvSpPr>
        <p:spPr>
          <a:xfrm>
            <a:off x="6095999" y="943672"/>
            <a:ext cx="5555598" cy="639052"/>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n-US" sz="2400" b="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rPr>
              <a:t>Vulnerability of Machine Learning Models</a:t>
            </a:r>
            <a:endParaRPr sz="2400" b="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endParaRPr>
          </a:p>
        </p:txBody>
      </p:sp>
      <p:sp>
        <p:nvSpPr>
          <p:cNvPr id="11" name="Google Shape;2456;p57">
            <a:extLst>
              <a:ext uri="{FF2B5EF4-FFF2-40B4-BE49-F238E27FC236}">
                <a16:creationId xmlns:a16="http://schemas.microsoft.com/office/drawing/2014/main" id="{D5AFD118-9847-20B1-D925-17F32C724E26}"/>
              </a:ext>
            </a:extLst>
          </p:cNvPr>
          <p:cNvSpPr txBox="1"/>
          <p:nvPr/>
        </p:nvSpPr>
        <p:spPr>
          <a:xfrm>
            <a:off x="6339465" y="3888567"/>
            <a:ext cx="5526765" cy="2739123"/>
          </a:xfrm>
          <a:prstGeom prst="rect">
            <a:avLst/>
          </a:prstGeom>
          <a:noFill/>
          <a:ln>
            <a:noFill/>
          </a:ln>
        </p:spPr>
        <p:txBody>
          <a:bodyPr spcFirstLastPara="1" wrap="square" lIns="91425" tIns="91425" rIns="91425" bIns="91425" anchor="t" anchorCtr="0">
            <a:noAutofit/>
          </a:bodyPr>
          <a:lstStyle/>
          <a:p>
            <a:pPr marL="139700" lvl="0" algn="l" rtl="0">
              <a:lnSpc>
                <a:spcPct val="150000"/>
              </a:lnSpc>
              <a:spcBef>
                <a:spcPts val="1000"/>
              </a:spcBef>
              <a:spcAft>
                <a:spcPts val="0"/>
              </a:spcAft>
              <a:buClr>
                <a:schemeClr val="dk1"/>
              </a:buClr>
              <a:buSzPts val="1400"/>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This study investigates sensor-based adversarial examples (AEs) where attackers manipulate machine learning models by compromising a small number of sensors. Experiments with a human activity recognition model demonstrate the feasibility of such attacks.</a:t>
            </a:r>
            <a:endParaRPr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
        <p:nvSpPr>
          <p:cNvPr id="12" name="Google Shape;2457;p57">
            <a:extLst>
              <a:ext uri="{FF2B5EF4-FFF2-40B4-BE49-F238E27FC236}">
                <a16:creationId xmlns:a16="http://schemas.microsoft.com/office/drawing/2014/main" id="{7C0432F6-1120-681E-5994-7540BB468EAA}"/>
              </a:ext>
            </a:extLst>
          </p:cNvPr>
          <p:cNvSpPr txBox="1"/>
          <p:nvPr/>
        </p:nvSpPr>
        <p:spPr>
          <a:xfrm>
            <a:off x="6311812" y="3173091"/>
            <a:ext cx="5483551" cy="844884"/>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n-US"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rPr>
              <a:t>Impact of Compromised Sensors</a:t>
            </a:r>
            <a:endParaRPr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endParaRPr>
          </a:p>
        </p:txBody>
      </p:sp>
    </p:spTree>
    <p:extLst>
      <p:ext uri="{BB962C8B-B14F-4D97-AF65-F5344CB8AC3E}">
        <p14:creationId xmlns:p14="http://schemas.microsoft.com/office/powerpoint/2010/main" val="3388397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E4E50-5A8A-06C0-6EDF-F97109E35DF3}"/>
              </a:ext>
            </a:extLst>
          </p:cNvPr>
          <p:cNvSpPr>
            <a:spLocks noGrp="1"/>
          </p:cNvSpPr>
          <p:nvPr>
            <p:ph type="dt" sz="half" idx="10"/>
          </p:nvPr>
        </p:nvSpPr>
        <p:spPr/>
        <p:txBody>
          <a:bodyPr/>
          <a:lstStyle/>
          <a:p>
            <a:fld id="{FEBF2CDC-6CB8-428A-8EAC-4B812B984BDF}" type="datetime1">
              <a:rPr lang="en-US" smtClean="0"/>
              <a:t>1/21/2024</a:t>
            </a:fld>
            <a:endParaRPr lang="en-US" dirty="0"/>
          </a:p>
        </p:txBody>
      </p:sp>
      <p:sp>
        <p:nvSpPr>
          <p:cNvPr id="3" name="Slide Number Placeholder 2">
            <a:extLst>
              <a:ext uri="{FF2B5EF4-FFF2-40B4-BE49-F238E27FC236}">
                <a16:creationId xmlns:a16="http://schemas.microsoft.com/office/drawing/2014/main" id="{CCBC41BE-60A6-82BF-DCFA-64134B230162}"/>
              </a:ext>
            </a:extLst>
          </p:cNvPr>
          <p:cNvSpPr>
            <a:spLocks noGrp="1"/>
          </p:cNvSpPr>
          <p:nvPr>
            <p:ph type="sldNum" sz="quarter" idx="12"/>
          </p:nvPr>
        </p:nvSpPr>
        <p:spPr/>
        <p:txBody>
          <a:bodyPr/>
          <a:lstStyle/>
          <a:p>
            <a:pPr algn="l"/>
            <a:fld id="{FAEF9944-A4F6-4C59-AEBD-678D6480B8EA}" type="slidenum">
              <a:rPr lang="en-US" smtClean="0"/>
              <a:pPr algn="l"/>
              <a:t>54</a:t>
            </a:fld>
            <a:endParaRPr lang="en-US" dirty="0"/>
          </a:p>
        </p:txBody>
      </p:sp>
      <p:sp>
        <p:nvSpPr>
          <p:cNvPr id="4" name="Google Shape;2454;p57">
            <a:extLst>
              <a:ext uri="{FF2B5EF4-FFF2-40B4-BE49-F238E27FC236}">
                <a16:creationId xmlns:a16="http://schemas.microsoft.com/office/drawing/2014/main" id="{EF910225-F89C-6ED3-A68F-C52D372711A1}"/>
              </a:ext>
            </a:extLst>
          </p:cNvPr>
          <p:cNvSpPr txBox="1">
            <a:spLocks/>
          </p:cNvSpPr>
          <p:nvPr/>
        </p:nvSpPr>
        <p:spPr>
          <a:xfrm>
            <a:off x="720000" y="37382"/>
            <a:ext cx="77040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Conclusion</a:t>
            </a:r>
          </a:p>
        </p:txBody>
      </p:sp>
      <p:sp>
        <p:nvSpPr>
          <p:cNvPr id="5" name="Google Shape;2456;p57">
            <a:extLst>
              <a:ext uri="{FF2B5EF4-FFF2-40B4-BE49-F238E27FC236}">
                <a16:creationId xmlns:a16="http://schemas.microsoft.com/office/drawing/2014/main" id="{D4FE5F43-4A94-B9CA-A4FD-FC6B956B3172}"/>
              </a:ext>
            </a:extLst>
          </p:cNvPr>
          <p:cNvSpPr txBox="1"/>
          <p:nvPr/>
        </p:nvSpPr>
        <p:spPr>
          <a:xfrm>
            <a:off x="296014" y="2419663"/>
            <a:ext cx="5695534" cy="3475970"/>
          </a:xfrm>
          <a:prstGeom prst="rect">
            <a:avLst/>
          </a:prstGeom>
          <a:noFill/>
          <a:ln>
            <a:noFill/>
          </a:ln>
        </p:spPr>
        <p:txBody>
          <a:bodyPr spcFirstLastPara="1" wrap="square" lIns="91425" tIns="91425" rIns="91425" bIns="91425" anchor="t" anchorCtr="0">
            <a:noAutofit/>
          </a:bodyPr>
          <a:lstStyle/>
          <a:p>
            <a:pPr marL="139700" lvl="0" algn="l" rtl="0">
              <a:lnSpc>
                <a:spcPct val="150000"/>
              </a:lnSpc>
              <a:spcBef>
                <a:spcPts val="1000"/>
              </a:spcBef>
              <a:spcAft>
                <a:spcPts val="0"/>
              </a:spcAft>
              <a:buClr>
                <a:schemeClr val="dk1"/>
              </a:buClr>
              <a:buSzPts val="1400"/>
            </a:pPr>
            <a:r>
              <a:rPr lang="en-US"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Securing all sensors is challenging, necessitating methods that work even when some are compromised. This research proposes a new method to detect such attacks by analyzing model output inconsistencies, achieving high detection rates in experiments.</a:t>
            </a:r>
          </a:p>
        </p:txBody>
      </p:sp>
      <p:sp>
        <p:nvSpPr>
          <p:cNvPr id="6" name="Google Shape;2457;p57">
            <a:extLst>
              <a:ext uri="{FF2B5EF4-FFF2-40B4-BE49-F238E27FC236}">
                <a16:creationId xmlns:a16="http://schemas.microsoft.com/office/drawing/2014/main" id="{C963C3AA-DAB3-F9A9-B70E-BAEC90E11E50}"/>
              </a:ext>
            </a:extLst>
          </p:cNvPr>
          <p:cNvSpPr txBox="1"/>
          <p:nvPr/>
        </p:nvSpPr>
        <p:spPr>
          <a:xfrm>
            <a:off x="149536" y="1358900"/>
            <a:ext cx="5904438" cy="896766"/>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US"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rPr>
              <a:t>Countermeasures Against Sensor-based AEs</a:t>
            </a:r>
            <a:endParaRPr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endParaRPr>
          </a:p>
        </p:txBody>
      </p:sp>
      <p:sp>
        <p:nvSpPr>
          <p:cNvPr id="7" name="Google Shape;2457;p57">
            <a:extLst>
              <a:ext uri="{FF2B5EF4-FFF2-40B4-BE49-F238E27FC236}">
                <a16:creationId xmlns:a16="http://schemas.microsoft.com/office/drawing/2014/main" id="{FD8A9121-4D34-890F-D473-FEAE788E5C6C}"/>
              </a:ext>
            </a:extLst>
          </p:cNvPr>
          <p:cNvSpPr txBox="1"/>
          <p:nvPr/>
        </p:nvSpPr>
        <p:spPr>
          <a:xfrm>
            <a:off x="6524729" y="1907066"/>
            <a:ext cx="5517735" cy="512597"/>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US"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rPr>
              <a:t>Future Research Directions</a:t>
            </a:r>
            <a:endParaRPr sz="2400" b="1" i="1" dirty="0">
              <a:solidFill>
                <a:schemeClr val="dk1"/>
              </a:solidFill>
              <a:latin typeface="Tahoma" panose="020B0604030504040204" pitchFamily="34" charset="0"/>
              <a:ea typeface="Tahoma" panose="020B0604030504040204" pitchFamily="34" charset="0"/>
              <a:cs typeface="Tahoma" panose="020B0604030504040204" pitchFamily="34" charset="0"/>
              <a:sym typeface="Work Sans Medium"/>
            </a:endParaRPr>
          </a:p>
        </p:txBody>
      </p:sp>
      <p:sp>
        <p:nvSpPr>
          <p:cNvPr id="8" name="Google Shape;2456;p57">
            <a:extLst>
              <a:ext uri="{FF2B5EF4-FFF2-40B4-BE49-F238E27FC236}">
                <a16:creationId xmlns:a16="http://schemas.microsoft.com/office/drawing/2014/main" id="{B93681A4-9E95-844C-D761-6D2568B65193}"/>
              </a:ext>
            </a:extLst>
          </p:cNvPr>
          <p:cNvSpPr txBox="1"/>
          <p:nvPr/>
        </p:nvSpPr>
        <p:spPr>
          <a:xfrm>
            <a:off x="6273800" y="2419663"/>
            <a:ext cx="5517734" cy="3117226"/>
          </a:xfrm>
          <a:prstGeom prst="rect">
            <a:avLst/>
          </a:prstGeom>
          <a:noFill/>
          <a:ln>
            <a:noFill/>
          </a:ln>
        </p:spPr>
        <p:txBody>
          <a:bodyPr spcFirstLastPara="1" wrap="square" lIns="91425" tIns="91425" rIns="91425" bIns="91425" anchor="t" anchorCtr="0">
            <a:noAutofit/>
          </a:bodyPr>
          <a:lstStyle/>
          <a:p>
            <a:pPr marL="139700" lvl="0" algn="l" rtl="0">
              <a:spcBef>
                <a:spcPts val="1000"/>
              </a:spcBef>
              <a:spcAft>
                <a:spcPts val="0"/>
              </a:spcAft>
              <a:buClr>
                <a:schemeClr val="dk1"/>
              </a:buClr>
              <a:buSzPts val="1400"/>
            </a:pPr>
            <a:r>
              <a:rPr lang="en-US"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rPr>
              <a:t>Future work will focus on designing robust systems capable of withstanding sophisticated cyberattacks in real-world scenarios.</a:t>
            </a:r>
            <a:endParaRPr sz="2000" dirty="0">
              <a:solidFill>
                <a:schemeClr val="dk1"/>
              </a:solidFill>
              <a:latin typeface="Tahoma" panose="020B0604030504040204" pitchFamily="34" charset="0"/>
              <a:ea typeface="Tahoma" panose="020B0604030504040204" pitchFamily="34" charset="0"/>
              <a:cs typeface="Tahoma" panose="020B0604030504040204" pitchFamily="34" charset="0"/>
              <a:sym typeface="Actor"/>
            </a:endParaRPr>
          </a:p>
        </p:txBody>
      </p:sp>
    </p:spTree>
    <p:extLst>
      <p:ext uri="{BB962C8B-B14F-4D97-AF65-F5344CB8AC3E}">
        <p14:creationId xmlns:p14="http://schemas.microsoft.com/office/powerpoint/2010/main" val="781336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C222E-CE30-B98C-CEA7-C8CF1BA5DC49}"/>
              </a:ext>
            </a:extLst>
          </p:cNvPr>
          <p:cNvSpPr>
            <a:spLocks noGrp="1"/>
          </p:cNvSpPr>
          <p:nvPr>
            <p:ph type="dt" sz="half" idx="10"/>
          </p:nvPr>
        </p:nvSpPr>
        <p:spPr/>
        <p:txBody>
          <a:bodyPr/>
          <a:lstStyle/>
          <a:p>
            <a:fld id="{68CE92AF-6F56-4347-88D1-F51F347043ED}" type="datetime1">
              <a:rPr lang="en-US" smtClean="0"/>
              <a:t>1/21/2024</a:t>
            </a:fld>
            <a:endParaRPr lang="en-US" dirty="0"/>
          </a:p>
        </p:txBody>
      </p:sp>
      <p:sp>
        <p:nvSpPr>
          <p:cNvPr id="3" name="Slide Number Placeholder 2">
            <a:extLst>
              <a:ext uri="{FF2B5EF4-FFF2-40B4-BE49-F238E27FC236}">
                <a16:creationId xmlns:a16="http://schemas.microsoft.com/office/drawing/2014/main" id="{9486DFA9-1697-4207-D10B-AC9661B4CAA6}"/>
              </a:ext>
            </a:extLst>
          </p:cNvPr>
          <p:cNvSpPr>
            <a:spLocks noGrp="1"/>
          </p:cNvSpPr>
          <p:nvPr>
            <p:ph type="sldNum" sz="quarter" idx="12"/>
          </p:nvPr>
        </p:nvSpPr>
        <p:spPr/>
        <p:txBody>
          <a:bodyPr/>
          <a:lstStyle/>
          <a:p>
            <a:pPr algn="l"/>
            <a:fld id="{FAEF9944-A4F6-4C59-AEBD-678D6480B8EA}" type="slidenum">
              <a:rPr lang="en-US" smtClean="0"/>
              <a:pPr algn="l"/>
              <a:t>55</a:t>
            </a:fld>
            <a:endParaRPr lang="en-US" dirty="0"/>
          </a:p>
        </p:txBody>
      </p:sp>
      <p:sp useBgFill="1">
        <p:nvSpPr>
          <p:cNvPr id="4" name="Rectangle 3">
            <a:extLst>
              <a:ext uri="{FF2B5EF4-FFF2-40B4-BE49-F238E27FC236}">
                <a16:creationId xmlns:a16="http://schemas.microsoft.com/office/drawing/2014/main" id="{3CAA21B2-465E-2C35-CAFF-30AD7C5B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1809618" cy="6288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4" descr="A cartoon of a person typing on a keyboard&#10;&#10;Description automatically generated">
            <a:extLst>
              <a:ext uri="{FF2B5EF4-FFF2-40B4-BE49-F238E27FC236}">
                <a16:creationId xmlns:a16="http://schemas.microsoft.com/office/drawing/2014/main" id="{94202337-5094-7F88-900B-BEE9E8158047}"/>
              </a:ext>
            </a:extLst>
          </p:cNvPr>
          <p:cNvPicPr>
            <a:picLocks noChangeAspect="1"/>
          </p:cNvPicPr>
          <p:nvPr/>
        </p:nvPicPr>
        <p:blipFill rotWithShape="1">
          <a:blip r:embed="rId2"/>
          <a:srcRect t="20974" b="8102"/>
          <a:stretch/>
        </p:blipFill>
        <p:spPr>
          <a:xfrm>
            <a:off x="1" y="7"/>
            <a:ext cx="9368712" cy="6644562"/>
          </a:xfrm>
          <a:prstGeom prst="rect">
            <a:avLst/>
          </a:prstGeom>
        </p:spPr>
      </p:pic>
      <p:sp>
        <p:nvSpPr>
          <p:cNvPr id="6" name="Rectangle 5">
            <a:extLst>
              <a:ext uri="{FF2B5EF4-FFF2-40B4-BE49-F238E27FC236}">
                <a16:creationId xmlns:a16="http://schemas.microsoft.com/office/drawing/2014/main" id="{D215B8C4-AE84-A91F-C4B9-DCDD1E875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843764" y="-1"/>
            <a:ext cx="6847046" cy="6288833"/>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 name="Google Shape;317;p35">
            <a:extLst>
              <a:ext uri="{FF2B5EF4-FFF2-40B4-BE49-F238E27FC236}">
                <a16:creationId xmlns:a16="http://schemas.microsoft.com/office/drawing/2014/main" id="{9131E52D-A961-156B-C5FD-59993BE8668D}"/>
              </a:ext>
            </a:extLst>
          </p:cNvPr>
          <p:cNvSpPr txBox="1">
            <a:spLocks/>
          </p:cNvSpPr>
          <p:nvPr/>
        </p:nvSpPr>
        <p:spPr>
          <a:xfrm>
            <a:off x="4147691" y="2660969"/>
            <a:ext cx="6239192" cy="483446"/>
          </a:xfrm>
          <a:prstGeom prst="rect">
            <a:avLst/>
          </a:prstGeom>
        </p:spPr>
        <p:txBody>
          <a:bodyPr spcFirstLastPara="1" wrap="square" lIns="91425" tIns="91425" rIns="91425" bIns="91425" anchor="b"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spcBef>
                <a:spcPts val="0"/>
              </a:spcBef>
              <a:buClrTx/>
              <a:buFontTx/>
            </a:pPr>
            <a:r>
              <a:rPr lang="en-US" dirty="0">
                <a:latin typeface="Tahoma" panose="020B0604030504040204" pitchFamily="34" charset="0"/>
                <a:ea typeface="Tahoma" panose="020B0604030504040204" pitchFamily="34" charset="0"/>
                <a:cs typeface="Tahoma" panose="020B0604030504040204" pitchFamily="34" charset="0"/>
              </a:rPr>
              <a:t>Thank you</a:t>
            </a:r>
          </a:p>
        </p:txBody>
      </p:sp>
      <p:sp>
        <p:nvSpPr>
          <p:cNvPr id="7" name="Rectangle 6">
            <a:extLst>
              <a:ext uri="{FF2B5EF4-FFF2-40B4-BE49-F238E27FC236}">
                <a16:creationId xmlns:a16="http://schemas.microsoft.com/office/drawing/2014/main" id="{A63F15B5-A584-7C4D-E2A8-9991BFA59A9C}"/>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どもありがとうございます</a:t>
            </a:r>
            <a:endParaRPr lang="en-US" altLang="ja-JP" dirty="0"/>
          </a:p>
        </p:txBody>
      </p:sp>
      <p:sp>
        <p:nvSpPr>
          <p:cNvPr id="9" name="Date Placeholder 1">
            <a:extLst>
              <a:ext uri="{FF2B5EF4-FFF2-40B4-BE49-F238E27FC236}">
                <a16:creationId xmlns:a16="http://schemas.microsoft.com/office/drawing/2014/main" id="{A8683492-0F86-CC71-D6CE-2CA71A212471}"/>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6835D9-CB25-41F7-BFFA-70C84D28036C}" type="datetime1">
              <a:rPr lang="en-US" smtClean="0"/>
              <a:pPr/>
              <a:t>1/21/2024</a:t>
            </a:fld>
            <a:endParaRPr lang="en-US" dirty="0"/>
          </a:p>
        </p:txBody>
      </p:sp>
      <p:sp>
        <p:nvSpPr>
          <p:cNvPr id="10" name="Slide Number Placeholder 2">
            <a:extLst>
              <a:ext uri="{FF2B5EF4-FFF2-40B4-BE49-F238E27FC236}">
                <a16:creationId xmlns:a16="http://schemas.microsoft.com/office/drawing/2014/main" id="{5E5599AB-797F-CAE3-44A6-AC152C417A01}"/>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55</a:t>
            </a:fld>
            <a:endParaRPr lang="en-US" dirty="0"/>
          </a:p>
        </p:txBody>
      </p:sp>
      <p:sp>
        <p:nvSpPr>
          <p:cNvPr id="12" name="Text Placeholder 4">
            <a:extLst>
              <a:ext uri="{FF2B5EF4-FFF2-40B4-BE49-F238E27FC236}">
                <a16:creationId xmlns:a16="http://schemas.microsoft.com/office/drawing/2014/main" id="{2C74D2A1-AEDB-3890-CD73-DD8F9880296D}"/>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6" name="TextBox 15">
            <a:extLst>
              <a:ext uri="{FF2B5EF4-FFF2-40B4-BE49-F238E27FC236}">
                <a16:creationId xmlns:a16="http://schemas.microsoft.com/office/drawing/2014/main" id="{64167417-AF48-56AF-6A7E-AF587CCC5D0D}"/>
              </a:ext>
            </a:extLst>
          </p:cNvPr>
          <p:cNvSpPr txBox="1"/>
          <p:nvPr/>
        </p:nvSpPr>
        <p:spPr>
          <a:xfrm>
            <a:off x="3044901" y="2782669"/>
            <a:ext cx="6101644" cy="646331"/>
          </a:xfrm>
          <a:prstGeom prst="rect">
            <a:avLst/>
          </a:prstGeom>
          <a:noFill/>
        </p:spPr>
        <p:txBody>
          <a:bodyPr wrap="square">
            <a:spAutoFit/>
          </a:bodyPr>
          <a:lstStyle/>
          <a:p>
            <a:r>
              <a:rPr lang="ja-JP" altLang="en-US" sz="3600" b="1" i="0" dirty="0">
                <a:solidFill>
                  <a:srgbClr val="202124"/>
                </a:solidFill>
                <a:effectLst/>
                <a:latin typeface="Google Sans"/>
              </a:rPr>
              <a:t>どもありがとうございます</a:t>
            </a:r>
            <a:endParaRPr lang="en-US" sz="3600" b="1" dirty="0"/>
          </a:p>
        </p:txBody>
      </p:sp>
    </p:spTree>
    <p:extLst>
      <p:ext uri="{BB962C8B-B14F-4D97-AF65-F5344CB8AC3E}">
        <p14:creationId xmlns:p14="http://schemas.microsoft.com/office/powerpoint/2010/main" val="313596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a:extLst>
              <a:ext uri="{FF2B5EF4-FFF2-40B4-BE49-F238E27FC236}">
                <a16:creationId xmlns:a16="http://schemas.microsoft.com/office/drawing/2014/main" id="{8981CC01-82A6-0237-77A9-E5127ACD4FD1}"/>
              </a:ext>
            </a:extLst>
          </p:cNvPr>
          <p:cNvPicPr>
            <a:picLocks noChangeAspect="1"/>
          </p:cNvPicPr>
          <p:nvPr/>
        </p:nvPicPr>
        <p:blipFill rotWithShape="1">
          <a:blip r:embed="rId2">
            <a:extLst>
              <a:ext uri="{28A0092B-C50C-407E-A947-70E740481C1C}">
                <a14:useLocalDpi xmlns:a14="http://schemas.microsoft.com/office/drawing/2010/main" val="0"/>
              </a:ext>
            </a:extLst>
          </a:blip>
          <a:srcRect t="1953" r="-1" b="-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48" name="Freeform: Shape 47">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50" name="Freeform: Shape 49">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TextBox 8">
            <a:extLst>
              <a:ext uri="{FF2B5EF4-FFF2-40B4-BE49-F238E27FC236}">
                <a16:creationId xmlns:a16="http://schemas.microsoft.com/office/drawing/2014/main" id="{20582DA4-EE6C-A5FF-B894-A937D3D79E9B}"/>
              </a:ext>
            </a:extLst>
          </p:cNvPr>
          <p:cNvSpPr txBox="1"/>
          <p:nvPr/>
        </p:nvSpPr>
        <p:spPr>
          <a:xfrm>
            <a:off x="621332" y="745066"/>
            <a:ext cx="6231024" cy="5023555"/>
          </a:xfrm>
          <a:prstGeom prst="rect">
            <a:avLst/>
          </a:prstGeom>
        </p:spPr>
        <p:txBody>
          <a:bodyPr vert="horz" lIns="109728" tIns="109728" rIns="109728" bIns="91440" rtlCol="0">
            <a:noAutofit/>
          </a:bodyPr>
          <a:lstStyle/>
          <a:p>
            <a:pPr indent="-285750">
              <a:lnSpc>
                <a:spcPct val="150000"/>
              </a:lnSpc>
              <a:spcBef>
                <a:spcPts val="930"/>
              </a:spcBef>
              <a:buFont typeface="Corbel" panose="020B0503020204020204" pitchFamily="34" charset="0"/>
              <a:buChar char="•"/>
            </a:pPr>
            <a:r>
              <a:rPr lang="en-US" sz="2000" spc="150" dirty="0">
                <a:solidFill>
                  <a:schemeClr val="tx1">
                    <a:lumMod val="75000"/>
                    <a:lumOff val="25000"/>
                  </a:schemeClr>
                </a:solidFill>
              </a:rPr>
              <a:t>Shifting Information Systems: From traditional (servers, PCs, smartphones) to machine learning </a:t>
            </a:r>
            <a:r>
              <a:rPr lang="id-ID" sz="2000" spc="150" dirty="0">
                <a:solidFill>
                  <a:schemeClr val="tx1">
                    <a:lumMod val="75000"/>
                    <a:lumOff val="25000"/>
                  </a:schemeClr>
                </a:solidFill>
              </a:rPr>
              <a:t>(ML) </a:t>
            </a:r>
            <a:r>
              <a:rPr lang="en-US" sz="2000" spc="150" dirty="0">
                <a:solidFill>
                  <a:schemeClr val="tx1">
                    <a:lumMod val="75000"/>
                    <a:lumOff val="25000"/>
                  </a:schemeClr>
                </a:solidFill>
              </a:rPr>
              <a:t>models.</a:t>
            </a:r>
          </a:p>
          <a:p>
            <a:pPr indent="-285750">
              <a:lnSpc>
                <a:spcPct val="150000"/>
              </a:lnSpc>
              <a:spcBef>
                <a:spcPts val="930"/>
              </a:spcBef>
              <a:buFont typeface="Corbel" panose="020B0503020204020204" pitchFamily="34" charset="0"/>
              <a:buChar char="•"/>
            </a:pPr>
            <a:r>
              <a:rPr lang="en-US" sz="2000" spc="150" dirty="0">
                <a:solidFill>
                  <a:schemeClr val="tx1">
                    <a:lumMod val="75000"/>
                    <a:lumOff val="25000"/>
                  </a:schemeClr>
                </a:solidFill>
              </a:rPr>
              <a:t>Enhanced Safety &amp; Efficiency: M</a:t>
            </a:r>
            <a:r>
              <a:rPr lang="id-ID" sz="2000" spc="150" dirty="0">
                <a:solidFill>
                  <a:schemeClr val="tx1">
                    <a:lumMod val="75000"/>
                    <a:lumOff val="25000"/>
                  </a:schemeClr>
                </a:solidFill>
              </a:rPr>
              <a:t>L</a:t>
            </a:r>
            <a:r>
              <a:rPr lang="en-US" sz="2000" spc="150" dirty="0">
                <a:solidFill>
                  <a:schemeClr val="tx1">
                    <a:lumMod val="75000"/>
                    <a:lumOff val="25000"/>
                  </a:schemeClr>
                </a:solidFill>
              </a:rPr>
              <a:t> optimizes operations in healthcare, agriculture, and beyond.</a:t>
            </a:r>
          </a:p>
          <a:p>
            <a:pPr indent="-285750">
              <a:lnSpc>
                <a:spcPct val="150000"/>
              </a:lnSpc>
              <a:spcBef>
                <a:spcPts val="930"/>
              </a:spcBef>
              <a:buFont typeface="Corbel" panose="020B0503020204020204" pitchFamily="34" charset="0"/>
              <a:buChar char="•"/>
            </a:pPr>
            <a:r>
              <a:rPr lang="en-US" sz="2000" spc="150" dirty="0">
                <a:solidFill>
                  <a:schemeClr val="tx1">
                    <a:lumMod val="75000"/>
                    <a:lumOff val="25000"/>
                  </a:schemeClr>
                </a:solidFill>
              </a:rPr>
              <a:t>Future Potential: Wider applications, deeper integration, and </a:t>
            </a:r>
            <a:r>
              <a:rPr lang="id-ID" sz="2000" spc="150" dirty="0">
                <a:solidFill>
                  <a:schemeClr val="tx1">
                    <a:lumMod val="75000"/>
                    <a:lumOff val="25000"/>
                  </a:schemeClr>
                </a:solidFill>
              </a:rPr>
              <a:t>robustness of </a:t>
            </a:r>
            <a:r>
              <a:rPr lang="en-US" sz="2000" spc="150" dirty="0">
                <a:solidFill>
                  <a:schemeClr val="tx1">
                    <a:lumMod val="75000"/>
                    <a:lumOff val="25000"/>
                  </a:schemeClr>
                </a:solidFill>
              </a:rPr>
              <a:t>AI</a:t>
            </a:r>
            <a:r>
              <a:rPr lang="id-ID" sz="2000" spc="150" dirty="0">
                <a:solidFill>
                  <a:schemeClr val="tx1">
                    <a:lumMod val="75000"/>
                    <a:lumOff val="25000"/>
                  </a:schemeClr>
                </a:solidFill>
              </a:rPr>
              <a:t>,</a:t>
            </a:r>
            <a:endParaRPr lang="en-US" sz="2000" spc="150" dirty="0">
              <a:solidFill>
                <a:schemeClr val="tx1">
                  <a:lumMod val="75000"/>
                  <a:lumOff val="25000"/>
                </a:schemeClr>
              </a:solidFill>
            </a:endParaRPr>
          </a:p>
        </p:txBody>
      </p:sp>
      <p:sp>
        <p:nvSpPr>
          <p:cNvPr id="2" name="Date Placeholder 1">
            <a:extLst>
              <a:ext uri="{FF2B5EF4-FFF2-40B4-BE49-F238E27FC236}">
                <a16:creationId xmlns:a16="http://schemas.microsoft.com/office/drawing/2014/main" id="{8656033B-7041-D520-B4F8-47CC5A057306}"/>
              </a:ext>
            </a:extLst>
          </p:cNvPr>
          <p:cNvSpPr>
            <a:spLocks noGrp="1"/>
          </p:cNvSpPr>
          <p:nvPr>
            <p:ph type="dt" sz="half" idx="10"/>
          </p:nvPr>
        </p:nvSpPr>
        <p:spPr>
          <a:xfrm>
            <a:off x="7850727" y="6170491"/>
            <a:ext cx="2840083" cy="457200"/>
          </a:xfrm>
        </p:spPr>
        <p:txBody>
          <a:bodyPr vert="horz" lIns="109728" tIns="109728" rIns="109728" bIns="91440" rtlCol="0" anchor="ctr">
            <a:normAutofit/>
          </a:bodyPr>
          <a:lstStyle/>
          <a:p>
            <a:pPr>
              <a:spcAft>
                <a:spcPts val="600"/>
              </a:spcAft>
            </a:pPr>
            <a:fld id="{FF731442-3661-4494-BAF6-16F5381236C3}" type="datetime1">
              <a:rPr lang="en-US" spc="150" smtClean="0">
                <a:solidFill>
                  <a:srgbClr val="FFFFFF"/>
                </a:solidFill>
              </a:rPr>
              <a:t>1/21/2024</a:t>
            </a:fld>
            <a:endParaRPr lang="en-US" spc="150">
              <a:solidFill>
                <a:srgbClr val="FFFFFF"/>
              </a:solidFill>
            </a:endParaRPr>
          </a:p>
        </p:txBody>
      </p:sp>
      <p:sp>
        <p:nvSpPr>
          <p:cNvPr id="3" name="Slide Number Placeholder 2">
            <a:extLst>
              <a:ext uri="{FF2B5EF4-FFF2-40B4-BE49-F238E27FC236}">
                <a16:creationId xmlns:a16="http://schemas.microsoft.com/office/drawing/2014/main" id="{0CA93D5C-1625-B847-E7F1-39F6E029C5D1}"/>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US">
                <a:solidFill>
                  <a:srgbClr val="FFFFFF"/>
                </a:solidFill>
              </a:rPr>
              <a:pPr algn="l">
                <a:spcAft>
                  <a:spcPts val="600"/>
                </a:spcAft>
              </a:pPr>
              <a:t>6</a:t>
            </a:fld>
            <a:endParaRPr lang="en-US">
              <a:solidFill>
                <a:srgbClr val="FFFFFF"/>
              </a:solidFill>
            </a:endParaRPr>
          </a:p>
        </p:txBody>
      </p:sp>
      <p:sp>
        <p:nvSpPr>
          <p:cNvPr id="5" name="TextBox 4">
            <a:extLst>
              <a:ext uri="{FF2B5EF4-FFF2-40B4-BE49-F238E27FC236}">
                <a16:creationId xmlns:a16="http://schemas.microsoft.com/office/drawing/2014/main" id="{066D400E-386D-D1E6-2F7A-D8C4C4C6BFF5}"/>
              </a:ext>
            </a:extLst>
          </p:cNvPr>
          <p:cNvSpPr txBox="1"/>
          <p:nvPr/>
        </p:nvSpPr>
        <p:spPr>
          <a:xfrm>
            <a:off x="582379" y="90311"/>
            <a:ext cx="6132323" cy="5873927"/>
          </a:xfrm>
          <a:prstGeom prst="rect">
            <a:avLst/>
          </a:prstGeom>
        </p:spPr>
        <p:txBody>
          <a:bodyPr vert="horz" lIns="109728" tIns="109728" rIns="109728" bIns="91440" rtlCol="0" anchor="t">
            <a:noAutofit/>
          </a:bodyPr>
          <a:lstStyle/>
          <a:p>
            <a:pPr>
              <a:lnSpc>
                <a:spcPct val="130000"/>
              </a:lnSpc>
              <a:spcBef>
                <a:spcPts val="930"/>
              </a:spcBef>
              <a:buFont typeface="Corbel" panose="020B0503020204020204" pitchFamily="34" charset="0"/>
            </a:pPr>
            <a:endParaRPr lang="en-US" spc="150">
              <a:solidFill>
                <a:schemeClr val="tx1">
                  <a:lumMod val="75000"/>
                  <a:lumOff val="25000"/>
                </a:schemeClr>
              </a:solidFill>
            </a:endParaRPr>
          </a:p>
        </p:txBody>
      </p:sp>
    </p:spTree>
    <p:extLst>
      <p:ext uri="{BB962C8B-B14F-4D97-AF65-F5344CB8AC3E}">
        <p14:creationId xmlns:p14="http://schemas.microsoft.com/office/powerpoint/2010/main" val="3950682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CF9BC6-FA4C-D62C-4E13-99FDBFE2CB3B}"/>
              </a:ext>
            </a:extLst>
          </p:cNvPr>
          <p:cNvSpPr>
            <a:spLocks noGrp="1"/>
          </p:cNvSpPr>
          <p:nvPr>
            <p:ph type="dt" sz="half" idx="10"/>
          </p:nvPr>
        </p:nvSpPr>
        <p:spPr/>
        <p:txBody>
          <a:bodyPr/>
          <a:lstStyle/>
          <a:p>
            <a:fld id="{ADC5E0BE-2044-409E-95C1-6C45FA0C5C2B}" type="datetime1">
              <a:rPr lang="en-US" smtClean="0"/>
              <a:t>1/21/2024</a:t>
            </a:fld>
            <a:endParaRPr lang="en-US" dirty="0"/>
          </a:p>
        </p:txBody>
      </p:sp>
      <p:sp>
        <p:nvSpPr>
          <p:cNvPr id="3" name="Slide Number Placeholder 2">
            <a:extLst>
              <a:ext uri="{FF2B5EF4-FFF2-40B4-BE49-F238E27FC236}">
                <a16:creationId xmlns:a16="http://schemas.microsoft.com/office/drawing/2014/main" id="{0EF5323A-5E42-241D-15D6-43863DA2DB5D}"/>
              </a:ext>
            </a:extLst>
          </p:cNvPr>
          <p:cNvSpPr>
            <a:spLocks noGrp="1"/>
          </p:cNvSpPr>
          <p:nvPr>
            <p:ph type="sldNum" sz="quarter" idx="12"/>
          </p:nvPr>
        </p:nvSpPr>
        <p:spPr/>
        <p:txBody>
          <a:bodyPr/>
          <a:lstStyle/>
          <a:p>
            <a:pPr algn="l"/>
            <a:fld id="{FAEF9944-A4F6-4C59-AEBD-678D6480B8EA}" type="slidenum">
              <a:rPr lang="en-US" smtClean="0"/>
              <a:pPr algn="l"/>
              <a:t>7</a:t>
            </a:fld>
            <a:endParaRPr lang="en-US" dirty="0"/>
          </a:p>
        </p:txBody>
      </p:sp>
      <p:pic>
        <p:nvPicPr>
          <p:cNvPr id="7" name="Picture 6">
            <a:extLst>
              <a:ext uri="{FF2B5EF4-FFF2-40B4-BE49-F238E27FC236}">
                <a16:creationId xmlns:a16="http://schemas.microsoft.com/office/drawing/2014/main" id="{962688FE-AC14-EA4C-64DF-44D76E15DD9A}"/>
              </a:ext>
            </a:extLst>
          </p:cNvPr>
          <p:cNvPicPr>
            <a:picLocks noChangeAspect="1"/>
          </p:cNvPicPr>
          <p:nvPr/>
        </p:nvPicPr>
        <p:blipFill>
          <a:blip r:embed="rId3"/>
          <a:stretch>
            <a:fillRect/>
          </a:stretch>
        </p:blipFill>
        <p:spPr>
          <a:xfrm>
            <a:off x="1852132" y="863765"/>
            <a:ext cx="8487736" cy="2565235"/>
          </a:xfrm>
          <a:prstGeom prst="rect">
            <a:avLst/>
          </a:prstGeom>
        </p:spPr>
      </p:pic>
      <p:sp>
        <p:nvSpPr>
          <p:cNvPr id="9" name="TextBox 8">
            <a:extLst>
              <a:ext uri="{FF2B5EF4-FFF2-40B4-BE49-F238E27FC236}">
                <a16:creationId xmlns:a16="http://schemas.microsoft.com/office/drawing/2014/main" id="{CB0ED846-0FE2-8CE1-DF7E-8FBC5DD27F2B}"/>
              </a:ext>
            </a:extLst>
          </p:cNvPr>
          <p:cNvSpPr txBox="1"/>
          <p:nvPr/>
        </p:nvSpPr>
        <p:spPr>
          <a:xfrm>
            <a:off x="394576" y="177714"/>
            <a:ext cx="11052357" cy="1569660"/>
          </a:xfrm>
          <a:prstGeom prst="rect">
            <a:avLst/>
          </a:prstGeom>
          <a:noFill/>
        </p:spPr>
        <p:txBody>
          <a:bodyPr wrap="square">
            <a:spAutoFit/>
          </a:bodyPr>
          <a:lstStyle/>
          <a:p>
            <a:pPr algn="ctr"/>
            <a:r>
              <a:rPr lang="en-US" sz="3200" b="1" i="0" dirty="0">
                <a:effectLst/>
                <a:latin typeface="Söhne"/>
              </a:rPr>
              <a:t>A</a:t>
            </a:r>
            <a:r>
              <a:rPr lang="id-ID" sz="3200" b="1" i="0" dirty="0">
                <a:effectLst/>
                <a:latin typeface="Söhne"/>
              </a:rPr>
              <a:t>dversarial Examples:</a:t>
            </a:r>
            <a:br>
              <a:rPr lang="id-ID" sz="3200" b="1" i="0" dirty="0">
                <a:effectLst/>
                <a:latin typeface="Söhne"/>
              </a:rPr>
            </a:br>
            <a:br>
              <a:rPr lang="id-ID" sz="3200" b="1" i="0" dirty="0">
                <a:effectLst/>
                <a:latin typeface="Söhne"/>
              </a:rPr>
            </a:br>
            <a:endParaRPr lang="en-US" sz="3200" dirty="0"/>
          </a:p>
        </p:txBody>
      </p:sp>
      <p:sp>
        <p:nvSpPr>
          <p:cNvPr id="11" name="TextBox 10">
            <a:extLst>
              <a:ext uri="{FF2B5EF4-FFF2-40B4-BE49-F238E27FC236}">
                <a16:creationId xmlns:a16="http://schemas.microsoft.com/office/drawing/2014/main" id="{8FDC3AE3-27B9-0511-A363-5949CE0F308A}"/>
              </a:ext>
            </a:extLst>
          </p:cNvPr>
          <p:cNvSpPr txBox="1"/>
          <p:nvPr/>
        </p:nvSpPr>
        <p:spPr>
          <a:xfrm>
            <a:off x="0" y="6488668"/>
            <a:ext cx="9919443" cy="369332"/>
          </a:xfrm>
          <a:prstGeom prst="rect">
            <a:avLst/>
          </a:prstGeom>
          <a:noFill/>
        </p:spPr>
        <p:txBody>
          <a:bodyPr wrap="square">
            <a:spAutoFit/>
          </a:bodyPr>
          <a:lstStyle/>
          <a:p>
            <a:r>
              <a:rPr lang="en-US" sz="900"/>
              <a:t>[1]</a:t>
            </a:r>
            <a:r>
              <a:rPr lang="id-ID" sz="900"/>
              <a:t> </a:t>
            </a:r>
            <a:r>
              <a:rPr lang="en-US" sz="900"/>
              <a:t>A. Madry, A. Makelov, L. Schmidt, D. Tsipras, and A. Vladu, “Towards Deep Learning Models Resistant to Adversarial Attacks,” 6th Int. Conf. Learn. Represent. ICLR 2018 - Conf. Track Proc., pp. 1–28, Jun. 2017, [Online]. Available: http://arxiv.org/abs/1706.06083</a:t>
            </a:r>
            <a:endParaRPr lang="en-US" sz="900" dirty="0"/>
          </a:p>
        </p:txBody>
      </p:sp>
      <p:sp>
        <p:nvSpPr>
          <p:cNvPr id="12" name="TextBox 11">
            <a:extLst>
              <a:ext uri="{FF2B5EF4-FFF2-40B4-BE49-F238E27FC236}">
                <a16:creationId xmlns:a16="http://schemas.microsoft.com/office/drawing/2014/main" id="{B4F3C7A1-5024-043E-D130-1CB813FE1482}"/>
              </a:ext>
            </a:extLst>
          </p:cNvPr>
          <p:cNvSpPr txBox="1"/>
          <p:nvPr/>
        </p:nvSpPr>
        <p:spPr>
          <a:xfrm>
            <a:off x="5353612" y="2538651"/>
            <a:ext cx="460211" cy="307777"/>
          </a:xfrm>
          <a:prstGeom prst="rect">
            <a:avLst/>
          </a:prstGeom>
          <a:noFill/>
        </p:spPr>
        <p:txBody>
          <a:bodyPr wrap="square">
            <a:spAutoFit/>
          </a:bodyPr>
          <a:lstStyle/>
          <a:p>
            <a:r>
              <a:rPr lang="id-ID" sz="1400" i="0">
                <a:effectLst/>
                <a:latin typeface="Söhne"/>
              </a:rPr>
              <a:t>[</a:t>
            </a:r>
            <a:r>
              <a:rPr lang="id-ID" sz="1400">
                <a:latin typeface="Söhne"/>
              </a:rPr>
              <a:t>1]</a:t>
            </a:r>
            <a:endParaRPr lang="en-US" sz="1400" dirty="0"/>
          </a:p>
        </p:txBody>
      </p:sp>
      <p:sp>
        <p:nvSpPr>
          <p:cNvPr id="14" name="TextBox 13">
            <a:extLst>
              <a:ext uri="{FF2B5EF4-FFF2-40B4-BE49-F238E27FC236}">
                <a16:creationId xmlns:a16="http://schemas.microsoft.com/office/drawing/2014/main" id="{AFECEA99-83A6-BF6E-3F9D-06A5047C5345}"/>
              </a:ext>
            </a:extLst>
          </p:cNvPr>
          <p:cNvSpPr txBox="1"/>
          <p:nvPr/>
        </p:nvSpPr>
        <p:spPr>
          <a:xfrm>
            <a:off x="2882587" y="3762531"/>
            <a:ext cx="6426825" cy="1711366"/>
          </a:xfrm>
          <a:prstGeom prst="rect">
            <a:avLst/>
          </a:prstGeom>
          <a:noFill/>
        </p:spPr>
        <p:txBody>
          <a:bodyPr wrap="square">
            <a:spAutoFit/>
          </a:bodyPr>
          <a:lstStyle/>
          <a:p>
            <a:pPr marL="342900" indent="-342900">
              <a:lnSpc>
                <a:spcPct val="150000"/>
              </a:lnSpc>
              <a:buFont typeface="+mj-lt"/>
              <a:buAutoNum type="arabicPeriod"/>
            </a:pPr>
            <a:r>
              <a:rPr lang="en-US" b="1" i="0" dirty="0">
                <a:effectLst/>
                <a:latin typeface="Söhne"/>
              </a:rPr>
              <a:t>AEs as a significant vulnerability in machine learning models.</a:t>
            </a:r>
          </a:p>
          <a:p>
            <a:pPr marL="342900" indent="-342900">
              <a:lnSpc>
                <a:spcPct val="150000"/>
              </a:lnSpc>
              <a:buFont typeface="+mj-lt"/>
              <a:buAutoNum type="arabicPeriod"/>
            </a:pPr>
            <a:r>
              <a:rPr lang="en-US" b="1" i="0" dirty="0">
                <a:effectLst/>
                <a:latin typeface="Söhne"/>
              </a:rPr>
              <a:t>Manipulation of input data to mislead ML predictions.</a:t>
            </a:r>
          </a:p>
          <a:p>
            <a:pPr marL="342900" indent="-342900">
              <a:lnSpc>
                <a:spcPct val="150000"/>
              </a:lnSpc>
              <a:buFont typeface="+mj-lt"/>
              <a:buAutoNum type="arabicPeriod"/>
            </a:pPr>
            <a:r>
              <a:rPr lang="en-US" b="1" i="0" dirty="0">
                <a:effectLst/>
                <a:latin typeface="Söhne"/>
              </a:rPr>
              <a:t>It is important to protect ML models and sensors against these attacks.</a:t>
            </a:r>
          </a:p>
        </p:txBody>
      </p:sp>
    </p:spTree>
    <p:extLst>
      <p:ext uri="{BB962C8B-B14F-4D97-AF65-F5344CB8AC3E}">
        <p14:creationId xmlns:p14="http://schemas.microsoft.com/office/powerpoint/2010/main" val="996495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04AE5C-EE8D-10E7-25DB-AE0184FCA775}"/>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Target Attack Class: Lying Down</a:t>
            </a:r>
          </a:p>
        </p:txBody>
      </p:sp>
      <p:sp>
        <p:nvSpPr>
          <p:cNvPr id="2" name="Date Placeholder 1">
            <a:extLst>
              <a:ext uri="{FF2B5EF4-FFF2-40B4-BE49-F238E27FC236}">
                <a16:creationId xmlns:a16="http://schemas.microsoft.com/office/drawing/2014/main" id="{2CC867FE-2A3E-D93B-448C-D2ACBDC7ACAC}"/>
              </a:ext>
            </a:extLst>
          </p:cNvPr>
          <p:cNvSpPr>
            <a:spLocks noGrp="1"/>
          </p:cNvSpPr>
          <p:nvPr>
            <p:ph type="dt" sz="half" idx="10"/>
          </p:nvPr>
        </p:nvSpPr>
        <p:spPr/>
        <p:txBody>
          <a:bodyPr/>
          <a:lstStyle/>
          <a:p>
            <a:fld id="{15B5878A-AA88-41AF-8AB1-43D553BE5E16}" type="datetime1">
              <a:rPr lang="en-US" smtClean="0"/>
              <a:t>1/21/2024</a:t>
            </a:fld>
            <a:endParaRPr lang="en-US" dirty="0"/>
          </a:p>
        </p:txBody>
      </p:sp>
      <p:sp>
        <p:nvSpPr>
          <p:cNvPr id="3" name="Slide Number Placeholder 2">
            <a:extLst>
              <a:ext uri="{FF2B5EF4-FFF2-40B4-BE49-F238E27FC236}">
                <a16:creationId xmlns:a16="http://schemas.microsoft.com/office/drawing/2014/main" id="{260EE11B-7BB6-C831-DA83-A7F1BBFD3A1D}"/>
              </a:ext>
            </a:extLst>
          </p:cNvPr>
          <p:cNvSpPr>
            <a:spLocks noGrp="1"/>
          </p:cNvSpPr>
          <p:nvPr>
            <p:ph type="sldNum" sz="quarter" idx="12"/>
          </p:nvPr>
        </p:nvSpPr>
        <p:spPr/>
        <p:txBody>
          <a:bodyPr/>
          <a:lstStyle/>
          <a:p>
            <a:pPr algn="l"/>
            <a:fld id="{FAEF9944-A4F6-4C59-AEBD-678D6480B8EA}" type="slidenum">
              <a:rPr lang="en-US" smtClean="0"/>
              <a:pPr algn="l"/>
              <a:t>8</a:t>
            </a:fld>
            <a:endParaRPr lang="en-US" dirty="0"/>
          </a:p>
        </p:txBody>
      </p:sp>
      <p:pic>
        <p:nvPicPr>
          <p:cNvPr id="1026" name="Picture 2" descr="ハッカーのイラスト（セキュリティー）">
            <a:extLst>
              <a:ext uri="{FF2B5EF4-FFF2-40B4-BE49-F238E27FC236}">
                <a16:creationId xmlns:a16="http://schemas.microsoft.com/office/drawing/2014/main" id="{E307D58E-2023-D0FE-E950-C67BB8CBF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9304" y="5620255"/>
            <a:ext cx="1325939" cy="1190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CF00C6-E3A3-6BBB-4A20-7C00D5C61F41}"/>
              </a:ext>
            </a:extLst>
          </p:cNvPr>
          <p:cNvPicPr>
            <a:picLocks noChangeAspect="1"/>
          </p:cNvPicPr>
          <p:nvPr/>
        </p:nvPicPr>
        <p:blipFill>
          <a:blip r:embed="rId4"/>
          <a:stretch>
            <a:fillRect/>
          </a:stretch>
        </p:blipFill>
        <p:spPr>
          <a:xfrm>
            <a:off x="4491715" y="1187256"/>
            <a:ext cx="1714649" cy="1447925"/>
          </a:xfrm>
          <a:prstGeom prst="rect">
            <a:avLst/>
          </a:prstGeom>
        </p:spPr>
      </p:pic>
      <p:pic>
        <p:nvPicPr>
          <p:cNvPr id="9" name="Picture 8">
            <a:extLst>
              <a:ext uri="{FF2B5EF4-FFF2-40B4-BE49-F238E27FC236}">
                <a16:creationId xmlns:a16="http://schemas.microsoft.com/office/drawing/2014/main" id="{5121D247-36A5-C78C-5049-A02FA2C79F31}"/>
              </a:ext>
            </a:extLst>
          </p:cNvPr>
          <p:cNvPicPr>
            <a:picLocks noChangeAspect="1"/>
          </p:cNvPicPr>
          <p:nvPr/>
        </p:nvPicPr>
        <p:blipFill>
          <a:blip r:embed="rId5"/>
          <a:stretch>
            <a:fillRect/>
          </a:stretch>
        </p:blipFill>
        <p:spPr>
          <a:xfrm>
            <a:off x="507530" y="355361"/>
            <a:ext cx="2269536" cy="3119610"/>
          </a:xfrm>
          <a:prstGeom prst="rect">
            <a:avLst/>
          </a:prstGeom>
        </p:spPr>
      </p:pic>
      <p:pic>
        <p:nvPicPr>
          <p:cNvPr id="11" name="Picture 10">
            <a:extLst>
              <a:ext uri="{FF2B5EF4-FFF2-40B4-BE49-F238E27FC236}">
                <a16:creationId xmlns:a16="http://schemas.microsoft.com/office/drawing/2014/main" id="{2D497A1A-BBEF-E10C-FF9B-2D4A27A1A36A}"/>
              </a:ext>
            </a:extLst>
          </p:cNvPr>
          <p:cNvPicPr>
            <a:picLocks noChangeAspect="1"/>
          </p:cNvPicPr>
          <p:nvPr/>
        </p:nvPicPr>
        <p:blipFill>
          <a:blip r:embed="rId6"/>
          <a:stretch>
            <a:fillRect/>
          </a:stretch>
        </p:blipFill>
        <p:spPr>
          <a:xfrm>
            <a:off x="6803532" y="1089516"/>
            <a:ext cx="4644572" cy="1651297"/>
          </a:xfrm>
          <a:prstGeom prst="rect">
            <a:avLst/>
          </a:prstGeom>
        </p:spPr>
      </p:pic>
      <p:cxnSp>
        <p:nvCxnSpPr>
          <p:cNvPr id="14" name="Connector: Curved 13">
            <a:extLst>
              <a:ext uri="{FF2B5EF4-FFF2-40B4-BE49-F238E27FC236}">
                <a16:creationId xmlns:a16="http://schemas.microsoft.com/office/drawing/2014/main" id="{8E4A05B7-E96B-9DF3-96AE-0609EEE2DC57}"/>
              </a:ext>
            </a:extLst>
          </p:cNvPr>
          <p:cNvCxnSpPr>
            <a:cxnSpLocks/>
          </p:cNvCxnSpPr>
          <p:nvPr/>
        </p:nvCxnSpPr>
        <p:spPr>
          <a:xfrm>
            <a:off x="2563840" y="1089516"/>
            <a:ext cx="1714649" cy="85217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8D2A371A-7550-91F8-828D-2C40A119797B}"/>
              </a:ext>
            </a:extLst>
          </p:cNvPr>
          <p:cNvCxnSpPr>
            <a:cxnSpLocks/>
          </p:cNvCxnSpPr>
          <p:nvPr/>
        </p:nvCxnSpPr>
        <p:spPr>
          <a:xfrm flipV="1">
            <a:off x="2563840" y="1941689"/>
            <a:ext cx="1714649" cy="1052800"/>
          </a:xfrm>
          <a:prstGeom prst="curvedConnector3">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Connector: Curved 22">
            <a:extLst>
              <a:ext uri="{FF2B5EF4-FFF2-40B4-BE49-F238E27FC236}">
                <a16:creationId xmlns:a16="http://schemas.microsoft.com/office/drawing/2014/main" id="{E53DD2F5-9E52-7728-08EB-9D18EFDE6141}"/>
              </a:ext>
            </a:extLst>
          </p:cNvPr>
          <p:cNvCxnSpPr/>
          <p:nvPr/>
        </p:nvCxnSpPr>
        <p:spPr>
          <a:xfrm>
            <a:off x="2563840" y="1343378"/>
            <a:ext cx="1714649" cy="59831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CCDE6F8C-D006-2E20-F13F-808E50AEFEB8}"/>
              </a:ext>
            </a:extLst>
          </p:cNvPr>
          <p:cNvCxnSpPr/>
          <p:nvPr/>
        </p:nvCxnSpPr>
        <p:spPr>
          <a:xfrm flipV="1">
            <a:off x="2563840" y="1941689"/>
            <a:ext cx="1714649" cy="697439"/>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6A059BD-169B-3C70-66CB-C89964D13ABB}"/>
              </a:ext>
            </a:extLst>
          </p:cNvPr>
          <p:cNvCxnSpPr/>
          <p:nvPr/>
        </p:nvCxnSpPr>
        <p:spPr>
          <a:xfrm>
            <a:off x="2777066" y="1941689"/>
            <a:ext cx="15014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9FE75D3-2916-80A3-280A-6352144668EE}"/>
              </a:ext>
            </a:extLst>
          </p:cNvPr>
          <p:cNvSpPr txBox="1"/>
          <p:nvPr/>
        </p:nvSpPr>
        <p:spPr>
          <a:xfrm>
            <a:off x="3676328" y="3988135"/>
            <a:ext cx="7973805" cy="187621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solidFill>
                  <a:srgbClr val="00B0F0"/>
                </a:solidFill>
                <a:latin typeface="Tahoma" panose="020B0604030504040204" pitchFamily="34" charset="0"/>
                <a:ea typeface="Tahoma" panose="020B0604030504040204" pitchFamily="34" charset="0"/>
                <a:cs typeface="Tahoma" panose="020B0604030504040204" pitchFamily="34" charset="0"/>
              </a:rPr>
              <a:t>Traditional assumptions </a:t>
            </a:r>
            <a:r>
              <a:rPr lang="en-US" sz="2000" dirty="0">
                <a:latin typeface="Tahoma" panose="020B0604030504040204" pitchFamily="34" charset="0"/>
                <a:ea typeface="Tahoma" panose="020B0604030504040204" pitchFamily="34" charset="0"/>
                <a:cs typeface="Tahoma" panose="020B0604030504040204" pitchFamily="34" charset="0"/>
              </a:rPr>
              <a:t>vs. </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new approach</a:t>
            </a:r>
            <a:r>
              <a:rPr lang="en-US" sz="2000" dirty="0">
                <a:latin typeface="Tahoma" panose="020B0604030504040204" pitchFamily="34" charset="0"/>
                <a:ea typeface="Tahoma" panose="020B0604030504040204" pitchFamily="34" charset="0"/>
                <a:cs typeface="Tahoma" panose="020B0604030504040204" pitchFamily="34" charset="0"/>
              </a:rPr>
              <a:t>: Hacking </a:t>
            </a:r>
            <a:r>
              <a:rPr lang="id-ID" sz="2000" dirty="0">
                <a:latin typeface="Tahoma" panose="020B0604030504040204" pitchFamily="34" charset="0"/>
                <a:ea typeface="Tahoma" panose="020B0604030504040204" pitchFamily="34" charset="0"/>
                <a:cs typeface="Tahoma" panose="020B0604030504040204" pitchFamily="34" charset="0"/>
              </a:rPr>
              <a:t>a </a:t>
            </a:r>
            <a:r>
              <a:rPr lang="en-US" sz="2000" dirty="0">
                <a:latin typeface="Tahoma" panose="020B0604030504040204" pitchFamily="34" charset="0"/>
                <a:ea typeface="Tahoma" panose="020B0604030504040204" pitchFamily="34" charset="0"/>
                <a:cs typeface="Tahoma" panose="020B0604030504040204" pitchFamily="34" charset="0"/>
              </a:rPr>
              <a:t>few sensors</a:t>
            </a:r>
          </a:p>
          <a:p>
            <a:pPr marL="285750" indent="-285750">
              <a:lnSpc>
                <a:spcPct val="150000"/>
              </a:lnSpc>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The scenario of partial sensor hacking</a:t>
            </a:r>
          </a:p>
          <a:p>
            <a:pPr marL="285750" indent="-285750">
              <a:lnSpc>
                <a:spcPct val="150000"/>
              </a:lnSpc>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Experiment with </a:t>
            </a:r>
            <a:r>
              <a:rPr lang="id-ID" sz="2000" dirty="0">
                <a:latin typeface="Tahoma" panose="020B0604030504040204" pitchFamily="34" charset="0"/>
                <a:ea typeface="Tahoma" panose="020B0604030504040204" pitchFamily="34" charset="0"/>
                <a:cs typeface="Tahoma" panose="020B0604030504040204" pitchFamily="34" charset="0"/>
              </a:rPr>
              <a:t>the </a:t>
            </a:r>
            <a:r>
              <a:rPr lang="en-US" sz="2000" dirty="0">
                <a:latin typeface="Tahoma" panose="020B0604030504040204" pitchFamily="34" charset="0"/>
                <a:ea typeface="Tahoma" panose="020B0604030504040204" pitchFamily="34" charset="0"/>
                <a:cs typeface="Tahoma" panose="020B0604030504040204" pitchFamily="34" charset="0"/>
              </a:rPr>
              <a:t>human activity recognition model</a:t>
            </a:r>
          </a:p>
          <a:p>
            <a:pPr marL="285750" indent="-285750">
              <a:lnSpc>
                <a:spcPct val="150000"/>
              </a:lnSpc>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Goals: Feasibility of attacks with limited sensor control</a:t>
            </a:r>
          </a:p>
        </p:txBody>
      </p:sp>
      <p:sp>
        <p:nvSpPr>
          <p:cNvPr id="32" name="TextBox 31">
            <a:extLst>
              <a:ext uri="{FF2B5EF4-FFF2-40B4-BE49-F238E27FC236}">
                <a16:creationId xmlns:a16="http://schemas.microsoft.com/office/drawing/2014/main" id="{76F6FF5E-C698-7134-8648-3298FC663ED2}"/>
              </a:ext>
            </a:extLst>
          </p:cNvPr>
          <p:cNvSpPr txBox="1"/>
          <p:nvPr/>
        </p:nvSpPr>
        <p:spPr>
          <a:xfrm>
            <a:off x="603441" y="3408134"/>
            <a:ext cx="2469445" cy="369332"/>
          </a:xfrm>
          <a:prstGeom prst="rect">
            <a:avLst/>
          </a:prstGeom>
          <a:noFill/>
        </p:spPr>
        <p:txBody>
          <a:bodyPr wrap="square">
            <a:spAutoFit/>
          </a:bodyPr>
          <a:lstStyle/>
          <a:p>
            <a:r>
              <a:rPr lang="en-US" i="1"/>
              <a:t>Actual Class: Running</a:t>
            </a:r>
            <a:endParaRPr lang="en-US" i="1" dirty="0"/>
          </a:p>
        </p:txBody>
      </p:sp>
      <p:sp>
        <p:nvSpPr>
          <p:cNvPr id="34" name="TextBox 33">
            <a:extLst>
              <a:ext uri="{FF2B5EF4-FFF2-40B4-BE49-F238E27FC236}">
                <a16:creationId xmlns:a16="http://schemas.microsoft.com/office/drawing/2014/main" id="{A8766D2E-9465-75CD-C18B-6B137645A751}"/>
              </a:ext>
            </a:extLst>
          </p:cNvPr>
          <p:cNvSpPr txBox="1"/>
          <p:nvPr/>
        </p:nvSpPr>
        <p:spPr>
          <a:xfrm>
            <a:off x="7639988" y="2617870"/>
            <a:ext cx="3808116" cy="369332"/>
          </a:xfrm>
          <a:prstGeom prst="rect">
            <a:avLst/>
          </a:prstGeom>
          <a:noFill/>
        </p:spPr>
        <p:txBody>
          <a:bodyPr wrap="square">
            <a:spAutoFit/>
          </a:bodyPr>
          <a:lstStyle/>
          <a:p>
            <a:r>
              <a:rPr lang="en-US" dirty="0"/>
              <a:t>Target Attack Class: Lying Down</a:t>
            </a:r>
          </a:p>
        </p:txBody>
      </p:sp>
      <p:sp>
        <p:nvSpPr>
          <p:cNvPr id="35" name="TextBox 34">
            <a:extLst>
              <a:ext uri="{FF2B5EF4-FFF2-40B4-BE49-F238E27FC236}">
                <a16:creationId xmlns:a16="http://schemas.microsoft.com/office/drawing/2014/main" id="{DCD0BCFB-37B3-C9CE-7D4F-C79461734DF5}"/>
              </a:ext>
            </a:extLst>
          </p:cNvPr>
          <p:cNvSpPr txBox="1"/>
          <p:nvPr/>
        </p:nvSpPr>
        <p:spPr>
          <a:xfrm>
            <a:off x="4302256" y="2685199"/>
            <a:ext cx="2095954" cy="369332"/>
          </a:xfrm>
          <a:prstGeom prst="rect">
            <a:avLst/>
          </a:prstGeom>
          <a:noFill/>
        </p:spPr>
        <p:txBody>
          <a:bodyPr wrap="square">
            <a:spAutoFit/>
          </a:bodyPr>
          <a:lstStyle/>
          <a:p>
            <a:r>
              <a:rPr lang="id-ID" dirty="0"/>
              <a:t>Machine Learning</a:t>
            </a:r>
            <a:endParaRPr lang="en-US" dirty="0"/>
          </a:p>
        </p:txBody>
      </p:sp>
      <p:sp>
        <p:nvSpPr>
          <p:cNvPr id="36" name="Speech Bubble: Oval 35">
            <a:extLst>
              <a:ext uri="{FF2B5EF4-FFF2-40B4-BE49-F238E27FC236}">
                <a16:creationId xmlns:a16="http://schemas.microsoft.com/office/drawing/2014/main" id="{217FC751-6E3E-A7D6-AD73-FF9F6070AD44}"/>
              </a:ext>
            </a:extLst>
          </p:cNvPr>
          <p:cNvSpPr/>
          <p:nvPr/>
        </p:nvSpPr>
        <p:spPr>
          <a:xfrm>
            <a:off x="246195" y="3988135"/>
            <a:ext cx="3219493" cy="165193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Can I alter the output of an ML model by hacking just a small number of sensors?</a:t>
            </a:r>
          </a:p>
        </p:txBody>
      </p:sp>
    </p:spTree>
    <p:extLst>
      <p:ext uri="{BB962C8B-B14F-4D97-AF65-F5344CB8AC3E}">
        <p14:creationId xmlns:p14="http://schemas.microsoft.com/office/powerpoint/2010/main" val="1527080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3F716-897A-6CB2-5F47-B3AFE79C399F}"/>
              </a:ext>
            </a:extLst>
          </p:cNvPr>
          <p:cNvSpPr>
            <a:spLocks noGrp="1"/>
          </p:cNvSpPr>
          <p:nvPr>
            <p:ph type="title"/>
          </p:nvPr>
        </p:nvSpPr>
        <p:spPr/>
        <p:txBody>
          <a:bodyPr/>
          <a:lstStyle/>
          <a:p>
            <a:r>
              <a:rPr lang="en-US" dirty="0"/>
              <a:t>Detection of Compromised Sensors in ML Systems:</a:t>
            </a:r>
          </a:p>
        </p:txBody>
      </p:sp>
      <p:sp>
        <p:nvSpPr>
          <p:cNvPr id="3" name="Date Placeholder 2">
            <a:extLst>
              <a:ext uri="{FF2B5EF4-FFF2-40B4-BE49-F238E27FC236}">
                <a16:creationId xmlns:a16="http://schemas.microsoft.com/office/drawing/2014/main" id="{5DAC3649-FD4F-1DE1-E98D-BB8095BD419A}"/>
              </a:ext>
            </a:extLst>
          </p:cNvPr>
          <p:cNvSpPr>
            <a:spLocks noGrp="1"/>
          </p:cNvSpPr>
          <p:nvPr>
            <p:ph type="dt" sz="half" idx="10"/>
          </p:nvPr>
        </p:nvSpPr>
        <p:spPr/>
        <p:txBody>
          <a:bodyPr/>
          <a:lstStyle/>
          <a:p>
            <a:fld id="{0091D2C8-46C9-47A4-9819-4A051CF721F9}" type="datetime1">
              <a:rPr lang="en-US" smtClean="0"/>
              <a:t>1/21/2024</a:t>
            </a:fld>
            <a:endParaRPr lang="en-US" dirty="0"/>
          </a:p>
        </p:txBody>
      </p:sp>
      <p:sp>
        <p:nvSpPr>
          <p:cNvPr id="4" name="Slide Number Placeholder 3">
            <a:extLst>
              <a:ext uri="{FF2B5EF4-FFF2-40B4-BE49-F238E27FC236}">
                <a16:creationId xmlns:a16="http://schemas.microsoft.com/office/drawing/2014/main" id="{D2E2F511-FF8F-80D5-D8AB-717ED6E0DAA3}"/>
              </a:ext>
            </a:extLst>
          </p:cNvPr>
          <p:cNvSpPr>
            <a:spLocks noGrp="1"/>
          </p:cNvSpPr>
          <p:nvPr>
            <p:ph type="sldNum" sz="quarter" idx="12"/>
          </p:nvPr>
        </p:nvSpPr>
        <p:spPr/>
        <p:txBody>
          <a:bodyPr/>
          <a:lstStyle/>
          <a:p>
            <a:pPr algn="l"/>
            <a:fld id="{FAEF9944-A4F6-4C59-AEBD-678D6480B8EA}" type="slidenum">
              <a:rPr lang="en-US" smtClean="0"/>
              <a:pPr algn="l"/>
              <a:t>9</a:t>
            </a:fld>
            <a:endParaRPr lang="en-US" dirty="0"/>
          </a:p>
        </p:txBody>
      </p:sp>
      <p:sp>
        <p:nvSpPr>
          <p:cNvPr id="5" name="Oval 4">
            <a:extLst>
              <a:ext uri="{FF2B5EF4-FFF2-40B4-BE49-F238E27FC236}">
                <a16:creationId xmlns:a16="http://schemas.microsoft.com/office/drawing/2014/main" id="{988BF535-B2CC-9078-7F48-ED3D66034611}"/>
              </a:ext>
            </a:extLst>
          </p:cNvPr>
          <p:cNvSpPr/>
          <p:nvPr/>
        </p:nvSpPr>
        <p:spPr>
          <a:xfrm>
            <a:off x="2354657" y="4081996"/>
            <a:ext cx="773729" cy="62063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6" name="グループ化 27">
            <a:extLst>
              <a:ext uri="{FF2B5EF4-FFF2-40B4-BE49-F238E27FC236}">
                <a16:creationId xmlns:a16="http://schemas.microsoft.com/office/drawing/2014/main" id="{E05334D1-C64E-DD06-7F7C-BA1BD8944E53}"/>
              </a:ext>
            </a:extLst>
          </p:cNvPr>
          <p:cNvGrpSpPr/>
          <p:nvPr/>
        </p:nvGrpSpPr>
        <p:grpSpPr>
          <a:xfrm>
            <a:off x="6940057" y="2886320"/>
            <a:ext cx="2405501" cy="1288928"/>
            <a:chOff x="4656732" y="4833257"/>
            <a:chExt cx="2405501" cy="1288928"/>
          </a:xfrm>
        </p:grpSpPr>
        <p:sp>
          <p:nvSpPr>
            <p:cNvPr id="7" name="楕円 29">
              <a:extLst>
                <a:ext uri="{FF2B5EF4-FFF2-40B4-BE49-F238E27FC236}">
                  <a16:creationId xmlns:a16="http://schemas.microsoft.com/office/drawing/2014/main" id="{38488846-AF50-775C-3717-C9C7E9808F52}"/>
                </a:ext>
              </a:extLst>
            </p:cNvPr>
            <p:cNvSpPr/>
            <p:nvPr/>
          </p:nvSpPr>
          <p:spPr>
            <a:xfrm>
              <a:off x="4656732" y="48332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30">
              <a:extLst>
                <a:ext uri="{FF2B5EF4-FFF2-40B4-BE49-F238E27FC236}">
                  <a16:creationId xmlns:a16="http://schemas.microsoft.com/office/drawing/2014/main" id="{9E1E0F93-C92F-AEB7-41FE-8CECDE984E89}"/>
                </a:ext>
              </a:extLst>
            </p:cNvPr>
            <p:cNvSpPr/>
            <p:nvPr/>
          </p:nvSpPr>
          <p:spPr>
            <a:xfrm>
              <a:off x="4656732"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31">
              <a:extLst>
                <a:ext uri="{FF2B5EF4-FFF2-40B4-BE49-F238E27FC236}">
                  <a16:creationId xmlns:a16="http://schemas.microsoft.com/office/drawing/2014/main" id="{6624DB76-0547-7C8A-1EA2-C0311945A5CE}"/>
                </a:ext>
              </a:extLst>
            </p:cNvPr>
            <p:cNvSpPr/>
            <p:nvPr/>
          </p:nvSpPr>
          <p:spPr>
            <a:xfrm>
              <a:off x="4656732" y="55488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32">
              <a:extLst>
                <a:ext uri="{FF2B5EF4-FFF2-40B4-BE49-F238E27FC236}">
                  <a16:creationId xmlns:a16="http://schemas.microsoft.com/office/drawing/2014/main" id="{A4F665CD-509C-DCC7-249A-19FC13EF185B}"/>
                </a:ext>
              </a:extLst>
            </p:cNvPr>
            <p:cNvSpPr/>
            <p:nvPr/>
          </p:nvSpPr>
          <p:spPr>
            <a:xfrm>
              <a:off x="4682034" y="5913885"/>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33">
              <a:extLst>
                <a:ext uri="{FF2B5EF4-FFF2-40B4-BE49-F238E27FC236}">
                  <a16:creationId xmlns:a16="http://schemas.microsoft.com/office/drawing/2014/main" id="{FE8B9D8D-0DB9-25C3-6099-0F4FFCF3EE03}"/>
                </a:ext>
              </a:extLst>
            </p:cNvPr>
            <p:cNvSpPr/>
            <p:nvPr/>
          </p:nvSpPr>
          <p:spPr>
            <a:xfrm>
              <a:off x="5391811" y="4985952"/>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34">
              <a:extLst>
                <a:ext uri="{FF2B5EF4-FFF2-40B4-BE49-F238E27FC236}">
                  <a16:creationId xmlns:a16="http://schemas.microsoft.com/office/drawing/2014/main" id="{D7953527-3362-1190-ACB9-291D69114BFB}"/>
                </a:ext>
              </a:extLst>
            </p:cNvPr>
            <p:cNvSpPr/>
            <p:nvPr/>
          </p:nvSpPr>
          <p:spPr>
            <a:xfrm>
              <a:off x="5391811" y="538535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35">
              <a:extLst>
                <a:ext uri="{FF2B5EF4-FFF2-40B4-BE49-F238E27FC236}">
                  <a16:creationId xmlns:a16="http://schemas.microsoft.com/office/drawing/2014/main" id="{39C7D47C-89F6-FAC1-4B3E-FBFFC3E639F6}"/>
                </a:ext>
              </a:extLst>
            </p:cNvPr>
            <p:cNvSpPr/>
            <p:nvPr/>
          </p:nvSpPr>
          <p:spPr>
            <a:xfrm>
              <a:off x="5391811" y="5747303"/>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36">
              <a:extLst>
                <a:ext uri="{FF2B5EF4-FFF2-40B4-BE49-F238E27FC236}">
                  <a16:creationId xmlns:a16="http://schemas.microsoft.com/office/drawing/2014/main" id="{90DE63DD-899C-14A7-4D9B-0675F071F9E8}"/>
                </a:ext>
              </a:extLst>
            </p:cNvPr>
            <p:cNvSpPr/>
            <p:nvPr/>
          </p:nvSpPr>
          <p:spPr>
            <a:xfrm>
              <a:off x="6121107" y="5023551"/>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37">
              <a:extLst>
                <a:ext uri="{FF2B5EF4-FFF2-40B4-BE49-F238E27FC236}">
                  <a16:creationId xmlns:a16="http://schemas.microsoft.com/office/drawing/2014/main" id="{6C04675C-A800-5048-5E82-EC9E450DAB29}"/>
                </a:ext>
              </a:extLst>
            </p:cNvPr>
            <p:cNvSpPr/>
            <p:nvPr/>
          </p:nvSpPr>
          <p:spPr>
            <a:xfrm>
              <a:off x="6139543" y="53822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38">
              <a:extLst>
                <a:ext uri="{FF2B5EF4-FFF2-40B4-BE49-F238E27FC236}">
                  <a16:creationId xmlns:a16="http://schemas.microsoft.com/office/drawing/2014/main" id="{5DE5798C-145A-1A14-044C-5AC248BAA7AF}"/>
                </a:ext>
              </a:extLst>
            </p:cNvPr>
            <p:cNvSpPr/>
            <p:nvPr/>
          </p:nvSpPr>
          <p:spPr>
            <a:xfrm>
              <a:off x="6139543" y="574102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39">
              <a:extLst>
                <a:ext uri="{FF2B5EF4-FFF2-40B4-BE49-F238E27FC236}">
                  <a16:creationId xmlns:a16="http://schemas.microsoft.com/office/drawing/2014/main" id="{8613B00B-2BE8-E2B8-134D-FB4739D74608}"/>
                </a:ext>
              </a:extLst>
            </p:cNvPr>
            <p:cNvSpPr/>
            <p:nvPr/>
          </p:nvSpPr>
          <p:spPr>
            <a:xfrm>
              <a:off x="6850403"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40">
              <a:extLst>
                <a:ext uri="{FF2B5EF4-FFF2-40B4-BE49-F238E27FC236}">
                  <a16:creationId xmlns:a16="http://schemas.microsoft.com/office/drawing/2014/main" id="{7F728431-7C97-A643-E1B9-8E084FF31882}"/>
                </a:ext>
              </a:extLst>
            </p:cNvPr>
            <p:cNvSpPr/>
            <p:nvPr/>
          </p:nvSpPr>
          <p:spPr>
            <a:xfrm>
              <a:off x="6850403" y="556344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41">
              <a:extLst>
                <a:ext uri="{FF2B5EF4-FFF2-40B4-BE49-F238E27FC236}">
                  <a16:creationId xmlns:a16="http://schemas.microsoft.com/office/drawing/2014/main" id="{67E1E4E9-E474-B02F-AB4F-7BD9535ED188}"/>
                </a:ext>
              </a:extLst>
            </p:cNvPr>
            <p:cNvCxnSpPr>
              <a:cxnSpLocks/>
              <a:stCxn id="7" idx="6"/>
              <a:endCxn id="11" idx="2"/>
            </p:cNvCxnSpPr>
            <p:nvPr/>
          </p:nvCxnSpPr>
          <p:spPr>
            <a:xfrm>
              <a:off x="4868562" y="4937407"/>
              <a:ext cx="523249" cy="152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42">
              <a:extLst>
                <a:ext uri="{FF2B5EF4-FFF2-40B4-BE49-F238E27FC236}">
                  <a16:creationId xmlns:a16="http://schemas.microsoft.com/office/drawing/2014/main" id="{BD519FBA-C95F-5CA4-7054-5444A5425041}"/>
                </a:ext>
              </a:extLst>
            </p:cNvPr>
            <p:cNvCxnSpPr>
              <a:cxnSpLocks/>
              <a:stCxn id="7" idx="6"/>
              <a:endCxn id="12" idx="2"/>
            </p:cNvCxnSpPr>
            <p:nvPr/>
          </p:nvCxnSpPr>
          <p:spPr>
            <a:xfrm>
              <a:off x="4868562" y="4937407"/>
              <a:ext cx="523249" cy="552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43">
              <a:extLst>
                <a:ext uri="{FF2B5EF4-FFF2-40B4-BE49-F238E27FC236}">
                  <a16:creationId xmlns:a16="http://schemas.microsoft.com/office/drawing/2014/main" id="{FC5AB185-031A-BB48-80EB-7B80F93D5A96}"/>
                </a:ext>
              </a:extLst>
            </p:cNvPr>
            <p:cNvCxnSpPr>
              <a:cxnSpLocks/>
              <a:stCxn id="7" idx="6"/>
              <a:endCxn id="13" idx="2"/>
            </p:cNvCxnSpPr>
            <p:nvPr/>
          </p:nvCxnSpPr>
          <p:spPr>
            <a:xfrm>
              <a:off x="4868562" y="4937407"/>
              <a:ext cx="523249" cy="914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44">
              <a:extLst>
                <a:ext uri="{FF2B5EF4-FFF2-40B4-BE49-F238E27FC236}">
                  <a16:creationId xmlns:a16="http://schemas.microsoft.com/office/drawing/2014/main" id="{475DFD8E-7E39-089F-AAFA-E9945C3DF806}"/>
                </a:ext>
              </a:extLst>
            </p:cNvPr>
            <p:cNvCxnSpPr>
              <a:cxnSpLocks/>
              <a:stCxn id="8" idx="6"/>
              <a:endCxn id="11" idx="2"/>
            </p:cNvCxnSpPr>
            <p:nvPr/>
          </p:nvCxnSpPr>
          <p:spPr>
            <a:xfrm flipV="1">
              <a:off x="4868562" y="5090102"/>
              <a:ext cx="523249" cy="2080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45">
              <a:extLst>
                <a:ext uri="{FF2B5EF4-FFF2-40B4-BE49-F238E27FC236}">
                  <a16:creationId xmlns:a16="http://schemas.microsoft.com/office/drawing/2014/main" id="{AE46682F-3284-6500-3AE4-887D44A71370}"/>
                </a:ext>
              </a:extLst>
            </p:cNvPr>
            <p:cNvCxnSpPr>
              <a:cxnSpLocks/>
              <a:stCxn id="8" idx="6"/>
              <a:endCxn id="12" idx="2"/>
            </p:cNvCxnSpPr>
            <p:nvPr/>
          </p:nvCxnSpPr>
          <p:spPr>
            <a:xfrm>
              <a:off x="4868562" y="5298107"/>
              <a:ext cx="523249" cy="1914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46">
              <a:extLst>
                <a:ext uri="{FF2B5EF4-FFF2-40B4-BE49-F238E27FC236}">
                  <a16:creationId xmlns:a16="http://schemas.microsoft.com/office/drawing/2014/main" id="{0BFEBCFE-690E-CE38-FA79-F984DA458948}"/>
                </a:ext>
              </a:extLst>
            </p:cNvPr>
            <p:cNvCxnSpPr>
              <a:cxnSpLocks/>
              <a:stCxn id="8" idx="6"/>
              <a:endCxn id="13" idx="2"/>
            </p:cNvCxnSpPr>
            <p:nvPr/>
          </p:nvCxnSpPr>
          <p:spPr>
            <a:xfrm>
              <a:off x="4868562" y="5298107"/>
              <a:ext cx="523249" cy="5533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47">
              <a:extLst>
                <a:ext uri="{FF2B5EF4-FFF2-40B4-BE49-F238E27FC236}">
                  <a16:creationId xmlns:a16="http://schemas.microsoft.com/office/drawing/2014/main" id="{10CAB1BD-BB6B-59D3-722A-DF86D422B8AF}"/>
                </a:ext>
              </a:extLst>
            </p:cNvPr>
            <p:cNvCxnSpPr>
              <a:cxnSpLocks/>
              <a:stCxn id="9" idx="6"/>
              <a:endCxn id="11" idx="2"/>
            </p:cNvCxnSpPr>
            <p:nvPr/>
          </p:nvCxnSpPr>
          <p:spPr>
            <a:xfrm flipV="1">
              <a:off x="4868562" y="5090102"/>
              <a:ext cx="523249" cy="562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48">
              <a:extLst>
                <a:ext uri="{FF2B5EF4-FFF2-40B4-BE49-F238E27FC236}">
                  <a16:creationId xmlns:a16="http://schemas.microsoft.com/office/drawing/2014/main" id="{C3A2E939-D0D3-8795-14CB-C466D07B06A5}"/>
                </a:ext>
              </a:extLst>
            </p:cNvPr>
            <p:cNvCxnSpPr>
              <a:cxnSpLocks/>
              <a:stCxn id="9" idx="6"/>
              <a:endCxn id="12" idx="2"/>
            </p:cNvCxnSpPr>
            <p:nvPr/>
          </p:nvCxnSpPr>
          <p:spPr>
            <a:xfrm flipV="1">
              <a:off x="4868562" y="5489509"/>
              <a:ext cx="523249" cy="163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49">
              <a:extLst>
                <a:ext uri="{FF2B5EF4-FFF2-40B4-BE49-F238E27FC236}">
                  <a16:creationId xmlns:a16="http://schemas.microsoft.com/office/drawing/2014/main" id="{A03B2261-FD57-2201-D693-A4432228DFEB}"/>
                </a:ext>
              </a:extLst>
            </p:cNvPr>
            <p:cNvCxnSpPr>
              <a:cxnSpLocks/>
              <a:stCxn id="9" idx="6"/>
              <a:endCxn id="13" idx="2"/>
            </p:cNvCxnSpPr>
            <p:nvPr/>
          </p:nvCxnSpPr>
          <p:spPr>
            <a:xfrm>
              <a:off x="4868562" y="5653039"/>
              <a:ext cx="523249" cy="1984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50">
              <a:extLst>
                <a:ext uri="{FF2B5EF4-FFF2-40B4-BE49-F238E27FC236}">
                  <a16:creationId xmlns:a16="http://schemas.microsoft.com/office/drawing/2014/main" id="{2E1ED558-1A9C-B8BF-8770-AAA119598CBA}"/>
                </a:ext>
              </a:extLst>
            </p:cNvPr>
            <p:cNvCxnSpPr>
              <a:cxnSpLocks/>
              <a:stCxn id="10" idx="6"/>
              <a:endCxn id="11" idx="2"/>
            </p:cNvCxnSpPr>
            <p:nvPr/>
          </p:nvCxnSpPr>
          <p:spPr>
            <a:xfrm flipV="1">
              <a:off x="4893864" y="5090102"/>
              <a:ext cx="497947" cy="927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51">
              <a:extLst>
                <a:ext uri="{FF2B5EF4-FFF2-40B4-BE49-F238E27FC236}">
                  <a16:creationId xmlns:a16="http://schemas.microsoft.com/office/drawing/2014/main" id="{78524220-13F6-3911-36F1-C0BC6A35A638}"/>
                </a:ext>
              </a:extLst>
            </p:cNvPr>
            <p:cNvCxnSpPr>
              <a:cxnSpLocks/>
              <a:stCxn id="10" idx="6"/>
              <a:endCxn id="12" idx="2"/>
            </p:cNvCxnSpPr>
            <p:nvPr/>
          </p:nvCxnSpPr>
          <p:spPr>
            <a:xfrm flipV="1">
              <a:off x="4893864" y="5489509"/>
              <a:ext cx="497947" cy="528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52">
              <a:extLst>
                <a:ext uri="{FF2B5EF4-FFF2-40B4-BE49-F238E27FC236}">
                  <a16:creationId xmlns:a16="http://schemas.microsoft.com/office/drawing/2014/main" id="{09C1C94B-A43A-A4F6-D48D-C497809FFCB5}"/>
                </a:ext>
              </a:extLst>
            </p:cNvPr>
            <p:cNvCxnSpPr>
              <a:cxnSpLocks/>
              <a:stCxn id="10" idx="6"/>
              <a:endCxn id="13" idx="2"/>
            </p:cNvCxnSpPr>
            <p:nvPr/>
          </p:nvCxnSpPr>
          <p:spPr>
            <a:xfrm flipV="1">
              <a:off x="4893864" y="5851453"/>
              <a:ext cx="497947" cy="166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53">
              <a:extLst>
                <a:ext uri="{FF2B5EF4-FFF2-40B4-BE49-F238E27FC236}">
                  <a16:creationId xmlns:a16="http://schemas.microsoft.com/office/drawing/2014/main" id="{A1255EAB-2597-A899-1D11-741EDE00864D}"/>
                </a:ext>
              </a:extLst>
            </p:cNvPr>
            <p:cNvCxnSpPr>
              <a:cxnSpLocks/>
              <a:stCxn id="11" idx="6"/>
              <a:endCxn id="14" idx="2"/>
            </p:cNvCxnSpPr>
            <p:nvPr/>
          </p:nvCxnSpPr>
          <p:spPr>
            <a:xfrm>
              <a:off x="5603641" y="5090102"/>
              <a:ext cx="517466" cy="3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54">
              <a:extLst>
                <a:ext uri="{FF2B5EF4-FFF2-40B4-BE49-F238E27FC236}">
                  <a16:creationId xmlns:a16="http://schemas.microsoft.com/office/drawing/2014/main" id="{A73753D9-5519-B03B-FC97-FE8AAF0ED2D5}"/>
                </a:ext>
              </a:extLst>
            </p:cNvPr>
            <p:cNvCxnSpPr>
              <a:cxnSpLocks/>
              <a:stCxn id="11" idx="6"/>
              <a:endCxn id="15" idx="2"/>
            </p:cNvCxnSpPr>
            <p:nvPr/>
          </p:nvCxnSpPr>
          <p:spPr>
            <a:xfrm>
              <a:off x="5603641" y="5090102"/>
              <a:ext cx="535902" cy="396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55">
              <a:extLst>
                <a:ext uri="{FF2B5EF4-FFF2-40B4-BE49-F238E27FC236}">
                  <a16:creationId xmlns:a16="http://schemas.microsoft.com/office/drawing/2014/main" id="{9A46F633-3161-F750-8AEB-40DAA3747787}"/>
                </a:ext>
              </a:extLst>
            </p:cNvPr>
            <p:cNvCxnSpPr>
              <a:cxnSpLocks/>
              <a:stCxn id="11" idx="6"/>
              <a:endCxn id="16" idx="2"/>
            </p:cNvCxnSpPr>
            <p:nvPr/>
          </p:nvCxnSpPr>
          <p:spPr>
            <a:xfrm>
              <a:off x="5603641" y="5090102"/>
              <a:ext cx="535902" cy="755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56">
              <a:extLst>
                <a:ext uri="{FF2B5EF4-FFF2-40B4-BE49-F238E27FC236}">
                  <a16:creationId xmlns:a16="http://schemas.microsoft.com/office/drawing/2014/main" id="{E5F0A23C-328A-022C-09E2-C9E7D21D6551}"/>
                </a:ext>
              </a:extLst>
            </p:cNvPr>
            <p:cNvCxnSpPr>
              <a:cxnSpLocks/>
              <a:stCxn id="12" idx="6"/>
              <a:endCxn id="14" idx="2"/>
            </p:cNvCxnSpPr>
            <p:nvPr/>
          </p:nvCxnSpPr>
          <p:spPr>
            <a:xfrm flipV="1">
              <a:off x="5603641" y="5127701"/>
              <a:ext cx="517466" cy="3618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57">
              <a:extLst>
                <a:ext uri="{FF2B5EF4-FFF2-40B4-BE49-F238E27FC236}">
                  <a16:creationId xmlns:a16="http://schemas.microsoft.com/office/drawing/2014/main" id="{D4FD3804-3A5A-3D7A-0F36-2240A6B56612}"/>
                </a:ext>
              </a:extLst>
            </p:cNvPr>
            <p:cNvCxnSpPr>
              <a:cxnSpLocks/>
              <a:stCxn id="12" idx="6"/>
              <a:endCxn id="15" idx="2"/>
            </p:cNvCxnSpPr>
            <p:nvPr/>
          </p:nvCxnSpPr>
          <p:spPr>
            <a:xfrm flipV="1">
              <a:off x="5603641" y="5486439"/>
              <a:ext cx="535902" cy="3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58">
              <a:extLst>
                <a:ext uri="{FF2B5EF4-FFF2-40B4-BE49-F238E27FC236}">
                  <a16:creationId xmlns:a16="http://schemas.microsoft.com/office/drawing/2014/main" id="{31E13A2C-3C87-8A7D-93FA-BD837CD4F874}"/>
                </a:ext>
              </a:extLst>
            </p:cNvPr>
            <p:cNvCxnSpPr>
              <a:cxnSpLocks/>
              <a:stCxn id="12" idx="6"/>
              <a:endCxn id="16" idx="2"/>
            </p:cNvCxnSpPr>
            <p:nvPr/>
          </p:nvCxnSpPr>
          <p:spPr>
            <a:xfrm>
              <a:off x="5603641" y="5489509"/>
              <a:ext cx="535902" cy="355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59">
              <a:extLst>
                <a:ext uri="{FF2B5EF4-FFF2-40B4-BE49-F238E27FC236}">
                  <a16:creationId xmlns:a16="http://schemas.microsoft.com/office/drawing/2014/main" id="{C6711616-B351-8068-6571-6DD4B34B2F5C}"/>
                </a:ext>
              </a:extLst>
            </p:cNvPr>
            <p:cNvCxnSpPr>
              <a:cxnSpLocks/>
              <a:stCxn id="13" idx="6"/>
              <a:endCxn id="16" idx="2"/>
            </p:cNvCxnSpPr>
            <p:nvPr/>
          </p:nvCxnSpPr>
          <p:spPr>
            <a:xfrm flipV="1">
              <a:off x="5603641" y="5845177"/>
              <a:ext cx="535902" cy="62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60">
              <a:extLst>
                <a:ext uri="{FF2B5EF4-FFF2-40B4-BE49-F238E27FC236}">
                  <a16:creationId xmlns:a16="http://schemas.microsoft.com/office/drawing/2014/main" id="{E698C95D-881B-4264-725B-D42A33BEBB30}"/>
                </a:ext>
              </a:extLst>
            </p:cNvPr>
            <p:cNvCxnSpPr>
              <a:cxnSpLocks/>
              <a:stCxn id="13" idx="6"/>
              <a:endCxn id="15" idx="2"/>
            </p:cNvCxnSpPr>
            <p:nvPr/>
          </p:nvCxnSpPr>
          <p:spPr>
            <a:xfrm flipV="1">
              <a:off x="5603641" y="5486439"/>
              <a:ext cx="535902" cy="365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61">
              <a:extLst>
                <a:ext uri="{FF2B5EF4-FFF2-40B4-BE49-F238E27FC236}">
                  <a16:creationId xmlns:a16="http://schemas.microsoft.com/office/drawing/2014/main" id="{DBD7E3AF-93D9-A2EE-64BF-62E3E9545D73}"/>
                </a:ext>
              </a:extLst>
            </p:cNvPr>
            <p:cNvCxnSpPr>
              <a:cxnSpLocks/>
              <a:stCxn id="13" idx="6"/>
              <a:endCxn id="14" idx="2"/>
            </p:cNvCxnSpPr>
            <p:nvPr/>
          </p:nvCxnSpPr>
          <p:spPr>
            <a:xfrm flipV="1">
              <a:off x="5603641" y="5127701"/>
              <a:ext cx="517466" cy="7237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62">
              <a:extLst>
                <a:ext uri="{FF2B5EF4-FFF2-40B4-BE49-F238E27FC236}">
                  <a16:creationId xmlns:a16="http://schemas.microsoft.com/office/drawing/2014/main" id="{F2C0B503-83CE-8337-32DC-A35B5417F077}"/>
                </a:ext>
              </a:extLst>
            </p:cNvPr>
            <p:cNvCxnSpPr>
              <a:cxnSpLocks/>
              <a:stCxn id="14" idx="6"/>
              <a:endCxn id="17" idx="2"/>
            </p:cNvCxnSpPr>
            <p:nvPr/>
          </p:nvCxnSpPr>
          <p:spPr>
            <a:xfrm>
              <a:off x="6332937" y="5127701"/>
              <a:ext cx="517466" cy="1704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63">
              <a:extLst>
                <a:ext uri="{FF2B5EF4-FFF2-40B4-BE49-F238E27FC236}">
                  <a16:creationId xmlns:a16="http://schemas.microsoft.com/office/drawing/2014/main" id="{462739A3-F897-D9C7-F126-5F1A77C2A965}"/>
                </a:ext>
              </a:extLst>
            </p:cNvPr>
            <p:cNvCxnSpPr>
              <a:cxnSpLocks/>
              <a:stCxn id="14" idx="6"/>
              <a:endCxn id="18" idx="2"/>
            </p:cNvCxnSpPr>
            <p:nvPr/>
          </p:nvCxnSpPr>
          <p:spPr>
            <a:xfrm>
              <a:off x="6332937" y="5127701"/>
              <a:ext cx="517466" cy="5398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64">
              <a:extLst>
                <a:ext uri="{FF2B5EF4-FFF2-40B4-BE49-F238E27FC236}">
                  <a16:creationId xmlns:a16="http://schemas.microsoft.com/office/drawing/2014/main" id="{290C6BEB-7810-66D3-87F0-D5BF1572D88E}"/>
                </a:ext>
              </a:extLst>
            </p:cNvPr>
            <p:cNvCxnSpPr>
              <a:cxnSpLocks/>
              <a:stCxn id="15" idx="6"/>
              <a:endCxn id="17" idx="2"/>
            </p:cNvCxnSpPr>
            <p:nvPr/>
          </p:nvCxnSpPr>
          <p:spPr>
            <a:xfrm flipV="1">
              <a:off x="6351373" y="5298107"/>
              <a:ext cx="499030" cy="188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65">
              <a:extLst>
                <a:ext uri="{FF2B5EF4-FFF2-40B4-BE49-F238E27FC236}">
                  <a16:creationId xmlns:a16="http://schemas.microsoft.com/office/drawing/2014/main" id="{1941FC75-F4DA-BDB4-7407-345D63876388}"/>
                </a:ext>
              </a:extLst>
            </p:cNvPr>
            <p:cNvCxnSpPr>
              <a:cxnSpLocks/>
              <a:stCxn id="15" idx="6"/>
              <a:endCxn id="18" idx="2"/>
            </p:cNvCxnSpPr>
            <p:nvPr/>
          </p:nvCxnSpPr>
          <p:spPr>
            <a:xfrm>
              <a:off x="6351373" y="5486439"/>
              <a:ext cx="499030" cy="181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66">
              <a:extLst>
                <a:ext uri="{FF2B5EF4-FFF2-40B4-BE49-F238E27FC236}">
                  <a16:creationId xmlns:a16="http://schemas.microsoft.com/office/drawing/2014/main" id="{334E6180-AAAB-5BAE-5F15-78DE26EE7212}"/>
                </a:ext>
              </a:extLst>
            </p:cNvPr>
            <p:cNvCxnSpPr>
              <a:cxnSpLocks/>
              <a:stCxn id="16" idx="6"/>
              <a:endCxn id="17" idx="2"/>
            </p:cNvCxnSpPr>
            <p:nvPr/>
          </p:nvCxnSpPr>
          <p:spPr>
            <a:xfrm flipV="1">
              <a:off x="6351373" y="5298107"/>
              <a:ext cx="499030" cy="547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67">
              <a:extLst>
                <a:ext uri="{FF2B5EF4-FFF2-40B4-BE49-F238E27FC236}">
                  <a16:creationId xmlns:a16="http://schemas.microsoft.com/office/drawing/2014/main" id="{FD61CC6E-53D0-C27C-CEAB-4E025DF71EF7}"/>
                </a:ext>
              </a:extLst>
            </p:cNvPr>
            <p:cNvCxnSpPr>
              <a:cxnSpLocks/>
              <a:stCxn id="16" idx="6"/>
              <a:endCxn id="18" idx="2"/>
            </p:cNvCxnSpPr>
            <p:nvPr/>
          </p:nvCxnSpPr>
          <p:spPr>
            <a:xfrm flipV="1">
              <a:off x="6351373" y="5667597"/>
              <a:ext cx="499030" cy="1775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46" name="Picture 2" descr="https://4.bp.blogspot.com/-kzMI2adqgNo/W64DblbFdLI/AAAAAAABPGw/oPiIZO5T9CUk61hBII6y9ZegU0A53D8LwCLcBGAs/s800/computer_single_board.png">
            <a:extLst>
              <a:ext uri="{FF2B5EF4-FFF2-40B4-BE49-F238E27FC236}">
                <a16:creationId xmlns:a16="http://schemas.microsoft.com/office/drawing/2014/main" id="{2FE22E8D-C7CB-315A-4F6F-7491E7B815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6190" y="2572660"/>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4.bp.blogspot.com/-kzMI2adqgNo/W64DblbFdLI/AAAAAAABPGw/oPiIZO5T9CUk61hBII6y9ZegU0A53D8LwCLcBGAs/s800/computer_single_board.png">
            <a:extLst>
              <a:ext uri="{FF2B5EF4-FFF2-40B4-BE49-F238E27FC236}">
                <a16:creationId xmlns:a16="http://schemas.microsoft.com/office/drawing/2014/main" id="{1ACD6EBB-BF12-E32A-F619-7A3B68197E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218" y="3050543"/>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4.bp.blogspot.com/-kzMI2adqgNo/W64DblbFdLI/AAAAAAABPGw/oPiIZO5T9CUk61hBII6y9ZegU0A53D8LwCLcBGAs/s800/computer_single_board.png">
            <a:extLst>
              <a:ext uri="{FF2B5EF4-FFF2-40B4-BE49-F238E27FC236}">
                <a16:creationId xmlns:a16="http://schemas.microsoft.com/office/drawing/2014/main" id="{47F37ED6-0DA7-95C2-03CD-6BD66150A4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6246" y="3528426"/>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4.bp.blogspot.com/-kzMI2adqgNo/W64DblbFdLI/AAAAAAABPGw/oPiIZO5T9CUk61hBII6y9ZegU0A53D8LwCLcBGAs/s800/computer_single_board.png">
            <a:extLst>
              <a:ext uri="{FF2B5EF4-FFF2-40B4-BE49-F238E27FC236}">
                <a16:creationId xmlns:a16="http://schemas.microsoft.com/office/drawing/2014/main" id="{E51E6CDA-651B-FAFA-60DE-6C2C10D3C3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2288" y="4106216"/>
            <a:ext cx="572196" cy="572196"/>
          </a:xfrm>
          <a:prstGeom prst="rect">
            <a:avLst/>
          </a:prstGeom>
          <a:noFill/>
          <a:extLst>
            <a:ext uri="{909E8E84-426E-40DD-AFC4-6F175D3DCCD1}">
              <a14:hiddenFill xmlns:a14="http://schemas.microsoft.com/office/drawing/2010/main">
                <a:solidFill>
                  <a:srgbClr val="FFFFFF"/>
                </a:solidFill>
              </a14:hiddenFill>
            </a:ext>
          </a:extLst>
        </p:spPr>
      </p:pic>
      <p:pic>
        <p:nvPicPr>
          <p:cNvPr id="50" name="図 73">
            <a:extLst>
              <a:ext uri="{FF2B5EF4-FFF2-40B4-BE49-F238E27FC236}">
                <a16:creationId xmlns:a16="http://schemas.microsoft.com/office/drawing/2014/main" id="{AA1E84A3-BDFF-7DAE-0001-4C2FFF20C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9354" y="3921073"/>
            <a:ext cx="431136" cy="431136"/>
          </a:xfrm>
          <a:prstGeom prst="rect">
            <a:avLst/>
          </a:prstGeom>
        </p:spPr>
      </p:pic>
      <p:cxnSp>
        <p:nvCxnSpPr>
          <p:cNvPr id="51" name="Connector: Elbow 50">
            <a:extLst>
              <a:ext uri="{FF2B5EF4-FFF2-40B4-BE49-F238E27FC236}">
                <a16:creationId xmlns:a16="http://schemas.microsoft.com/office/drawing/2014/main" id="{0CCBA342-C428-7F44-A9F1-3257FAC7AEEE}"/>
              </a:ext>
            </a:extLst>
          </p:cNvPr>
          <p:cNvCxnSpPr>
            <a:cxnSpLocks/>
            <a:stCxn id="48" idx="3"/>
          </p:cNvCxnSpPr>
          <p:nvPr/>
        </p:nvCxnSpPr>
        <p:spPr>
          <a:xfrm flipV="1">
            <a:off x="3058442" y="3500852"/>
            <a:ext cx="782279" cy="31367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5601BD5E-B46D-E700-07B2-1754F23D85AB}"/>
              </a:ext>
            </a:extLst>
          </p:cNvPr>
          <p:cNvCxnSpPr>
            <a:cxnSpLocks/>
            <a:stCxn id="49" idx="3"/>
          </p:cNvCxnSpPr>
          <p:nvPr/>
        </p:nvCxnSpPr>
        <p:spPr>
          <a:xfrm flipV="1">
            <a:off x="3034484" y="3500852"/>
            <a:ext cx="806237" cy="89146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25BCD780-25BA-DAE6-9394-93F7D558358D}"/>
              </a:ext>
            </a:extLst>
          </p:cNvPr>
          <p:cNvCxnSpPr>
            <a:cxnSpLocks/>
            <a:stCxn id="46" idx="3"/>
          </p:cNvCxnSpPr>
          <p:nvPr/>
        </p:nvCxnSpPr>
        <p:spPr>
          <a:xfrm>
            <a:off x="3128386" y="2858758"/>
            <a:ext cx="712335" cy="64209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2EF76857-541B-2D17-1B0F-CBAD5F5A1BF6}"/>
              </a:ext>
            </a:extLst>
          </p:cNvPr>
          <p:cNvCxnSpPr>
            <a:stCxn id="50" idx="3"/>
            <a:endCxn id="49" idx="1"/>
          </p:cNvCxnSpPr>
          <p:nvPr/>
        </p:nvCxnSpPr>
        <p:spPr>
          <a:xfrm>
            <a:off x="2100490" y="4136641"/>
            <a:ext cx="361798" cy="25567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Arrow: Right 55">
            <a:extLst>
              <a:ext uri="{FF2B5EF4-FFF2-40B4-BE49-F238E27FC236}">
                <a16:creationId xmlns:a16="http://schemas.microsoft.com/office/drawing/2014/main" id="{CF4A34D5-34F5-9B9B-97C5-4FA68DCDBBFC}"/>
              </a:ext>
            </a:extLst>
          </p:cNvPr>
          <p:cNvSpPr/>
          <p:nvPr/>
        </p:nvSpPr>
        <p:spPr>
          <a:xfrm>
            <a:off x="6440741" y="3299293"/>
            <a:ext cx="499030" cy="3879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E6FCF2B-B481-E5C7-96E8-95D27164EE8D}"/>
              </a:ext>
            </a:extLst>
          </p:cNvPr>
          <p:cNvSpPr txBox="1"/>
          <p:nvPr/>
        </p:nvSpPr>
        <p:spPr>
          <a:xfrm>
            <a:off x="9292669" y="2882151"/>
            <a:ext cx="1025256" cy="369332"/>
          </a:xfrm>
          <a:prstGeom prst="rect">
            <a:avLst/>
          </a:prstGeom>
          <a:noFill/>
        </p:spPr>
        <p:txBody>
          <a:bodyPr wrap="square">
            <a:spAutoFit/>
          </a:bodyPr>
          <a:lstStyle/>
          <a:p>
            <a:r>
              <a:rPr lang="id-ID" b="1" dirty="0"/>
              <a:t>Output</a:t>
            </a:r>
            <a:endParaRPr lang="en-US" b="1" dirty="0"/>
          </a:p>
        </p:txBody>
      </p:sp>
      <p:sp>
        <p:nvSpPr>
          <p:cNvPr id="58" name="TextBox 57">
            <a:extLst>
              <a:ext uri="{FF2B5EF4-FFF2-40B4-BE49-F238E27FC236}">
                <a16:creationId xmlns:a16="http://schemas.microsoft.com/office/drawing/2014/main" id="{ABFCD124-6DDA-9774-1F26-C4C3712C7ABA}"/>
              </a:ext>
            </a:extLst>
          </p:cNvPr>
          <p:cNvSpPr txBox="1"/>
          <p:nvPr/>
        </p:nvSpPr>
        <p:spPr>
          <a:xfrm>
            <a:off x="10041092" y="3289002"/>
            <a:ext cx="1950720" cy="369332"/>
          </a:xfrm>
          <a:prstGeom prst="rect">
            <a:avLst/>
          </a:prstGeom>
          <a:noFill/>
        </p:spPr>
        <p:txBody>
          <a:bodyPr wrap="square">
            <a:spAutoFit/>
          </a:bodyPr>
          <a:lstStyle/>
          <a:p>
            <a:r>
              <a:rPr lang="id-ID" b="1" dirty="0">
                <a:solidFill>
                  <a:srgbClr val="FF0000"/>
                </a:solidFill>
              </a:rPr>
              <a:t>Actual label</a:t>
            </a:r>
            <a:endParaRPr lang="en-US" b="1" dirty="0">
              <a:solidFill>
                <a:srgbClr val="FF0000"/>
              </a:solidFill>
            </a:endParaRPr>
          </a:p>
        </p:txBody>
      </p:sp>
      <p:cxnSp>
        <p:nvCxnSpPr>
          <p:cNvPr id="71" name="Connector: Elbow 70">
            <a:extLst>
              <a:ext uri="{FF2B5EF4-FFF2-40B4-BE49-F238E27FC236}">
                <a16:creationId xmlns:a16="http://schemas.microsoft.com/office/drawing/2014/main" id="{2718F75E-84F7-B8C7-3637-471535B6DCD7}"/>
              </a:ext>
            </a:extLst>
          </p:cNvPr>
          <p:cNvCxnSpPr>
            <a:cxnSpLocks/>
            <a:stCxn id="47" idx="3"/>
          </p:cNvCxnSpPr>
          <p:nvPr/>
        </p:nvCxnSpPr>
        <p:spPr>
          <a:xfrm>
            <a:off x="3093414" y="3336641"/>
            <a:ext cx="747307" cy="16421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Arrow: Right 71">
            <a:extLst>
              <a:ext uri="{FF2B5EF4-FFF2-40B4-BE49-F238E27FC236}">
                <a16:creationId xmlns:a16="http://schemas.microsoft.com/office/drawing/2014/main" id="{B168E788-9690-C005-57CE-685AC03B0398}"/>
              </a:ext>
            </a:extLst>
          </p:cNvPr>
          <p:cNvSpPr/>
          <p:nvPr/>
        </p:nvSpPr>
        <p:spPr>
          <a:xfrm>
            <a:off x="9443810" y="3299293"/>
            <a:ext cx="499030" cy="3879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71C5C31-210F-1093-7202-20B4D88B76FF}"/>
              </a:ext>
            </a:extLst>
          </p:cNvPr>
          <p:cNvSpPr txBox="1"/>
          <p:nvPr/>
        </p:nvSpPr>
        <p:spPr>
          <a:xfrm>
            <a:off x="2545814" y="2157740"/>
            <a:ext cx="1025256" cy="369332"/>
          </a:xfrm>
          <a:prstGeom prst="rect">
            <a:avLst/>
          </a:prstGeom>
          <a:noFill/>
        </p:spPr>
        <p:txBody>
          <a:bodyPr wrap="square">
            <a:spAutoFit/>
          </a:bodyPr>
          <a:lstStyle/>
          <a:p>
            <a:r>
              <a:rPr lang="id-ID" b="1" dirty="0"/>
              <a:t>Inputs</a:t>
            </a:r>
            <a:endParaRPr lang="en-US" b="1" dirty="0"/>
          </a:p>
        </p:txBody>
      </p:sp>
      <p:sp>
        <p:nvSpPr>
          <p:cNvPr id="95" name="TextBox 94">
            <a:extLst>
              <a:ext uri="{FF2B5EF4-FFF2-40B4-BE49-F238E27FC236}">
                <a16:creationId xmlns:a16="http://schemas.microsoft.com/office/drawing/2014/main" id="{077EF11E-A2A8-410A-CBA0-4B7E8F3BEC96}"/>
              </a:ext>
            </a:extLst>
          </p:cNvPr>
          <p:cNvSpPr txBox="1"/>
          <p:nvPr/>
        </p:nvSpPr>
        <p:spPr>
          <a:xfrm>
            <a:off x="3641652" y="4329586"/>
            <a:ext cx="6169920" cy="1879489"/>
          </a:xfrm>
          <a:prstGeom prst="rect">
            <a:avLst/>
          </a:prstGeom>
          <a:noFill/>
        </p:spPr>
        <p:txBody>
          <a:bodyPr wrap="square">
            <a:spAutoFit/>
          </a:bodyPr>
          <a:lstStyle/>
          <a:p>
            <a:pPr>
              <a:lnSpc>
                <a:spcPct val="150000"/>
              </a:lnSpc>
            </a:pPr>
            <a:r>
              <a:rPr lang="en-US" sz="2000" i="0" dirty="0">
                <a:solidFill>
                  <a:srgbClr val="0F0F0F"/>
                </a:solidFill>
                <a:effectLst/>
                <a:latin typeface="Google Sans"/>
              </a:rPr>
              <a:t>Protecting every sensor is impractical.</a:t>
            </a:r>
          </a:p>
          <a:p>
            <a:pPr>
              <a:lnSpc>
                <a:spcPct val="150000"/>
              </a:lnSpc>
            </a:pPr>
            <a:r>
              <a:rPr lang="en-US" sz="2000" dirty="0">
                <a:latin typeface="Google Sans"/>
              </a:rPr>
              <a:t>Importance of identifying vulnerable sensors.</a:t>
            </a:r>
          </a:p>
          <a:p>
            <a:pPr>
              <a:lnSpc>
                <a:spcPct val="150000"/>
              </a:lnSpc>
            </a:pPr>
            <a:r>
              <a:rPr lang="en-US" sz="2000" dirty="0">
                <a:latin typeface="Google Sans"/>
              </a:rPr>
              <a:t>Introduction of Feature-Removable Model (FRM)</a:t>
            </a:r>
          </a:p>
          <a:p>
            <a:pPr>
              <a:lnSpc>
                <a:spcPct val="150000"/>
              </a:lnSpc>
            </a:pPr>
            <a:r>
              <a:rPr lang="en-US" sz="2000" dirty="0">
                <a:latin typeface="Google Sans"/>
              </a:rPr>
              <a:t>Method to detect sensors used by attackers in AEs.</a:t>
            </a:r>
          </a:p>
        </p:txBody>
      </p:sp>
      <p:sp>
        <p:nvSpPr>
          <p:cNvPr id="53" name="Rectangle 52">
            <a:extLst>
              <a:ext uri="{FF2B5EF4-FFF2-40B4-BE49-F238E27FC236}">
                <a16:creationId xmlns:a16="http://schemas.microsoft.com/office/drawing/2014/main" id="{CB9E8EB5-C6FA-99E9-3A5B-FCA5802F2A81}"/>
              </a:ext>
            </a:extLst>
          </p:cNvPr>
          <p:cNvSpPr/>
          <p:nvPr/>
        </p:nvSpPr>
        <p:spPr>
          <a:xfrm>
            <a:off x="4113076" y="3201198"/>
            <a:ext cx="2172296" cy="61332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Countermeasure</a:t>
            </a:r>
          </a:p>
        </p:txBody>
      </p:sp>
    </p:spTree>
    <p:extLst>
      <p:ext uri="{BB962C8B-B14F-4D97-AF65-F5344CB8AC3E}">
        <p14:creationId xmlns:p14="http://schemas.microsoft.com/office/powerpoint/2010/main" val="2355724657"/>
      </p:ext>
    </p:extLst>
  </p:cSld>
  <p:clrMapOvr>
    <a:masterClrMapping/>
  </p:clrMapOvr>
</p:sld>
</file>

<file path=ppt/theme/theme1.xml><?xml version="1.0" encoding="utf-8"?>
<a:theme xmlns:a="http://schemas.openxmlformats.org/drawingml/2006/main" name="SketchLines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Custom 7">
      <a:majorFont>
        <a:latin typeface="Malgun Gothic"/>
        <a:ea typeface=""/>
        <a:cs typeface=""/>
      </a:majorFont>
      <a:minorFont>
        <a:latin typeface="Malgun Gothic Semilight"/>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C8EE144-50E6-4A1F-AF9C-8EBB69E0CA8F}">
  <we:reference id="wa200005566" version="1.0.0.0" store="en-US" storeType="OMEX"/>
  <we:alternateReferences>
    <we:reference id="wa200005566" version="1.0.0.0"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3288</TotalTime>
  <Words>5656</Words>
  <Application>Microsoft Office PowerPoint</Application>
  <PresentationFormat>Widescreen</PresentationFormat>
  <Paragraphs>753</Paragraphs>
  <Slides>55</Slides>
  <Notes>23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55</vt:i4>
      </vt:variant>
    </vt:vector>
  </HeadingPairs>
  <TitlesOfParts>
    <vt:vector size="74" baseType="lpstr">
      <vt:lpstr>Actor</vt:lpstr>
      <vt:lpstr>Arial Unicode MS</vt:lpstr>
      <vt:lpstr>Google Sans</vt:lpstr>
      <vt:lpstr>Malgun Gothic</vt:lpstr>
      <vt:lpstr>Malgun Gothic Semilight</vt:lpstr>
      <vt:lpstr>Malgun Gothic Semilight (Body)</vt:lpstr>
      <vt:lpstr>Segoe UI Web (West European)</vt:lpstr>
      <vt:lpstr>Söhne</vt:lpstr>
      <vt:lpstr>Meiryo</vt:lpstr>
      <vt:lpstr>Arial</vt:lpstr>
      <vt:lpstr>Calibri</vt:lpstr>
      <vt:lpstr>Cambria Math</vt:lpstr>
      <vt:lpstr>Corbel</vt:lpstr>
      <vt:lpstr>Palatino Linotype</vt:lpstr>
      <vt:lpstr>Roboto</vt:lpstr>
      <vt:lpstr>Tahoma</vt:lpstr>
      <vt:lpstr>Work Sans Medium</vt:lpstr>
      <vt:lpstr>Work Sans SemiBold</vt:lpstr>
      <vt:lpstr>SketchLinesVTI</vt:lpstr>
      <vt:lpstr>Network Forensics of Ransomware and Sensor Integrity in Machine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Detection of Compromised Sensors in ML Systems:</vt:lpstr>
      <vt:lpstr> Enhancing System Robustness Against Sensor-Based AEs:</vt:lpstr>
      <vt:lpstr>PowerPoint Presentation</vt:lpstr>
      <vt:lpstr>Analysis of Cerber Ransomware Behavior Based on Network Forensics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Experiments on Adversarial Examples for Deep Learning Model Using Multimodal Sensors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Forensics of Ransomware and Sensor Integrity in Machine Learning:</dc:title>
  <dc:creator>ade k</dc:creator>
  <cp:lastModifiedBy>ade k</cp:lastModifiedBy>
  <cp:revision>104</cp:revision>
  <cp:lastPrinted>2023-12-11T23:52:21Z</cp:lastPrinted>
  <dcterms:created xsi:type="dcterms:W3CDTF">2023-12-07T09:39:01Z</dcterms:created>
  <dcterms:modified xsi:type="dcterms:W3CDTF">2024-01-20T22:23:36Z</dcterms:modified>
</cp:coreProperties>
</file>